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07" r:id="rId3"/>
    <p:sldId id="347" r:id="rId5"/>
    <p:sldId id="308" r:id="rId6"/>
    <p:sldId id="309" r:id="rId7"/>
    <p:sldId id="310" r:id="rId8"/>
    <p:sldId id="311" r:id="rId9"/>
    <p:sldId id="312" r:id="rId10"/>
    <p:sldId id="313" r:id="rId11"/>
    <p:sldId id="256" r:id="rId12"/>
    <p:sldId id="262" r:id="rId13"/>
    <p:sldId id="263" r:id="rId14"/>
    <p:sldId id="270" r:id="rId15"/>
    <p:sldId id="261" r:id="rId16"/>
    <p:sldId id="258" r:id="rId17"/>
    <p:sldId id="259" r:id="rId18"/>
    <p:sldId id="271" r:id="rId19"/>
    <p:sldId id="260" r:id="rId20"/>
    <p:sldId id="272" r:id="rId21"/>
    <p:sldId id="264" r:id="rId22"/>
    <p:sldId id="275" r:id="rId23"/>
    <p:sldId id="265" r:id="rId24"/>
    <p:sldId id="276" r:id="rId25"/>
    <p:sldId id="266" r:id="rId26"/>
    <p:sldId id="277" r:id="rId27"/>
    <p:sldId id="267" r:id="rId28"/>
    <p:sldId id="278" r:id="rId29"/>
    <p:sldId id="268" r:id="rId30"/>
    <p:sldId id="279" r:id="rId31"/>
    <p:sldId id="269" r:id="rId32"/>
    <p:sldId id="280" r:id="rId33"/>
    <p:sldId id="281" r:id="rId34"/>
    <p:sldId id="282" r:id="rId35"/>
    <p:sldId id="298" r:id="rId36"/>
    <p:sldId id="292" r:id="rId37"/>
    <p:sldId id="293" r:id="rId38"/>
    <p:sldId id="294" r:id="rId39"/>
    <p:sldId id="299" r:id="rId40"/>
    <p:sldId id="295" r:id="rId41"/>
    <p:sldId id="296" r:id="rId42"/>
    <p:sldId id="300" r:id="rId43"/>
    <p:sldId id="297" r:id="rId44"/>
    <p:sldId id="348" r:id="rId4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36" y="-68"/>
      </p:cViewPr>
      <p:guideLst>
        <p:guide orient="horz" pos="2206"/>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Ref idx="1003">
        <a:schemeClr val="bg1"/>
      </p:bgRef>
    </p:bg>
    <p:spTree>
      <p:nvGrpSpPr>
        <p:cNvPr id="1" name=""/>
        <p:cNvGrpSpPr/>
        <p:nvPr/>
      </p:nvGrpSpPr>
      <p:grpSpPr>
        <a:xfrm>
          <a:off x="0" y="0"/>
          <a:ext cx="0" cy="0"/>
          <a:chOff x="0" y="0"/>
          <a:chExt cx="0" cy="0"/>
        </a:xfrm>
      </p:grpSpPr>
      <p:sp>
        <p:nvSpPr>
          <p:cNvPr id="12" name="矩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圆角矩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副标题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17" name="页脚占位符 16"/>
          <p:cNvSpPr>
            <a:spLocks noGrp="1"/>
          </p:cNvSpPr>
          <p:nvPr>
            <p:ph type="ftr" sz="quarter" idx="11"/>
          </p:nvPr>
        </p:nvSpPr>
        <p:spPr/>
        <p:txBody>
          <a:bodyPr/>
          <a:lstStyle/>
          <a:p>
            <a:endParaRPr lang="zh-CN" altLang="en-US"/>
          </a:p>
        </p:txBody>
      </p:sp>
      <p:sp>
        <p:nvSpPr>
          <p:cNvPr id="29" name="灯片编号占位符 28"/>
          <p:cNvSpPr>
            <a:spLocks noGrp="1"/>
          </p:cNvSpPr>
          <p:nvPr>
            <p:ph type="sldNum" sz="quarter" idx="12"/>
          </p:nvPr>
        </p:nvSpPr>
        <p:spPr/>
        <p:txBody>
          <a:bodyPr lIns="0" tIns="0" rIns="0" bIns="0">
            <a:noAutofit/>
          </a:bodyPr>
          <a:lstStyle>
            <a:lvl1pPr>
              <a:defRPr sz="1400">
                <a:solidFill>
                  <a:srgbClr val="FFFFFF"/>
                </a:solidFill>
              </a:defRPr>
            </a:lvl1pPr>
          </a:lstStyle>
          <a:p>
            <a:fld id="{0C913308-F349-4B6D-A68A-DD1791B4A57B}" type="slidenum">
              <a:rPr lang="zh-CN" altLang="en-US" smtClean="0"/>
            </a:fld>
            <a:endParaRPr lang="zh-CN" altLang="en-US"/>
          </a:p>
        </p:txBody>
      </p:sp>
      <p:sp>
        <p:nvSpPr>
          <p:cNvPr id="7" name="矩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zh-CN" altLang="en-US" smtClean="0"/>
              <a:t>单击此处编辑母版标题样式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1168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914400" y="274640"/>
            <a:ext cx="5562600" cy="5851525"/>
          </a:xfrm>
        </p:spPr>
        <p:txBody>
          <a:bodyPr vert="eaVert"/>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8" name="内容占位符 7"/>
          <p:cNvSpPr>
            <a:spLocks noGrp="1"/>
          </p:cNvSpPr>
          <p:nvPr>
            <p:ph sz="quarter" idx="1"/>
          </p:nvPr>
        </p:nvSpPr>
        <p:spPr>
          <a:xfrm>
            <a:off x="914400" y="1447800"/>
            <a:ext cx="7772400" cy="4572000"/>
          </a:xfrm>
        </p:spPr>
        <p:txBody>
          <a:bodyPr vert="horz"/>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bg>
      <p:bgRef idx="1003">
        <a:schemeClr val="bg1"/>
      </p:bgRef>
    </p:bg>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圆角矩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722313" y="952500"/>
            <a:ext cx="7772400" cy="1362075"/>
          </a:xfrm>
        </p:spPr>
        <p:txBody>
          <a:bodyPr anchor="b" anchorCtr="0"/>
          <a:lstStyle>
            <a:lvl1pPr algn="l">
              <a:buNone/>
              <a:defRPr sz="4000" b="0" cap="none"/>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endParaRPr kumimoji="0"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800100" y="6172200"/>
            <a:ext cx="4000500" cy="457200"/>
          </a:xfrm>
        </p:spPr>
        <p:txBody>
          <a:bodyPr/>
          <a:lstStyle/>
          <a:p>
            <a:endParaRPr lang="zh-CN" altLang="en-US"/>
          </a:p>
        </p:txBody>
      </p:sp>
      <p:sp>
        <p:nvSpPr>
          <p:cNvPr id="7" name="矩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灯片编号占位符 5"/>
          <p:cNvSpPr>
            <a:spLocks noGrp="1"/>
          </p:cNvSpPr>
          <p:nvPr>
            <p:ph type="sldNum" sz="quarter" idx="12"/>
          </p:nvPr>
        </p:nvSpPr>
        <p:spPr>
          <a:xfrm>
            <a:off x="146304" y="6208776"/>
            <a:ext cx="457200" cy="457200"/>
          </a:xfrm>
        </p:spPr>
        <p:txBody>
          <a:bodyPr/>
          <a:lstStyle/>
          <a:p>
            <a:fld id="{0C913308-F349-4B6D-A68A-DD1791B4A57B}"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9" name="内容占位符 8"/>
          <p:cNvSpPr>
            <a:spLocks noGrp="1"/>
          </p:cNvSpPr>
          <p:nvPr>
            <p:ph sz="quarter" idx="1"/>
          </p:nvPr>
        </p:nvSpPr>
        <p:spPr>
          <a:xfrm>
            <a:off x="914400" y="1447800"/>
            <a:ext cx="3749040" cy="4572000"/>
          </a:xfrm>
        </p:spPr>
        <p:txBody>
          <a:bodyPr vert="horz"/>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933950" y="1447800"/>
            <a:ext cx="3749040" cy="4572000"/>
          </a:xfrm>
        </p:spPr>
        <p:txBody>
          <a:bodyPr vert="horz"/>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0" y="273050"/>
            <a:ext cx="7772400" cy="1143000"/>
          </a:xfrm>
        </p:spPr>
        <p:txBody>
          <a:bodyPr anchor="b" anchorCtr="0"/>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endParaRPr kumimoji="0" lang="zh-CN" altLang="en-US" smtClean="0"/>
          </a:p>
        </p:txBody>
      </p:sp>
      <p:sp>
        <p:nvSpPr>
          <p:cNvPr id="4" name="文本占位符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endParaRPr kumimoji="0" lang="zh-CN" altLang="en-US" smtClean="0"/>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11" name="内容占位符 10"/>
          <p:cNvSpPr>
            <a:spLocks noGrp="1"/>
          </p:cNvSpPr>
          <p:nvPr>
            <p:ph sz="half" idx="2"/>
          </p:nvPr>
        </p:nvSpPr>
        <p:spPr>
          <a:xfrm>
            <a:off x="914400" y="2247900"/>
            <a:ext cx="3733800" cy="3886200"/>
          </a:xfrm>
        </p:spPr>
        <p:txBody>
          <a:bodyPr vert="horz"/>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3" name="内容占位符 12"/>
          <p:cNvSpPr>
            <a:spLocks noGrp="1"/>
          </p:cNvSpPr>
          <p:nvPr>
            <p:ph sz="half" idx="4"/>
          </p:nvPr>
        </p:nvSpPr>
        <p:spPr>
          <a:xfrm>
            <a:off x="4953000" y="2247900"/>
            <a:ext cx="3733800" cy="3886200"/>
          </a:xfrm>
        </p:spPr>
        <p:txBody>
          <a:bodyPr vert="horz"/>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圆角矩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914400" y="273050"/>
            <a:ext cx="7772400" cy="1143000"/>
          </a:xfrm>
        </p:spPr>
        <p:txBody>
          <a:bodyPr anchor="b" anchorCtr="0"/>
          <a:lstStyle>
            <a:lvl1pPr algn="l">
              <a:buNone/>
              <a:defRPr sz="4000" b="0"/>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endParaRPr kumimoji="0"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11" name="内容占位符 10"/>
          <p:cNvSpPr>
            <a:spLocks noGrp="1"/>
          </p:cNvSpPr>
          <p:nvPr>
            <p:ph sz="quarter" idx="1"/>
          </p:nvPr>
        </p:nvSpPr>
        <p:spPr>
          <a:xfrm>
            <a:off x="2971800" y="1600200"/>
            <a:ext cx="5715000" cy="4495800"/>
          </a:xfrm>
        </p:spPr>
        <p:txBody>
          <a:bodyPr vert="horz"/>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endParaRPr kumimoji="0"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914400" y="6172200"/>
            <a:ext cx="3886200" cy="457200"/>
          </a:xfrm>
        </p:spPr>
        <p:txBody>
          <a:bodyPr/>
          <a:lstStyle/>
          <a:p>
            <a:endParaRPr lang="zh-CN" altLang="en-US"/>
          </a:p>
        </p:txBody>
      </p:sp>
      <p:sp>
        <p:nvSpPr>
          <p:cNvPr id="7" name="灯片编号占位符 6"/>
          <p:cNvSpPr>
            <a:spLocks noGrp="1"/>
          </p:cNvSpPr>
          <p:nvPr>
            <p:ph type="sldNum" sz="quarter" idx="12"/>
          </p:nvPr>
        </p:nvSpPr>
        <p:spPr>
          <a:xfrm>
            <a:off x="146304" y="6208776"/>
            <a:ext cx="457200" cy="457200"/>
          </a:xfrm>
        </p:spPr>
        <p:txBody>
          <a:bodyPr/>
          <a:lstStyle/>
          <a:p>
            <a:fld id="{0C913308-F349-4B6D-A68A-DD1791B4A57B}" type="slidenum">
              <a:rPr lang="zh-CN" altLang="en-US" smtClean="0"/>
            </a:fld>
            <a:endParaRPr lang="zh-CN" altLang="en-US"/>
          </a:p>
        </p:txBody>
      </p:sp>
      <p:sp>
        <p:nvSpPr>
          <p:cNvPr id="11" name="矩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图片占位符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zh-CN" altLang="en-US" smtClean="0"/>
              <a:t>单击图标添加图片</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圆角矩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标题占位符 21"/>
          <p:cNvSpPr>
            <a:spLocks noGrp="1"/>
          </p:cNvSpPr>
          <p:nvPr>
            <p:ph type="title"/>
          </p:nvPr>
        </p:nvSpPr>
        <p:spPr>
          <a:xfrm>
            <a:off x="914400" y="274638"/>
            <a:ext cx="7772400" cy="1143000"/>
          </a:xfrm>
          <a:prstGeom prst="rect">
            <a:avLst/>
          </a:prstGeom>
        </p:spPr>
        <p:txBody>
          <a:bodyPr bIns="91440" anchor="b" anchorCtr="0">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zh-CN" altLang="en-US" smtClean="0"/>
              <a:t>单击此处编辑母版文本样式</a:t>
            </a:r>
            <a:endParaRPr kumimoji="0" lang="zh-CN" altLang="en-US" smtClean="0"/>
          </a:p>
          <a:p>
            <a:pPr lvl="1" eaLnBrk="1" latinLnBrk="0" hangingPunct="1"/>
            <a:r>
              <a:rPr kumimoji="0" lang="zh-CN" altLang="en-US" smtClean="0"/>
              <a:t>第二级</a:t>
            </a:r>
            <a:endParaRPr kumimoji="0" lang="zh-CN" altLang="en-US" smtClean="0"/>
          </a:p>
          <a:p>
            <a:pPr lvl="2" eaLnBrk="1" latinLnBrk="0" hangingPunct="1"/>
            <a:r>
              <a:rPr kumimoji="0" lang="zh-CN" altLang="en-US" smtClean="0"/>
              <a:t>第三级</a:t>
            </a:r>
            <a:endParaRPr kumimoji="0" lang="zh-CN" altLang="en-US" smtClean="0"/>
          </a:p>
          <a:p>
            <a:pPr lvl="3" eaLnBrk="1" latinLnBrk="0" hangingPunct="1"/>
            <a:r>
              <a:rPr kumimoji="0" lang="zh-CN" altLang="en-US" smtClean="0"/>
              <a:t>第四级</a:t>
            </a:r>
            <a:endParaRPr kumimoji="0" lang="zh-CN" altLang="en-US" smtClean="0"/>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30820CF-B880-4189-942D-D702A7CBA730}" type="datetimeFigureOut">
              <a:rPr lang="zh-CN" altLang="en-US" smtClean="0"/>
            </a:fld>
            <a:endParaRPr lang="zh-CN" altLang="en-US"/>
          </a:p>
        </p:txBody>
      </p:sp>
      <p:sp>
        <p:nvSpPr>
          <p:cNvPr id="3" name="页脚占位符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zh-CN" altLang="en-US"/>
          </a:p>
        </p:txBody>
      </p:sp>
      <p:sp>
        <p:nvSpPr>
          <p:cNvPr id="23" name="灯片编号占位符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hyperlink" Target="&#24188;&#20799;&#22253;&#20837;&#22253;&#29615;&#33410;.mp4"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hyperlink" Target="&#34255;&#22312;&#21320;&#39184;&#37324;&#30340;&#29233;.mp4" TargetMode="Externa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hyperlink" Target="&#21917;&#27700;&#20799;&#27468;.mp4" TargetMode="Externa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tags" Target="../tags/tag11.xml"/><Relationship Id="rId2" Type="http://schemas.openxmlformats.org/officeDocument/2006/relationships/image" Target="../media/image30.png"/><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703898" y="2301240"/>
            <a:ext cx="7886700" cy="3263504"/>
          </a:xfrm>
        </p:spPr>
        <p:txBody>
          <a:bodyPr>
            <a:noAutofit/>
          </a:bodyPr>
          <a:lstStyle/>
          <a:p>
            <a:pPr marL="0" indent="0">
              <a:lnSpc>
                <a:spcPct val="170000"/>
              </a:lnSpc>
              <a:buNone/>
            </a:pPr>
            <a:r>
              <a:rPr lang="zh-CN" altLang="en-US" sz="2400" dirty="0">
                <a:sym typeface="+mn-lt"/>
              </a:rPr>
              <a:t>第一节  幼儿园生活活动概述</a:t>
            </a:r>
            <a:endParaRPr lang="zh-CN" altLang="en-US" sz="2400" dirty="0">
              <a:sym typeface="+mn-lt"/>
            </a:endParaRPr>
          </a:p>
          <a:p>
            <a:pPr marL="0" indent="0">
              <a:lnSpc>
                <a:spcPct val="170000"/>
              </a:lnSpc>
              <a:buNone/>
            </a:pPr>
            <a:r>
              <a:rPr lang="zh-CN" altLang="en-US" sz="2400" dirty="0">
                <a:sym typeface="+mn-lt"/>
              </a:rPr>
              <a:t>第二节  幼儿园生活活动的组织与指导</a:t>
            </a:r>
            <a:endParaRPr lang="zh-CN" altLang="en-US" sz="2400" dirty="0">
              <a:sym typeface="+mn-lt"/>
            </a:endParaRPr>
          </a:p>
          <a:p>
            <a:pPr marL="0" indent="0">
              <a:lnSpc>
                <a:spcPct val="170000"/>
              </a:lnSpc>
              <a:buNone/>
            </a:pPr>
            <a:r>
              <a:rPr lang="zh-CN" altLang="en-US" sz="2400" dirty="0">
                <a:sym typeface="+mn-lt"/>
              </a:rPr>
              <a:t>第三节  生活活动的内容与要求</a:t>
            </a:r>
            <a:endParaRPr lang="zh-CN" altLang="en-US" sz="2400" dirty="0">
              <a:sym typeface="+mn-lt"/>
            </a:endParaRPr>
          </a:p>
          <a:p>
            <a:pPr marL="0" indent="0">
              <a:lnSpc>
                <a:spcPct val="170000"/>
              </a:lnSpc>
              <a:buNone/>
            </a:pPr>
            <a:r>
              <a:rPr lang="zh-CN" altLang="en-US" sz="2400" dirty="0">
                <a:sym typeface="+mn-lt"/>
              </a:rPr>
              <a:t>第四节  生活活动的组织与指导</a:t>
            </a:r>
            <a:endParaRPr lang="zh-CN" altLang="en-US" sz="2400" dirty="0">
              <a:sym typeface="+mn-lt"/>
            </a:endParaRPr>
          </a:p>
          <a:p>
            <a:pPr marL="0" indent="0">
              <a:lnSpc>
                <a:spcPct val="170000"/>
              </a:lnSpc>
              <a:buNone/>
            </a:pPr>
            <a:endParaRPr lang="zh-CN" altLang="en-US" sz="2400" dirty="0">
              <a:sym typeface="+mn-lt"/>
            </a:endParaRPr>
          </a:p>
          <a:p>
            <a:pPr marL="0" indent="0">
              <a:lnSpc>
                <a:spcPct val="170000"/>
              </a:lnSpc>
              <a:buNone/>
            </a:pPr>
            <a:endParaRPr lang="zh-CN" altLang="en-US" sz="2400" dirty="0">
              <a:sym typeface="+mn-lt"/>
            </a:endParaRPr>
          </a:p>
        </p:txBody>
      </p:sp>
      <p:grpSp>
        <p:nvGrpSpPr>
          <p:cNvPr id="12" name="组合 11"/>
          <p:cNvGrpSpPr/>
          <p:nvPr>
            <p:custDataLst>
              <p:tags r:id="rId2"/>
            </p:custDataLst>
          </p:nvPr>
        </p:nvGrpSpPr>
        <p:grpSpPr>
          <a:xfrm>
            <a:off x="1882929" y="1066756"/>
            <a:ext cx="5638851" cy="687431"/>
            <a:chOff x="3092762" y="3003732"/>
            <a:chExt cx="5625477" cy="685800"/>
          </a:xfrm>
          <a:solidFill>
            <a:schemeClr val="accent3"/>
          </a:solidFill>
        </p:grpSpPr>
        <p:sp>
          <p:nvSpPr>
            <p:cNvPr id="13" name="任意多边形 12"/>
            <p:cNvSpPr/>
            <p:nvPr>
              <p:custDataLst>
                <p:tags r:id="rId3"/>
              </p:custDataLst>
            </p:nvPr>
          </p:nvSpPr>
          <p:spPr>
            <a:xfrm>
              <a:off x="4569078" y="3003732"/>
              <a:ext cx="4149161" cy="685800"/>
            </a:xfrm>
            <a:custGeom>
              <a:avLst/>
              <a:gdLst>
                <a:gd name="connsiteX0" fmla="*/ 0 w 4149161"/>
                <a:gd name="connsiteY0" fmla="*/ 0 h 685800"/>
                <a:gd name="connsiteX1" fmla="*/ 4149161 w 4149161"/>
                <a:gd name="connsiteY1" fmla="*/ 0 h 685800"/>
                <a:gd name="connsiteX2" fmla="*/ 4149161 w 4149161"/>
                <a:gd name="connsiteY2" fmla="*/ 685800 h 685800"/>
                <a:gd name="connsiteX3" fmla="*/ 0 w 4149161"/>
                <a:gd name="connsiteY3" fmla="*/ 685800 h 685800"/>
                <a:gd name="connsiteX4" fmla="*/ 342900 w 4149161"/>
                <a:gd name="connsiteY4" fmla="*/ 3429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161" h="685800">
                  <a:moveTo>
                    <a:pt x="0" y="0"/>
                  </a:moveTo>
                  <a:lnTo>
                    <a:pt x="4149161" y="0"/>
                  </a:lnTo>
                  <a:lnTo>
                    <a:pt x="4149161" y="685800"/>
                  </a:lnTo>
                  <a:lnTo>
                    <a:pt x="0" y="685800"/>
                  </a:lnTo>
                  <a:lnTo>
                    <a:pt x="342900" y="3429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normAutofit/>
            </a:bodyPr>
            <a:p>
              <a:pPr algn="ctr">
                <a:lnSpc>
                  <a:spcPct val="120000"/>
                </a:lnSpc>
              </a:pPr>
              <a:r>
                <a:rPr lang="zh-CN" altLang="en-US" sz="2700" b="1" dirty="0">
                  <a:solidFill>
                    <a:schemeClr val="bg1"/>
                  </a:solidFill>
                  <a:sym typeface="+mn-lt"/>
                </a:rPr>
                <a:t>幼儿园生活活动</a:t>
              </a:r>
              <a:endParaRPr lang="zh-CN" altLang="en-US" b="1" dirty="0">
                <a:solidFill>
                  <a:schemeClr val="bg1"/>
                </a:solidFill>
                <a:sym typeface="+mn-lt"/>
              </a:endParaRPr>
            </a:p>
          </p:txBody>
        </p:sp>
        <p:sp>
          <p:nvSpPr>
            <p:cNvPr id="14" name="任意多边形 13"/>
            <p:cNvSpPr/>
            <p:nvPr>
              <p:custDataLst>
                <p:tags r:id="rId4"/>
              </p:custDataLst>
            </p:nvPr>
          </p:nvSpPr>
          <p:spPr>
            <a:xfrm>
              <a:off x="3092762" y="3003732"/>
              <a:ext cx="1676400" cy="685800"/>
            </a:xfrm>
            <a:custGeom>
              <a:avLst/>
              <a:gdLst>
                <a:gd name="connsiteX0" fmla="*/ 0 w 1295342"/>
                <a:gd name="connsiteY0" fmla="*/ 0 h 685800"/>
                <a:gd name="connsiteX1" fmla="*/ 952442 w 1295342"/>
                <a:gd name="connsiteY1" fmla="*/ 0 h 685800"/>
                <a:gd name="connsiteX2" fmla="*/ 1295342 w 1295342"/>
                <a:gd name="connsiteY2" fmla="*/ 342900 h 685800"/>
                <a:gd name="connsiteX3" fmla="*/ 952442 w 1295342"/>
                <a:gd name="connsiteY3" fmla="*/ 685800 h 685800"/>
                <a:gd name="connsiteX4" fmla="*/ 0 w 1295342"/>
                <a:gd name="connsiteY4" fmla="*/ 6858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342" h="685800">
                  <a:moveTo>
                    <a:pt x="0" y="0"/>
                  </a:moveTo>
                  <a:lnTo>
                    <a:pt x="952442" y="0"/>
                  </a:lnTo>
                  <a:lnTo>
                    <a:pt x="1295342" y="342900"/>
                  </a:lnTo>
                  <a:lnTo>
                    <a:pt x="952442" y="685800"/>
                  </a:lnTo>
                  <a:lnTo>
                    <a:pt x="0" y="6858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216000" rtlCol="0" anchor="ctr">
              <a:noAutofit/>
            </a:bodyPr>
            <a:p>
              <a:pPr algn="ctr">
                <a:lnSpc>
                  <a:spcPct val="120000"/>
                </a:lnSpc>
              </a:pPr>
              <a:r>
                <a:rPr lang="zh-CN" altLang="en-US" sz="3000" b="1" dirty="0">
                  <a:solidFill>
                    <a:schemeClr val="tx1"/>
                  </a:solidFill>
                  <a:sym typeface="+mn-lt"/>
                </a:rPr>
                <a:t>第九章</a:t>
              </a:r>
              <a:endParaRPr lang="zh-CN" altLang="en-US" sz="3000" b="1" dirty="0">
                <a:solidFill>
                  <a:schemeClr val="tx1"/>
                </a:solidFill>
                <a:sym typeface="+mn-lt"/>
              </a:endParaRPr>
            </a:p>
          </p:txBody>
        </p:sp>
      </p:gr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550" y="2348548"/>
            <a:ext cx="7772400" cy="1143000"/>
          </a:xfrm>
        </p:spPr>
        <p:txBody>
          <a:bodyPr/>
          <a:lstStyle/>
          <a:p>
            <a:r>
              <a:rPr lang="zh-CN" altLang="en-US" dirty="0" smtClean="0"/>
              <a:t>思考：幼儿园的生活活动有哪些？</a:t>
            </a:r>
            <a:endParaRPr lang="zh-CN" altLang="en-US" dirty="0"/>
          </a:p>
        </p:txBody>
      </p:sp>
      <p:sp>
        <p:nvSpPr>
          <p:cNvPr id="4" name="内容占位符 3"/>
          <p:cNvSpPr/>
          <p:nvPr>
            <p:ph sz="quarter" idx="1"/>
          </p:nvPr>
        </p:nvSpPr>
        <p:spPr/>
        <p:txBody>
          <a:bodyPr/>
          <a:p>
            <a:endParaRPr lang="zh-CN"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827584" y="1340768"/>
            <a:ext cx="3240360" cy="5184576"/>
          </a:xfrm>
        </p:spPr>
        <p:txBody>
          <a:bodyPr>
            <a:normAutofit fontScale="92500" lnSpcReduction="10000"/>
          </a:bodyPr>
          <a:lstStyle/>
          <a:p>
            <a:r>
              <a:rPr lang="en-US" altLang="zh-CN" b="1" dirty="0" smtClean="0"/>
              <a:t>1.</a:t>
            </a:r>
            <a:r>
              <a:rPr lang="zh-CN" altLang="en-US" b="1" dirty="0" smtClean="0"/>
              <a:t>活动环节：</a:t>
            </a:r>
            <a:endParaRPr lang="en-US" altLang="zh-CN" b="1" dirty="0" smtClean="0"/>
          </a:p>
          <a:p>
            <a:r>
              <a:rPr lang="zh-CN" altLang="en-US" dirty="0"/>
              <a:t>入园晨</a:t>
            </a:r>
            <a:r>
              <a:rPr lang="zh-CN" altLang="en-US" dirty="0" smtClean="0"/>
              <a:t>检</a:t>
            </a:r>
            <a:endParaRPr lang="en-US" altLang="zh-CN" dirty="0" smtClean="0"/>
          </a:p>
          <a:p>
            <a:r>
              <a:rPr lang="zh-CN" altLang="en-US" dirty="0" smtClean="0"/>
              <a:t>早餐</a:t>
            </a:r>
            <a:endParaRPr lang="en-US" altLang="zh-CN" dirty="0" smtClean="0"/>
          </a:p>
          <a:p>
            <a:r>
              <a:rPr lang="zh-CN" altLang="en-US" dirty="0"/>
              <a:t>自主</a:t>
            </a:r>
            <a:r>
              <a:rPr lang="zh-CN" altLang="en-US" dirty="0" smtClean="0"/>
              <a:t>游戏</a:t>
            </a:r>
            <a:endParaRPr lang="en-US" altLang="zh-CN" dirty="0" smtClean="0"/>
          </a:p>
          <a:p>
            <a:r>
              <a:rPr lang="zh-CN" altLang="en-US" dirty="0" smtClean="0"/>
              <a:t>早操</a:t>
            </a:r>
            <a:endParaRPr lang="en-US" altLang="zh-CN" dirty="0" smtClean="0"/>
          </a:p>
          <a:p>
            <a:r>
              <a:rPr lang="zh-CN" altLang="en-US" dirty="0" smtClean="0"/>
              <a:t>体育自选运动</a:t>
            </a:r>
            <a:endParaRPr lang="en-US" altLang="zh-CN" dirty="0" smtClean="0"/>
          </a:p>
          <a:p>
            <a:r>
              <a:rPr lang="zh-CN" altLang="en-US" dirty="0" smtClean="0"/>
              <a:t>主题探究活动</a:t>
            </a:r>
            <a:endParaRPr lang="en-US" altLang="zh-CN" dirty="0" smtClean="0"/>
          </a:p>
          <a:p>
            <a:r>
              <a:rPr lang="zh-CN" altLang="en-US" dirty="0"/>
              <a:t>全</a:t>
            </a:r>
            <a:r>
              <a:rPr lang="zh-CN" altLang="en-US" dirty="0" smtClean="0"/>
              <a:t>园交往活动</a:t>
            </a:r>
            <a:endParaRPr lang="en-US" altLang="zh-CN" dirty="0" smtClean="0"/>
          </a:p>
          <a:p>
            <a:r>
              <a:rPr lang="zh-CN" altLang="en-US" dirty="0" smtClean="0"/>
              <a:t>午餐</a:t>
            </a:r>
            <a:endParaRPr lang="en-US" altLang="zh-CN" dirty="0" smtClean="0"/>
          </a:p>
          <a:p>
            <a:r>
              <a:rPr lang="zh-CN" altLang="en-US" dirty="0" smtClean="0"/>
              <a:t>午睡</a:t>
            </a:r>
            <a:endParaRPr lang="en-US" altLang="zh-CN" dirty="0" smtClean="0"/>
          </a:p>
          <a:p>
            <a:r>
              <a:rPr lang="zh-CN" altLang="en-US" dirty="0" smtClean="0"/>
              <a:t>下午活动</a:t>
            </a:r>
            <a:endParaRPr lang="en-US" altLang="zh-CN" dirty="0" smtClean="0"/>
          </a:p>
          <a:p>
            <a:r>
              <a:rPr lang="zh-CN" altLang="en-US" dirty="0"/>
              <a:t>离园</a:t>
            </a:r>
            <a:endParaRPr lang="zh-CN" altLang="en-US" dirty="0"/>
          </a:p>
        </p:txBody>
      </p:sp>
      <p:sp>
        <p:nvSpPr>
          <p:cNvPr id="4" name="内容占位符 2"/>
          <p:cNvSpPr txBox="1"/>
          <p:nvPr/>
        </p:nvSpPr>
        <p:spPr>
          <a:xfrm>
            <a:off x="4788024" y="2204864"/>
            <a:ext cx="3581536" cy="2880320"/>
          </a:xfrm>
          <a:prstGeom prst="rect">
            <a:avLst/>
          </a:prstGeom>
          <a:ln w="19050">
            <a:solidFill>
              <a:srgbClr val="002060"/>
            </a:solidFill>
          </a:ln>
        </p:spPr>
        <p:txBody>
          <a:bodyPr vert="horz">
            <a:normAutofit/>
          </a:bodyPr>
          <a:lst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ctr">
              <a:lnSpc>
                <a:spcPct val="200000"/>
              </a:lnSpc>
              <a:buFont typeface="Wingdings" panose="05000000000000000000" pitchFamily="2" charset="2"/>
              <a:buChar char="u"/>
            </a:pPr>
            <a:r>
              <a:rPr lang="zh-CN" altLang="en-US" b="1" dirty="0" smtClean="0"/>
              <a:t>教学活动</a:t>
            </a:r>
            <a:endParaRPr lang="en-US" altLang="zh-CN" b="1" dirty="0"/>
          </a:p>
          <a:p>
            <a:pPr algn="ctr">
              <a:lnSpc>
                <a:spcPct val="200000"/>
              </a:lnSpc>
              <a:buFont typeface="Wingdings" panose="05000000000000000000" pitchFamily="2" charset="2"/>
              <a:buChar char="u"/>
            </a:pPr>
            <a:r>
              <a:rPr lang="zh-CN" altLang="en-US" b="1" dirty="0" smtClean="0"/>
              <a:t>游戏活动</a:t>
            </a:r>
            <a:endParaRPr lang="en-US" altLang="zh-CN" b="1" dirty="0" smtClean="0"/>
          </a:p>
          <a:p>
            <a:pPr algn="ctr">
              <a:lnSpc>
                <a:spcPct val="200000"/>
              </a:lnSpc>
              <a:buFont typeface="Wingdings" panose="05000000000000000000" pitchFamily="2" charset="2"/>
              <a:buChar char="u"/>
            </a:pPr>
            <a:r>
              <a:rPr lang="zh-CN" altLang="en-US" b="1" dirty="0" smtClean="0"/>
              <a:t>生活活动</a:t>
            </a:r>
            <a:endParaRPr lang="zh-CN" altLang="zh-CN" b="1" dirty="0"/>
          </a:p>
        </p:txBody>
      </p:sp>
      <p:sp>
        <p:nvSpPr>
          <p:cNvPr id="5" name="右大括号 4"/>
          <p:cNvSpPr/>
          <p:nvPr/>
        </p:nvSpPr>
        <p:spPr>
          <a:xfrm>
            <a:off x="3482346" y="1868758"/>
            <a:ext cx="792088" cy="4080521"/>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标题 5"/>
          <p:cNvSpPr/>
          <p:nvPr>
            <p:ph type="title"/>
          </p:nvPr>
        </p:nvSpPr>
        <p:spPr/>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116632"/>
            <a:ext cx="7772400" cy="1143000"/>
          </a:xfrm>
        </p:spPr>
        <p:txBody>
          <a:bodyPr/>
          <a:lstStyle/>
          <a:p>
            <a:r>
              <a:rPr lang="zh-CN" altLang="en-US" dirty="0" smtClean="0"/>
              <a:t>本节提纲：</a:t>
            </a:r>
            <a:endParaRPr lang="zh-CN" altLang="en-US" dirty="0"/>
          </a:p>
        </p:txBody>
      </p:sp>
      <p:sp>
        <p:nvSpPr>
          <p:cNvPr id="3" name="内容占位符 2"/>
          <p:cNvSpPr>
            <a:spLocks noGrp="1"/>
          </p:cNvSpPr>
          <p:nvPr>
            <p:ph sz="quarter" idx="1"/>
          </p:nvPr>
        </p:nvSpPr>
        <p:spPr>
          <a:xfrm>
            <a:off x="899592" y="1556792"/>
            <a:ext cx="7772400" cy="4572000"/>
          </a:xfrm>
        </p:spPr>
        <p:txBody>
          <a:bodyPr>
            <a:normAutofit lnSpcReduction="10000"/>
          </a:bodyPr>
          <a:lstStyle/>
          <a:p>
            <a:r>
              <a:rPr lang="zh-CN" altLang="zh-CN" b="1" dirty="0"/>
              <a:t>一、幼儿园一日生活各环节的内容与</a:t>
            </a:r>
            <a:r>
              <a:rPr lang="zh-CN" altLang="zh-CN" b="1" dirty="0" smtClean="0"/>
              <a:t>要求</a:t>
            </a:r>
            <a:endParaRPr lang="en-US" altLang="zh-CN" b="1" dirty="0" smtClean="0"/>
          </a:p>
          <a:p>
            <a:r>
              <a:rPr lang="zh-CN" altLang="zh-CN" dirty="0"/>
              <a:t>（一）入园</a:t>
            </a:r>
            <a:endParaRPr lang="zh-CN" altLang="zh-CN" dirty="0"/>
          </a:p>
          <a:p>
            <a:r>
              <a:rPr lang="zh-CN" altLang="zh-CN" dirty="0" smtClean="0"/>
              <a:t>（</a:t>
            </a:r>
            <a:r>
              <a:rPr lang="zh-CN" altLang="zh-CN" dirty="0"/>
              <a:t>二）盥洗</a:t>
            </a:r>
            <a:endParaRPr lang="zh-CN" altLang="zh-CN" dirty="0"/>
          </a:p>
          <a:p>
            <a:r>
              <a:rPr lang="zh-CN" altLang="zh-CN" dirty="0" smtClean="0"/>
              <a:t>（</a:t>
            </a:r>
            <a:r>
              <a:rPr lang="zh-CN" altLang="zh-CN" dirty="0"/>
              <a:t>三）进餐</a:t>
            </a:r>
            <a:endParaRPr lang="zh-CN" altLang="zh-CN" dirty="0"/>
          </a:p>
          <a:p>
            <a:r>
              <a:rPr lang="zh-CN" altLang="zh-CN" dirty="0" smtClean="0"/>
              <a:t>（</a:t>
            </a:r>
            <a:r>
              <a:rPr lang="zh-CN" altLang="zh-CN" dirty="0"/>
              <a:t>四）</a:t>
            </a:r>
            <a:r>
              <a:rPr lang="zh-CN" altLang="zh-CN" dirty="0" smtClean="0"/>
              <a:t>饮水</a:t>
            </a:r>
            <a:endParaRPr lang="en-US" altLang="zh-CN" dirty="0" smtClean="0"/>
          </a:p>
          <a:p>
            <a:r>
              <a:rPr lang="zh-CN" altLang="zh-CN" dirty="0" smtClean="0"/>
              <a:t>（</a:t>
            </a:r>
            <a:r>
              <a:rPr lang="zh-CN" altLang="zh-CN" dirty="0"/>
              <a:t>五）</a:t>
            </a:r>
            <a:r>
              <a:rPr lang="zh-CN" altLang="zh-CN" dirty="0" smtClean="0"/>
              <a:t>睡眠</a:t>
            </a:r>
            <a:endParaRPr lang="en-US" altLang="zh-CN" dirty="0" smtClean="0"/>
          </a:p>
          <a:p>
            <a:r>
              <a:rPr lang="zh-CN" altLang="zh-CN" dirty="0" smtClean="0"/>
              <a:t>（</a:t>
            </a:r>
            <a:r>
              <a:rPr lang="zh-CN" altLang="zh-CN" dirty="0"/>
              <a:t>六）如厕</a:t>
            </a:r>
            <a:endParaRPr lang="zh-CN" altLang="zh-CN" dirty="0"/>
          </a:p>
          <a:p>
            <a:r>
              <a:rPr lang="zh-CN" altLang="zh-CN" dirty="0" smtClean="0"/>
              <a:t>（</a:t>
            </a:r>
            <a:r>
              <a:rPr lang="zh-CN" altLang="zh-CN" dirty="0"/>
              <a:t>七）离</a:t>
            </a:r>
            <a:r>
              <a:rPr lang="zh-CN" altLang="zh-CN" dirty="0" smtClean="0"/>
              <a:t>园</a:t>
            </a:r>
            <a:endParaRPr lang="en-US" altLang="zh-CN" dirty="0" smtClean="0"/>
          </a:p>
          <a:p>
            <a:endParaRPr lang="zh-CN" altLang="zh-CN" dirty="0"/>
          </a:p>
          <a:p>
            <a:r>
              <a:rPr lang="zh-CN" altLang="zh-CN" b="1" dirty="0"/>
              <a:t>二、幼儿园生活活动组织指导的原则与方法</a:t>
            </a:r>
            <a:endParaRPr lang="zh-CN" altLang="zh-CN" dirty="0"/>
          </a:p>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导语：</a:t>
            </a:r>
            <a:endParaRPr lang="zh-CN" altLang="en-US" dirty="0"/>
          </a:p>
        </p:txBody>
      </p:sp>
      <p:sp>
        <p:nvSpPr>
          <p:cNvPr id="3" name="内容占位符 2"/>
          <p:cNvSpPr>
            <a:spLocks noGrp="1"/>
          </p:cNvSpPr>
          <p:nvPr>
            <p:ph sz="quarter" idx="1"/>
          </p:nvPr>
        </p:nvSpPr>
        <p:spPr>
          <a:xfrm>
            <a:off x="683568" y="1628800"/>
            <a:ext cx="7772400" cy="4572000"/>
          </a:xfrm>
        </p:spPr>
        <p:txBody>
          <a:bodyPr/>
          <a:lstStyle/>
          <a:p>
            <a:r>
              <a:rPr lang="zh-CN" altLang="en-US" dirty="0">
                <a:solidFill>
                  <a:srgbClr val="FF0000"/>
                </a:solidFill>
              </a:rPr>
              <a:t>幼儿园生活活动</a:t>
            </a:r>
            <a:r>
              <a:rPr lang="zh-CN" altLang="en-US" dirty="0"/>
              <a:t>是进行保教结合的重要途径，每一项活动既是幼儿保育的过程，又蕴含着教育机会</a:t>
            </a:r>
            <a:r>
              <a:rPr lang="zh-CN" altLang="en-US" dirty="0" smtClean="0"/>
              <a:t>。</a:t>
            </a:r>
            <a:endParaRPr lang="en-US" altLang="zh-CN" dirty="0" smtClean="0"/>
          </a:p>
          <a:p>
            <a:r>
              <a:rPr lang="zh-CN" altLang="en-US" dirty="0" smtClean="0">
                <a:solidFill>
                  <a:srgbClr val="FF0000"/>
                </a:solidFill>
              </a:rPr>
              <a:t>生活</a:t>
            </a:r>
            <a:r>
              <a:rPr lang="zh-CN" altLang="en-US" dirty="0">
                <a:solidFill>
                  <a:srgbClr val="FF0000"/>
                </a:solidFill>
              </a:rPr>
              <a:t>常规</a:t>
            </a:r>
            <a:r>
              <a:rPr lang="zh-CN" altLang="en-US" dirty="0"/>
              <a:t>是幼儿园为了培养学前儿童良好生活习惯和基本的生活的自理能力，确保学前儿童健康和谐发展而制定的幼儿园一日生活各环节的基本规则与要求</a:t>
            </a:r>
            <a:r>
              <a:rPr lang="zh-CN" altLang="en-US" dirty="0" smtClean="0"/>
              <a:t>。</a:t>
            </a:r>
            <a:endParaRPr lang="en-US" altLang="zh-CN" dirty="0" smtClean="0"/>
          </a:p>
          <a:p>
            <a:r>
              <a:rPr lang="zh-CN" altLang="en-US" dirty="0" smtClean="0">
                <a:solidFill>
                  <a:srgbClr val="FF0000"/>
                </a:solidFill>
              </a:rPr>
              <a:t>幼儿园</a:t>
            </a:r>
            <a:r>
              <a:rPr lang="zh-CN" altLang="en-US" dirty="0">
                <a:solidFill>
                  <a:srgbClr val="FF0000"/>
                </a:solidFill>
              </a:rPr>
              <a:t>教师</a:t>
            </a:r>
            <a:r>
              <a:rPr lang="zh-CN" altLang="en-US" dirty="0"/>
              <a:t>应该明确幼儿园一日生活各个环节的具体要求，包括对幼儿的常规要求与对教师的组织指导要求，以保证各项活动的有序进行。</a:t>
            </a:r>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一、幼儿园一日生活各环节的内容与</a:t>
            </a:r>
            <a:r>
              <a:rPr lang="zh-CN" altLang="zh-CN" sz="3200" b="1" dirty="0" smtClean="0"/>
              <a:t>要求</a:t>
            </a:r>
            <a:endParaRPr lang="zh-CN" altLang="en-US" sz="3200" dirty="0"/>
          </a:p>
        </p:txBody>
      </p:sp>
      <p:sp>
        <p:nvSpPr>
          <p:cNvPr id="3" name="内容占位符 2"/>
          <p:cNvSpPr>
            <a:spLocks noGrp="1"/>
          </p:cNvSpPr>
          <p:nvPr>
            <p:ph sz="quarter" idx="1"/>
          </p:nvPr>
        </p:nvSpPr>
        <p:spPr>
          <a:xfrm>
            <a:off x="899592" y="1700808"/>
            <a:ext cx="2664296" cy="4572000"/>
          </a:xfrm>
        </p:spPr>
        <p:txBody>
          <a:bodyPr/>
          <a:lstStyle/>
          <a:p>
            <a:r>
              <a:rPr lang="zh-CN" altLang="en-US" dirty="0"/>
              <a:t>（一）入园</a:t>
            </a:r>
            <a:endParaRPr lang="zh-CN" altLang="en-US" dirty="0"/>
          </a:p>
          <a:p>
            <a:r>
              <a:rPr lang="zh-CN" altLang="en-US" dirty="0"/>
              <a:t>（二）盥洗</a:t>
            </a:r>
            <a:endParaRPr lang="zh-CN" altLang="en-US" dirty="0"/>
          </a:p>
          <a:p>
            <a:r>
              <a:rPr lang="zh-CN" altLang="en-US" dirty="0"/>
              <a:t>（三）进餐</a:t>
            </a:r>
            <a:endParaRPr lang="zh-CN" altLang="en-US" dirty="0"/>
          </a:p>
          <a:p>
            <a:r>
              <a:rPr lang="zh-CN" altLang="en-US" dirty="0"/>
              <a:t>（四）饮水</a:t>
            </a:r>
            <a:endParaRPr lang="zh-CN" altLang="en-US" dirty="0"/>
          </a:p>
          <a:p>
            <a:r>
              <a:rPr lang="zh-CN" altLang="en-US" dirty="0"/>
              <a:t>（五）睡眠</a:t>
            </a:r>
            <a:endParaRPr lang="zh-CN" altLang="en-US" dirty="0"/>
          </a:p>
          <a:p>
            <a:r>
              <a:rPr lang="zh-CN" altLang="en-US" dirty="0"/>
              <a:t>（六）如厕</a:t>
            </a:r>
            <a:endParaRPr lang="zh-CN" altLang="en-US" dirty="0"/>
          </a:p>
          <a:p>
            <a:r>
              <a:rPr lang="zh-CN" altLang="en-US" dirty="0"/>
              <a:t>（七）离园</a:t>
            </a:r>
            <a:endParaRPr lang="zh-CN" altLang="en-US" dirty="0"/>
          </a:p>
          <a:p>
            <a:endParaRPr lang="zh-CN" altLang="en-US" dirty="0"/>
          </a:p>
        </p:txBody>
      </p:sp>
      <p:sp>
        <p:nvSpPr>
          <p:cNvPr id="4" name="内容占位符 2"/>
          <p:cNvSpPr txBox="1"/>
          <p:nvPr/>
        </p:nvSpPr>
        <p:spPr>
          <a:xfrm>
            <a:off x="4572000" y="2060848"/>
            <a:ext cx="4032448" cy="2440024"/>
          </a:xfrm>
          <a:prstGeom prst="rect">
            <a:avLst/>
          </a:prstGeom>
          <a:ln w="19050">
            <a:solidFill>
              <a:srgbClr val="002060"/>
            </a:solidFill>
          </a:ln>
        </p:spPr>
        <p:txBody>
          <a:bodyPr vert="horz">
            <a:normAutofit/>
          </a:bodyPr>
          <a:lst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en-US" altLang="zh-CN" dirty="0" smtClean="0"/>
          </a:p>
          <a:p>
            <a:r>
              <a:rPr lang="en-US" altLang="zh-CN" dirty="0" smtClean="0"/>
              <a:t>1</a:t>
            </a:r>
            <a:r>
              <a:rPr lang="en-US" altLang="zh-CN" dirty="0"/>
              <a:t>.</a:t>
            </a:r>
            <a:r>
              <a:rPr lang="zh-CN" altLang="zh-CN" dirty="0"/>
              <a:t>对幼儿的常规</a:t>
            </a:r>
            <a:r>
              <a:rPr lang="zh-CN" altLang="zh-CN" dirty="0" smtClean="0"/>
              <a:t>要求</a:t>
            </a:r>
            <a:endParaRPr lang="en-US" altLang="zh-CN" dirty="0" smtClean="0"/>
          </a:p>
          <a:p>
            <a:endParaRPr lang="en-US" altLang="zh-CN" dirty="0" smtClean="0"/>
          </a:p>
          <a:p>
            <a:r>
              <a:rPr lang="en-US" altLang="zh-CN" dirty="0" smtClean="0"/>
              <a:t>2</a:t>
            </a:r>
            <a:r>
              <a:rPr lang="en-US" altLang="zh-CN" dirty="0"/>
              <a:t>.</a:t>
            </a:r>
            <a:r>
              <a:rPr lang="zh-CN" altLang="zh-CN" dirty="0" smtClean="0"/>
              <a:t>教师</a:t>
            </a:r>
            <a:r>
              <a:rPr lang="zh-CN" altLang="zh-CN" dirty="0"/>
              <a:t>的组织与指导</a:t>
            </a:r>
            <a:endParaRPr lang="zh-CN" altLang="zh-CN" dirty="0"/>
          </a:p>
          <a:p>
            <a:endParaRPr lang="zh-CN" altLang="zh-CN" dirty="0"/>
          </a:p>
        </p:txBody>
      </p:sp>
      <p:sp>
        <p:nvSpPr>
          <p:cNvPr id="5" name="右大括号 4"/>
          <p:cNvSpPr/>
          <p:nvPr/>
        </p:nvSpPr>
        <p:spPr>
          <a:xfrm>
            <a:off x="3563888" y="1844824"/>
            <a:ext cx="576064" cy="316835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矩形 5"/>
          <p:cNvSpPr/>
          <p:nvPr/>
        </p:nvSpPr>
        <p:spPr>
          <a:xfrm>
            <a:off x="460850" y="1544216"/>
            <a:ext cx="3103038" cy="2088232"/>
          </a:xfrm>
          <a:prstGeom prst="rect">
            <a:avLst/>
          </a:prstGeom>
          <a:noFill/>
          <a:ln w="31750">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（一）</a:t>
            </a:r>
            <a:r>
              <a:rPr lang="zh-CN" altLang="en-US" dirty="0" smtClean="0"/>
              <a:t>入园</a:t>
            </a:r>
            <a:endParaRPr lang="zh-CN" altLang="en-US" dirty="0"/>
          </a:p>
        </p:txBody>
      </p:sp>
      <p:sp>
        <p:nvSpPr>
          <p:cNvPr id="3" name="内容占位符 2"/>
          <p:cNvSpPr>
            <a:spLocks noGrp="1"/>
          </p:cNvSpPr>
          <p:nvPr>
            <p:ph sz="quarter" idx="1"/>
          </p:nvPr>
        </p:nvSpPr>
        <p:spPr>
          <a:xfrm>
            <a:off x="611560" y="1412776"/>
            <a:ext cx="7772400" cy="4572000"/>
          </a:xfrm>
        </p:spPr>
        <p:txBody>
          <a:bodyPr/>
          <a:lstStyle/>
          <a:p>
            <a:endParaRPr lang="en-US" altLang="zh-CN" b="1" dirty="0" smtClean="0">
              <a:solidFill>
                <a:srgbClr val="0000CC"/>
              </a:solidFill>
            </a:endParaRPr>
          </a:p>
          <a:p>
            <a:r>
              <a:rPr lang="en-US" altLang="zh-CN" dirty="0" smtClean="0">
                <a:solidFill>
                  <a:srgbClr val="0000CC"/>
                </a:solidFill>
              </a:rPr>
              <a:t>1</a:t>
            </a:r>
            <a:r>
              <a:rPr lang="en-US" altLang="zh-CN" dirty="0">
                <a:solidFill>
                  <a:srgbClr val="0000CC"/>
                </a:solidFill>
              </a:rPr>
              <a:t>.</a:t>
            </a:r>
            <a:r>
              <a:rPr lang="zh-CN" altLang="zh-CN" dirty="0">
                <a:solidFill>
                  <a:srgbClr val="0000CC"/>
                </a:solidFill>
              </a:rPr>
              <a:t>对幼儿的常规</a:t>
            </a:r>
            <a:r>
              <a:rPr lang="zh-CN" altLang="zh-CN" dirty="0" smtClean="0">
                <a:solidFill>
                  <a:srgbClr val="0000CC"/>
                </a:solidFill>
              </a:rPr>
              <a:t>要求</a:t>
            </a:r>
            <a:endParaRPr lang="zh-CN" altLang="zh-CN" dirty="0">
              <a:solidFill>
                <a:srgbClr val="FF0000"/>
              </a:solidFill>
            </a:endParaRPr>
          </a:p>
          <a:p>
            <a:r>
              <a:rPr lang="zh-CN" altLang="zh-CN" dirty="0"/>
              <a:t>（</a:t>
            </a:r>
            <a:r>
              <a:rPr lang="en-US" altLang="zh-CN" dirty="0"/>
              <a:t>1</a:t>
            </a:r>
            <a:r>
              <a:rPr lang="zh-CN" altLang="zh-CN" dirty="0"/>
              <a:t>）衣着整洁，</a:t>
            </a:r>
            <a:r>
              <a:rPr lang="zh-CN" altLang="zh-CN" dirty="0">
                <a:solidFill>
                  <a:srgbClr val="FF0000"/>
                </a:solidFill>
              </a:rPr>
              <a:t>愉快</a:t>
            </a:r>
            <a:r>
              <a:rPr lang="zh-CN" altLang="zh-CN" dirty="0"/>
              <a:t>入园，乐意接受</a:t>
            </a:r>
            <a:r>
              <a:rPr lang="zh-CN" altLang="zh-CN" dirty="0">
                <a:solidFill>
                  <a:srgbClr val="FF0000"/>
                </a:solidFill>
              </a:rPr>
              <a:t>晨检</a:t>
            </a:r>
            <a:r>
              <a:rPr lang="zh-CN" altLang="zh-CN" dirty="0"/>
              <a:t>。</a:t>
            </a:r>
            <a:endParaRPr lang="zh-CN" altLang="zh-CN" dirty="0"/>
          </a:p>
          <a:p>
            <a:r>
              <a:rPr lang="zh-CN" altLang="zh-CN" dirty="0"/>
              <a:t>（</a:t>
            </a:r>
            <a:r>
              <a:rPr lang="en-US" altLang="zh-CN" dirty="0"/>
              <a:t>2</a:t>
            </a:r>
            <a:r>
              <a:rPr lang="zh-CN" altLang="zh-CN" dirty="0"/>
              <a:t>）</a:t>
            </a:r>
            <a:r>
              <a:rPr lang="zh-CN" altLang="zh-CN" dirty="0">
                <a:solidFill>
                  <a:srgbClr val="FF0000"/>
                </a:solidFill>
              </a:rPr>
              <a:t>不带</a:t>
            </a:r>
            <a:r>
              <a:rPr lang="zh-CN" altLang="zh-CN" dirty="0"/>
              <a:t>危险品、零食入园，中班、大班幼儿能把衣帽等叠好放到固定处。</a:t>
            </a:r>
            <a:endParaRPr lang="zh-CN" altLang="zh-CN" dirty="0"/>
          </a:p>
          <a:p>
            <a:pPr marL="0" indent="0">
              <a:buNone/>
            </a:pPr>
            <a:endParaRPr lang="zh-CN" altLang="en-US" dirty="0"/>
          </a:p>
        </p:txBody>
      </p:sp>
      <p:pic>
        <p:nvPicPr>
          <p:cNvPr id="5" name="图片 4"/>
          <p:cNvPicPr>
            <a:picLocks noChangeAspect="1"/>
          </p:cNvPicPr>
          <p:nvPr/>
        </p:nvPicPr>
        <p:blipFill>
          <a:blip r:embed="rId1"/>
          <a:stretch>
            <a:fillRect/>
          </a:stretch>
        </p:blipFill>
        <p:spPr>
          <a:xfrm>
            <a:off x="5076056" y="3717032"/>
            <a:ext cx="3748851" cy="28083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zh-CN" altLang="zh-CN" dirty="0"/>
              <a:t>（</a:t>
            </a:r>
            <a:r>
              <a:rPr lang="en-US" altLang="zh-CN" dirty="0"/>
              <a:t>3</a:t>
            </a:r>
            <a:r>
              <a:rPr lang="zh-CN" altLang="zh-CN" dirty="0"/>
              <a:t>）有</a:t>
            </a:r>
            <a:r>
              <a:rPr lang="zh-CN" altLang="zh-CN" dirty="0">
                <a:solidFill>
                  <a:srgbClr val="FF0000"/>
                </a:solidFill>
              </a:rPr>
              <a:t>礼貌</a:t>
            </a:r>
            <a:r>
              <a:rPr lang="zh-CN" altLang="zh-CN" dirty="0"/>
              <a:t>地向老师、同伴问好，和家长道别。</a:t>
            </a:r>
            <a:endParaRPr lang="zh-CN" altLang="zh-CN" dirty="0"/>
          </a:p>
          <a:p>
            <a:r>
              <a:rPr lang="zh-CN" altLang="zh-CN" dirty="0"/>
              <a:t>（</a:t>
            </a:r>
            <a:r>
              <a:rPr lang="en-US" altLang="zh-CN" dirty="0"/>
              <a:t>4</a:t>
            </a:r>
            <a:r>
              <a:rPr lang="zh-CN" altLang="zh-CN" dirty="0"/>
              <a:t>）</a:t>
            </a:r>
            <a:r>
              <a:rPr lang="zh-CN" altLang="zh-CN" dirty="0">
                <a:solidFill>
                  <a:srgbClr val="FF0000"/>
                </a:solidFill>
              </a:rPr>
              <a:t>主动</a:t>
            </a:r>
            <a:r>
              <a:rPr lang="zh-CN" altLang="zh-CN" dirty="0"/>
              <a:t>向老师、同伴分享交流，</a:t>
            </a:r>
            <a:r>
              <a:rPr lang="zh-CN" altLang="zh-CN" dirty="0">
                <a:solidFill>
                  <a:srgbClr val="FF0000"/>
                </a:solidFill>
              </a:rPr>
              <a:t>积极</a:t>
            </a:r>
            <a:r>
              <a:rPr lang="zh-CN" altLang="zh-CN" dirty="0"/>
              <a:t>参加活动和值日生工作，遵守常规。</a:t>
            </a:r>
            <a:endParaRPr lang="zh-CN" altLang="zh-CN" dirty="0"/>
          </a:p>
          <a:p>
            <a:endParaRPr lang="zh-CN" altLang="en-US"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2" y="3140968"/>
            <a:ext cx="3672408" cy="27502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2"/>
          <a:srcRect b="8169"/>
          <a:stretch>
            <a:fillRect/>
          </a:stretch>
        </p:blipFill>
        <p:spPr>
          <a:xfrm>
            <a:off x="5037111" y="3789040"/>
            <a:ext cx="3666490" cy="25253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755576" y="620688"/>
            <a:ext cx="7772400" cy="5688632"/>
          </a:xfrm>
        </p:spPr>
        <p:txBody>
          <a:bodyPr>
            <a:normAutofit/>
          </a:bodyPr>
          <a:lstStyle/>
          <a:p>
            <a:r>
              <a:rPr lang="en-US" altLang="zh-CN" sz="2800" dirty="0" smtClean="0">
                <a:solidFill>
                  <a:srgbClr val="0000CC"/>
                </a:solidFill>
              </a:rPr>
              <a:t>2.</a:t>
            </a:r>
            <a:r>
              <a:rPr lang="zh-CN" altLang="zh-CN" sz="2800" dirty="0" smtClean="0">
                <a:solidFill>
                  <a:srgbClr val="0000CC"/>
                </a:solidFill>
              </a:rPr>
              <a:t>教师</a:t>
            </a:r>
            <a:r>
              <a:rPr lang="zh-CN" altLang="zh-CN" sz="2800" dirty="0">
                <a:solidFill>
                  <a:srgbClr val="0000CC"/>
                </a:solidFill>
              </a:rPr>
              <a:t>的组织与指导</a:t>
            </a:r>
            <a:endParaRPr lang="zh-CN" altLang="zh-CN" sz="2800" dirty="0">
              <a:solidFill>
                <a:srgbClr val="0000CC"/>
              </a:solidFill>
            </a:endParaRPr>
          </a:p>
          <a:p>
            <a:r>
              <a:rPr lang="zh-CN" altLang="zh-CN" dirty="0"/>
              <a:t>（</a:t>
            </a:r>
            <a:r>
              <a:rPr lang="en-US" altLang="zh-CN" dirty="0"/>
              <a:t>1</a:t>
            </a:r>
            <a:r>
              <a:rPr lang="zh-CN" altLang="zh-CN" dirty="0"/>
              <a:t>）</a:t>
            </a:r>
            <a:r>
              <a:rPr lang="zh-CN" altLang="zh-CN" dirty="0">
                <a:solidFill>
                  <a:srgbClr val="FF0000"/>
                </a:solidFill>
              </a:rPr>
              <a:t>热情</a:t>
            </a:r>
            <a:r>
              <a:rPr lang="zh-CN" altLang="zh-CN" dirty="0"/>
              <a:t>迎接幼儿，</a:t>
            </a:r>
            <a:r>
              <a:rPr lang="zh-CN" altLang="zh-CN" dirty="0">
                <a:solidFill>
                  <a:srgbClr val="FF0000"/>
                </a:solidFill>
              </a:rPr>
              <a:t>观察</a:t>
            </a:r>
            <a:r>
              <a:rPr lang="zh-CN" altLang="zh-CN" dirty="0"/>
              <a:t>了解幼儿的情绪和身体状况，特别关注患病儿、体弱儿。</a:t>
            </a:r>
            <a:endParaRPr lang="zh-CN" altLang="zh-CN" dirty="0"/>
          </a:p>
          <a:p>
            <a:r>
              <a:rPr lang="zh-CN" altLang="zh-CN" dirty="0"/>
              <a:t>（</a:t>
            </a:r>
            <a:r>
              <a:rPr lang="en-US" altLang="zh-CN" dirty="0"/>
              <a:t>2</a:t>
            </a:r>
            <a:r>
              <a:rPr lang="zh-CN" altLang="zh-CN" dirty="0"/>
              <a:t>）热情接待</a:t>
            </a:r>
            <a:r>
              <a:rPr lang="zh-CN" altLang="zh-CN" dirty="0">
                <a:solidFill>
                  <a:srgbClr val="FF0000"/>
                </a:solidFill>
              </a:rPr>
              <a:t>家长</a:t>
            </a:r>
            <a:r>
              <a:rPr lang="zh-CN" altLang="zh-CN" dirty="0"/>
              <a:t>，与家长进行简单、必要的交流。做好需要在幼儿园服药幼儿的</a:t>
            </a:r>
            <a:r>
              <a:rPr lang="zh-CN" altLang="zh-CN" dirty="0">
                <a:solidFill>
                  <a:srgbClr val="FF0000"/>
                </a:solidFill>
              </a:rPr>
              <a:t>药品交接</a:t>
            </a:r>
            <a:r>
              <a:rPr lang="zh-CN" altLang="zh-CN" dirty="0"/>
              <a:t>工作，记录清楚药名、药的作用、服法与剂量，并和家长一起在记录本上签名。</a:t>
            </a:r>
            <a:endParaRPr lang="zh-CN" altLang="zh-CN" dirty="0"/>
          </a:p>
          <a:p>
            <a:endParaRPr lang="zh-CN" altLang="en-US" dirty="0"/>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27984" y="3645024"/>
            <a:ext cx="393409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4437112"/>
            <a:ext cx="3456384" cy="1143000"/>
          </a:xfrm>
        </p:spPr>
        <p:txBody>
          <a:bodyPr>
            <a:normAutofit/>
          </a:bodyPr>
          <a:lstStyle/>
          <a:p>
            <a:r>
              <a:rPr lang="zh-CN" altLang="en-US" sz="2800" b="1" dirty="0" smtClean="0"/>
              <a:t>视频：</a:t>
            </a:r>
            <a:r>
              <a:rPr lang="en-US" altLang="zh-CN" sz="2800" b="1" dirty="0" smtClean="0"/>
              <a:t>《</a:t>
            </a:r>
            <a:r>
              <a:rPr lang="zh-CN" altLang="en-US" sz="2800" b="1" dirty="0" smtClean="0">
                <a:hlinkClick r:id="rId1" action="ppaction://hlinkfile"/>
              </a:rPr>
              <a:t>入园环节</a:t>
            </a:r>
            <a:r>
              <a:rPr lang="en-US" altLang="zh-CN" sz="2800" b="1" dirty="0" smtClean="0"/>
              <a:t>》</a:t>
            </a:r>
            <a:endParaRPr lang="zh-CN" altLang="en-US" sz="2800" b="1" dirty="0"/>
          </a:p>
        </p:txBody>
      </p:sp>
      <p:sp>
        <p:nvSpPr>
          <p:cNvPr id="3" name="内容占位符 2"/>
          <p:cNvSpPr>
            <a:spLocks noGrp="1"/>
          </p:cNvSpPr>
          <p:nvPr>
            <p:ph sz="quarter" idx="1"/>
          </p:nvPr>
        </p:nvSpPr>
        <p:spPr>
          <a:xfrm>
            <a:off x="800022" y="1124744"/>
            <a:ext cx="7772400" cy="3205336"/>
          </a:xfrm>
        </p:spPr>
        <p:txBody>
          <a:bodyPr/>
          <a:lstStyle/>
          <a:p>
            <a:r>
              <a:rPr lang="zh-CN" altLang="zh-CN" dirty="0"/>
              <a:t>（</a:t>
            </a:r>
            <a:r>
              <a:rPr lang="en-US" altLang="zh-CN" dirty="0"/>
              <a:t>3</a:t>
            </a:r>
            <a:r>
              <a:rPr lang="zh-CN" altLang="zh-CN" dirty="0"/>
              <a:t>）做好</a:t>
            </a:r>
            <a:r>
              <a:rPr lang="zh-CN" altLang="zh-CN" dirty="0">
                <a:solidFill>
                  <a:srgbClr val="FF0000"/>
                </a:solidFill>
              </a:rPr>
              <a:t>晨检</a:t>
            </a:r>
            <a:r>
              <a:rPr lang="zh-CN" altLang="zh-CN" dirty="0"/>
              <a:t>记录。晨检目的在于了解幼儿的健康状况，做到对疾病的早发现、早隔离、早预防、早治疗。晨检检查根据各园情况，有的幼儿园晨检由专门的保健医生负责，也有的由带班教师负责，同时带班教师应做好相关的晨检记录，及时把握幼儿的身体健康状况。</a:t>
            </a:r>
            <a:endParaRPr lang="zh-CN" altLang="zh-CN" dirty="0"/>
          </a:p>
          <a:p>
            <a:endParaRPr lang="zh-CN"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789040"/>
            <a:ext cx="421644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116632"/>
            <a:ext cx="7772400" cy="1143000"/>
          </a:xfrm>
        </p:spPr>
        <p:txBody>
          <a:bodyPr>
            <a:normAutofit/>
          </a:bodyPr>
          <a:lstStyle/>
          <a:p>
            <a:r>
              <a:rPr lang="zh-CN" altLang="zh-CN" dirty="0"/>
              <a:t>（二）</a:t>
            </a:r>
            <a:r>
              <a:rPr lang="zh-CN" altLang="zh-CN" dirty="0" smtClean="0"/>
              <a:t>盥洗</a:t>
            </a:r>
            <a:endParaRPr lang="zh-CN" altLang="en-US" dirty="0"/>
          </a:p>
        </p:txBody>
      </p:sp>
      <p:sp>
        <p:nvSpPr>
          <p:cNvPr id="3" name="内容占位符 2"/>
          <p:cNvSpPr>
            <a:spLocks noGrp="1"/>
          </p:cNvSpPr>
          <p:nvPr>
            <p:ph sz="quarter" idx="1"/>
          </p:nvPr>
        </p:nvSpPr>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r>
              <a:rPr lang="zh-CN" altLang="zh-CN" dirty="0"/>
              <a:t>（</a:t>
            </a:r>
            <a:r>
              <a:rPr lang="en-US" altLang="zh-CN" dirty="0"/>
              <a:t>1</a:t>
            </a:r>
            <a:r>
              <a:rPr lang="zh-CN" altLang="zh-CN" dirty="0"/>
              <a:t>）随时</a:t>
            </a:r>
            <a:r>
              <a:rPr lang="zh-CN" altLang="zh-CN" dirty="0">
                <a:solidFill>
                  <a:srgbClr val="FF0000"/>
                </a:solidFill>
              </a:rPr>
              <a:t>保持手、脸清洁</a:t>
            </a:r>
            <a:r>
              <a:rPr lang="zh-CN" altLang="zh-CN" dirty="0"/>
              <a:t>，饭前、便后、手脏时能主动洗手，餐后主动漱口。</a:t>
            </a:r>
            <a:endParaRPr lang="zh-CN" altLang="zh-CN" dirty="0"/>
          </a:p>
          <a:p>
            <a:r>
              <a:rPr lang="zh-CN" altLang="zh-CN" dirty="0"/>
              <a:t>（</a:t>
            </a:r>
            <a:r>
              <a:rPr lang="en-US" altLang="zh-CN" dirty="0"/>
              <a:t>2</a:t>
            </a:r>
            <a:r>
              <a:rPr lang="zh-CN" altLang="zh-CN" dirty="0"/>
              <a:t>）</a:t>
            </a:r>
            <a:r>
              <a:rPr lang="zh-CN" altLang="zh-CN" dirty="0">
                <a:solidFill>
                  <a:srgbClr val="FF0000"/>
                </a:solidFill>
              </a:rPr>
              <a:t>学会正确</a:t>
            </a:r>
            <a:r>
              <a:rPr lang="zh-CN" altLang="zh-CN" dirty="0"/>
              <a:t>的洗手、洗脸、刷牙、漱口等盥洗技能。盥洗时不玩水、不浪费水，保持地面、服饰干爽。</a:t>
            </a:r>
            <a:endParaRPr lang="zh-CN" altLang="zh-CN" dirty="0"/>
          </a:p>
          <a:p>
            <a:endParaRPr lang="zh-CN" altLang="en-US" dirty="0"/>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19872" y="3861048"/>
            <a:ext cx="4320480" cy="276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quarter" idx="1"/>
          </p:nvPr>
        </p:nvSpPr>
        <p:spPr/>
        <p:txBody>
          <a:bodyPr>
            <a:normAutofit lnSpcReduction="10000"/>
          </a:bodyPr>
          <a:p>
            <a:pPr>
              <a:lnSpc>
                <a:spcPct val="150000"/>
              </a:lnSpc>
            </a:pPr>
            <a:r>
              <a:rPr lang="zh-CN" altLang="en-US">
                <a:latin typeface="黑体" panose="02010609060101010101" charset="-122"/>
                <a:ea typeface="黑体" panose="02010609060101010101" charset="-122"/>
                <a:cs typeface="黑体" panose="02010609060101010101" charset="-122"/>
              </a:rPr>
              <a:t>谈到</a:t>
            </a: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生活</a:t>
            </a: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，你能想到什么？</a:t>
            </a:r>
            <a:endParaRPr lang="zh-CN" altLang="en-US">
              <a:latin typeface="黑体" panose="02010609060101010101" charset="-122"/>
              <a:ea typeface="黑体" panose="02010609060101010101" charset="-122"/>
              <a:cs typeface="黑体" panose="02010609060101010101" charset="-122"/>
            </a:endParaRPr>
          </a:p>
          <a:p>
            <a:pPr>
              <a:lnSpc>
                <a:spcPct val="150000"/>
              </a:lnSpc>
            </a:pP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生活</a:t>
            </a: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的意义是什么？</a:t>
            </a:r>
            <a:endParaRPr lang="zh-CN" altLang="en-US">
              <a:latin typeface="黑体" panose="02010609060101010101" charset="-122"/>
              <a:ea typeface="黑体" panose="02010609060101010101" charset="-122"/>
              <a:cs typeface="黑体" panose="02010609060101010101" charset="-122"/>
            </a:endParaRPr>
          </a:p>
          <a:p>
            <a:pPr>
              <a:lnSpc>
                <a:spcPct val="150000"/>
              </a:lnSpc>
            </a:pP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生活教育</a:t>
            </a: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的意义是什么？</a:t>
            </a:r>
            <a:endParaRPr lang="zh-CN" altLang="en-US">
              <a:latin typeface="黑体" panose="02010609060101010101" charset="-122"/>
              <a:ea typeface="黑体" panose="02010609060101010101" charset="-122"/>
              <a:cs typeface="黑体" panose="02010609060101010101" charset="-122"/>
            </a:endParaRPr>
          </a:p>
          <a:p>
            <a:pPr>
              <a:lnSpc>
                <a:spcPct val="150000"/>
              </a:lnSpc>
            </a:pPr>
            <a:r>
              <a:rPr lang="zh-CN" altLang="en-US">
                <a:latin typeface="黑体" panose="02010609060101010101" charset="-122"/>
                <a:ea typeface="黑体" panose="02010609060101010101" charset="-122"/>
                <a:cs typeface="黑体" panose="02010609060101010101" charset="-122"/>
              </a:rPr>
              <a:t>幼儿园生活重要吗？为什么？</a:t>
            </a:r>
            <a:endParaRPr lang="zh-CN" altLang="en-US">
              <a:latin typeface="黑体" panose="02010609060101010101" charset="-122"/>
              <a:ea typeface="黑体" panose="02010609060101010101" charset="-122"/>
              <a:cs typeface="黑体" panose="02010609060101010101" charset="-122"/>
            </a:endParaRPr>
          </a:p>
          <a:p>
            <a:pPr>
              <a:lnSpc>
                <a:spcPct val="150000"/>
              </a:lnSpc>
            </a:pPr>
            <a:r>
              <a:rPr lang="zh-CN" altLang="en-US">
                <a:latin typeface="黑体" panose="02010609060101010101" charset="-122"/>
                <a:ea typeface="黑体" panose="02010609060101010101" charset="-122"/>
                <a:cs typeface="黑体" panose="02010609060101010101" charset="-122"/>
              </a:rPr>
              <a:t>幼儿可能会在一日生活中遇到哪些问题？你作为老师如何应对？</a:t>
            </a:r>
            <a:endParaRPr lang="zh-CN" altLang="en-US">
              <a:latin typeface="黑体" panose="02010609060101010101" charset="-122"/>
              <a:ea typeface="黑体" panose="02010609060101010101" charset="-122"/>
              <a:cs typeface="黑体" panose="02010609060101010101" charset="-122"/>
            </a:endParaRPr>
          </a:p>
          <a:p>
            <a:pPr>
              <a:lnSpc>
                <a:spcPct val="150000"/>
              </a:lnSpc>
            </a:pPr>
            <a:r>
              <a:rPr lang="zh-CN" altLang="en-US">
                <a:latin typeface="黑体" panose="02010609060101010101" charset="-122"/>
                <a:ea typeface="黑体" panose="02010609060101010101" charset="-122"/>
                <a:cs typeface="黑体" panose="02010609060101010101" charset="-122"/>
              </a:rPr>
              <a:t>疫情防控背景下，如何做好一日生活的引导与支持？</a:t>
            </a:r>
            <a:endParaRPr lang="zh-CN" altLang="en-US">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116632"/>
            <a:ext cx="7772400" cy="1143000"/>
          </a:xfrm>
        </p:spPr>
        <p:txBody>
          <a:bodyPr>
            <a:normAutofit/>
          </a:bodyPr>
          <a:lstStyle/>
          <a:p>
            <a:endParaRPr lang="zh-CN" altLang="en-US" dirty="0"/>
          </a:p>
        </p:txBody>
      </p:sp>
      <p:sp>
        <p:nvSpPr>
          <p:cNvPr id="3" name="内容占位符 2"/>
          <p:cNvSpPr>
            <a:spLocks noGrp="1"/>
          </p:cNvSpPr>
          <p:nvPr>
            <p:ph sz="quarter" idx="1"/>
          </p:nvPr>
        </p:nvSpPr>
        <p:spPr/>
        <p:txBody>
          <a:bodyPr/>
          <a:lstStyle/>
          <a:p>
            <a:r>
              <a:rPr lang="zh-CN" altLang="zh-CN" dirty="0" smtClean="0"/>
              <a:t>（</a:t>
            </a:r>
            <a:r>
              <a:rPr lang="en-US" altLang="zh-CN" dirty="0"/>
              <a:t>3</a:t>
            </a:r>
            <a:r>
              <a:rPr lang="zh-CN" altLang="zh-CN" dirty="0"/>
              <a:t>）养成生活用具</a:t>
            </a:r>
            <a:r>
              <a:rPr lang="zh-CN" altLang="zh-CN" dirty="0">
                <a:solidFill>
                  <a:srgbClr val="FF0000"/>
                </a:solidFill>
              </a:rPr>
              <a:t>个人专用</a:t>
            </a:r>
            <a:r>
              <a:rPr lang="zh-CN" altLang="zh-CN" dirty="0"/>
              <a:t>的意识，会使用手绢或纸巾保持个人的清洁。</a:t>
            </a:r>
            <a:endParaRPr lang="zh-CN" altLang="zh-CN" dirty="0"/>
          </a:p>
          <a:p>
            <a:endParaRPr lang="zh-CN" altLang="en-US" dirty="0"/>
          </a:p>
        </p:txBody>
      </p:sp>
      <p:pic>
        <p:nvPicPr>
          <p:cNvPr id="4" name="图片 3"/>
          <p:cNvPicPr>
            <a:picLocks noChangeAspect="1"/>
          </p:cNvPicPr>
          <p:nvPr/>
        </p:nvPicPr>
        <p:blipFill>
          <a:blip r:embed="rId1">
            <a:lum bright="24000"/>
          </a:blip>
          <a:stretch>
            <a:fillRect/>
          </a:stretch>
        </p:blipFill>
        <p:spPr>
          <a:xfrm>
            <a:off x="251520" y="2871800"/>
            <a:ext cx="4549956" cy="3024336"/>
          </a:xfrm>
          <a:prstGeom prst="rect">
            <a:avLst/>
          </a:prstGeom>
        </p:spPr>
      </p:pic>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970380"/>
            <a:ext cx="3868387" cy="282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755576" y="836712"/>
            <a:ext cx="7772400" cy="5077544"/>
          </a:xfrm>
        </p:spPr>
        <p:txBody>
          <a:bodyPr/>
          <a:lstStyle/>
          <a:p>
            <a:r>
              <a:rPr lang="en-US" altLang="zh-CN" dirty="0">
                <a:solidFill>
                  <a:srgbClr val="0000CC"/>
                </a:solidFill>
              </a:rPr>
              <a:t>2. </a:t>
            </a:r>
            <a:r>
              <a:rPr lang="zh-CN" altLang="zh-CN" dirty="0">
                <a:solidFill>
                  <a:srgbClr val="0000CC"/>
                </a:solidFill>
              </a:rPr>
              <a:t>教师的组织与指导</a:t>
            </a:r>
            <a:endParaRPr lang="zh-CN" altLang="zh-CN" dirty="0">
              <a:solidFill>
                <a:srgbClr val="0000CC"/>
              </a:solidFill>
            </a:endParaRPr>
          </a:p>
          <a:p>
            <a:r>
              <a:rPr lang="zh-CN" altLang="zh-CN" dirty="0"/>
              <a:t>（</a:t>
            </a:r>
            <a:r>
              <a:rPr lang="en-US" altLang="zh-CN" dirty="0"/>
              <a:t>1</a:t>
            </a:r>
            <a:r>
              <a:rPr lang="zh-CN" altLang="zh-CN" dirty="0"/>
              <a:t>）组织幼儿</a:t>
            </a:r>
            <a:r>
              <a:rPr lang="zh-CN" altLang="zh-CN" dirty="0">
                <a:solidFill>
                  <a:srgbClr val="FF0000"/>
                </a:solidFill>
              </a:rPr>
              <a:t>安静有序</a:t>
            </a:r>
            <a:r>
              <a:rPr lang="zh-CN" altLang="zh-CN" dirty="0"/>
              <a:t>地盥洗，发现有打闹、玩水等情况，及时提醒和纠正。</a:t>
            </a:r>
            <a:endParaRPr lang="zh-CN" altLang="zh-CN" dirty="0"/>
          </a:p>
          <a:p>
            <a:r>
              <a:rPr lang="zh-CN" altLang="zh-CN" dirty="0"/>
              <a:t>（</a:t>
            </a:r>
            <a:r>
              <a:rPr lang="en-US" altLang="zh-CN" dirty="0"/>
              <a:t>2</a:t>
            </a:r>
            <a:r>
              <a:rPr lang="zh-CN" altLang="zh-CN" dirty="0"/>
              <a:t>）将</a:t>
            </a:r>
            <a:r>
              <a:rPr lang="zh-CN" altLang="zh-CN" dirty="0">
                <a:solidFill>
                  <a:srgbClr val="FF0000"/>
                </a:solidFill>
              </a:rPr>
              <a:t>正确的</a:t>
            </a:r>
            <a:r>
              <a:rPr lang="zh-CN" altLang="zh-CN" dirty="0"/>
              <a:t>盥洗方法、爱清洁、节约用水等</a:t>
            </a:r>
            <a:r>
              <a:rPr lang="zh-CN" altLang="zh-CN" dirty="0">
                <a:solidFill>
                  <a:srgbClr val="FF0000"/>
                </a:solidFill>
              </a:rPr>
              <a:t>图示</a:t>
            </a:r>
            <a:r>
              <a:rPr lang="zh-CN" altLang="zh-CN" dirty="0"/>
              <a:t>呈现在盥洗处，提醒幼儿遵守。也可以引导幼儿自己制定盥洗</a:t>
            </a:r>
            <a:r>
              <a:rPr lang="zh-CN" altLang="zh-CN" dirty="0">
                <a:solidFill>
                  <a:srgbClr val="FF0000"/>
                </a:solidFill>
              </a:rPr>
              <a:t>规则</a:t>
            </a:r>
            <a:r>
              <a:rPr lang="zh-CN" altLang="zh-CN" dirty="0"/>
              <a:t>，提升幼儿自我管理的能力</a:t>
            </a:r>
            <a:r>
              <a:rPr lang="zh-CN" altLang="zh-CN" dirty="0" smtClean="0"/>
              <a:t>。</a:t>
            </a:r>
            <a:endParaRPr lang="zh-CN" altLang="zh-CN"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23928" y="3717032"/>
            <a:ext cx="3600400" cy="29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zh-CN" altLang="zh-CN" dirty="0"/>
              <a:t>（</a:t>
            </a:r>
            <a:r>
              <a:rPr lang="en-US" altLang="zh-CN" dirty="0"/>
              <a:t>3</a:t>
            </a:r>
            <a:r>
              <a:rPr lang="zh-CN" altLang="zh-CN" dirty="0"/>
              <a:t>）幼儿盥洗时，教师应及时关注盥洗过程，</a:t>
            </a:r>
            <a:r>
              <a:rPr lang="zh-CN" altLang="zh-CN" dirty="0">
                <a:solidFill>
                  <a:srgbClr val="FF0000"/>
                </a:solidFill>
              </a:rPr>
              <a:t>提醒</a:t>
            </a:r>
            <a:r>
              <a:rPr lang="zh-CN" altLang="zh-CN" dirty="0"/>
              <a:t>幼儿使用正确的</a:t>
            </a:r>
            <a:r>
              <a:rPr lang="zh-CN" altLang="zh-CN" dirty="0">
                <a:solidFill>
                  <a:srgbClr val="FF0000"/>
                </a:solidFill>
              </a:rPr>
              <a:t>盥洗方法</a:t>
            </a:r>
            <a:r>
              <a:rPr lang="zh-CN" altLang="zh-CN" dirty="0"/>
              <a:t>，也可以和幼儿一起，为幼儿提供模仿学习的机会。</a:t>
            </a:r>
            <a:endParaRPr lang="zh-CN" altLang="zh-CN" dirty="0"/>
          </a:p>
          <a:p>
            <a:endParaRPr lang="zh-CN" altLang="en-US" dirty="0"/>
          </a:p>
          <a:p>
            <a:endParaRPr lang="zh-CN" altLang="en-US"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88024" y="3370176"/>
            <a:ext cx="3876199" cy="282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2"/>
          <a:stretch>
            <a:fillRect/>
          </a:stretch>
        </p:blipFill>
        <p:spPr>
          <a:xfrm>
            <a:off x="611560" y="3356992"/>
            <a:ext cx="3790610" cy="284295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a:t>（三）</a:t>
            </a:r>
            <a:r>
              <a:rPr lang="zh-CN" altLang="zh-CN" dirty="0" smtClean="0"/>
              <a:t>进餐</a:t>
            </a:r>
            <a:endParaRPr lang="zh-CN" altLang="en-US" dirty="0"/>
          </a:p>
        </p:txBody>
      </p:sp>
      <p:sp>
        <p:nvSpPr>
          <p:cNvPr id="3" name="内容占位符 2"/>
          <p:cNvSpPr>
            <a:spLocks noGrp="1"/>
          </p:cNvSpPr>
          <p:nvPr>
            <p:ph sz="quarter" idx="1"/>
          </p:nvPr>
        </p:nvSpPr>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r>
              <a:rPr lang="zh-CN" altLang="zh-CN" dirty="0"/>
              <a:t>（</a:t>
            </a:r>
            <a:r>
              <a:rPr lang="en-US" altLang="zh-CN" dirty="0"/>
              <a:t>1</a:t>
            </a:r>
            <a:r>
              <a:rPr lang="zh-CN" altLang="zh-CN" dirty="0"/>
              <a:t>）</a:t>
            </a:r>
            <a:r>
              <a:rPr lang="zh-CN" altLang="zh-CN" dirty="0">
                <a:solidFill>
                  <a:srgbClr val="FF0000"/>
                </a:solidFill>
              </a:rPr>
              <a:t>餐前</a:t>
            </a:r>
            <a:r>
              <a:rPr lang="zh-CN" altLang="zh-CN" dirty="0"/>
              <a:t>自觉洗净手、脸，</a:t>
            </a:r>
            <a:r>
              <a:rPr lang="zh-CN" altLang="zh-CN" dirty="0">
                <a:solidFill>
                  <a:srgbClr val="FF0000"/>
                </a:solidFill>
              </a:rPr>
              <a:t>愿意</a:t>
            </a:r>
            <a:r>
              <a:rPr lang="zh-CN" altLang="zh-CN" dirty="0"/>
              <a:t>与同伴一起进餐。</a:t>
            </a:r>
            <a:endParaRPr lang="zh-CN" altLang="zh-CN" dirty="0"/>
          </a:p>
          <a:p>
            <a:r>
              <a:rPr lang="zh-CN" altLang="zh-CN" dirty="0"/>
              <a:t>（</a:t>
            </a:r>
            <a:r>
              <a:rPr lang="en-US" altLang="zh-CN" dirty="0"/>
              <a:t>2</a:t>
            </a:r>
            <a:r>
              <a:rPr lang="zh-CN" altLang="zh-CN" dirty="0"/>
              <a:t>）能</a:t>
            </a:r>
            <a:r>
              <a:rPr lang="zh-CN" altLang="zh-CN" dirty="0">
                <a:solidFill>
                  <a:srgbClr val="FF0000"/>
                </a:solidFill>
              </a:rPr>
              <a:t>独立</a:t>
            </a:r>
            <a:r>
              <a:rPr lang="zh-CN" altLang="zh-CN" dirty="0"/>
              <a:t>进食，细嚼慢咽，不边吃边玩</a:t>
            </a:r>
            <a:r>
              <a:rPr lang="en-US" altLang="zh-CN" dirty="0"/>
              <a:t>(</a:t>
            </a:r>
            <a:r>
              <a:rPr lang="zh-CN" altLang="zh-CN" dirty="0"/>
              <a:t>正餐：</a:t>
            </a:r>
            <a:r>
              <a:rPr lang="en-US" altLang="zh-CN" dirty="0"/>
              <a:t>30—40</a:t>
            </a:r>
            <a:r>
              <a:rPr lang="zh-CN" altLang="zh-CN" dirty="0"/>
              <a:t>分钟，点心：</a:t>
            </a:r>
            <a:r>
              <a:rPr lang="en-US" altLang="zh-CN" dirty="0"/>
              <a:t>15</a:t>
            </a:r>
            <a:r>
              <a:rPr lang="zh-CN" altLang="zh-CN" dirty="0"/>
              <a:t>分钟</a:t>
            </a:r>
            <a:r>
              <a:rPr lang="en-US" altLang="zh-CN" dirty="0"/>
              <a:t>)</a:t>
            </a:r>
            <a:r>
              <a:rPr lang="zh-CN" altLang="zh-CN" dirty="0"/>
              <a:t>。</a:t>
            </a:r>
            <a:endParaRPr lang="zh-CN" altLang="zh-CN" dirty="0"/>
          </a:p>
          <a:p>
            <a:r>
              <a:rPr lang="zh-CN" altLang="zh-CN" dirty="0"/>
              <a:t>（</a:t>
            </a:r>
            <a:r>
              <a:rPr lang="en-US" altLang="zh-CN" dirty="0"/>
              <a:t>3</a:t>
            </a:r>
            <a:r>
              <a:rPr lang="zh-CN" altLang="zh-CN" dirty="0"/>
              <a:t>）正确使用</a:t>
            </a:r>
            <a:r>
              <a:rPr lang="zh-CN" altLang="zh-CN" dirty="0">
                <a:solidFill>
                  <a:srgbClr val="FF0000"/>
                </a:solidFill>
              </a:rPr>
              <a:t>餐具及餐巾</a:t>
            </a:r>
            <a:r>
              <a:rPr lang="zh-CN" altLang="zh-CN" dirty="0"/>
              <a:t>，保持桌面、地面和衣服的整洁。</a:t>
            </a:r>
            <a:endParaRPr lang="zh-CN" altLang="zh-CN" dirty="0"/>
          </a:p>
          <a:p>
            <a:endParaRPr lang="zh-CN" altLang="en-US" dirty="0"/>
          </a:p>
        </p:txBody>
      </p:sp>
      <p:pic>
        <p:nvPicPr>
          <p:cNvPr id="4" name="图片 3"/>
          <p:cNvPicPr>
            <a:picLocks noChangeAspect="1"/>
          </p:cNvPicPr>
          <p:nvPr/>
        </p:nvPicPr>
        <p:blipFill>
          <a:blip r:embed="rId1"/>
          <a:stretch>
            <a:fillRect/>
          </a:stretch>
        </p:blipFill>
        <p:spPr>
          <a:xfrm>
            <a:off x="4644008" y="3933056"/>
            <a:ext cx="3867785" cy="2570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zh-CN" altLang="zh-CN" dirty="0"/>
              <a:t>（</a:t>
            </a:r>
            <a:r>
              <a:rPr lang="en-US" altLang="zh-CN" dirty="0"/>
              <a:t>4</a:t>
            </a:r>
            <a:r>
              <a:rPr lang="zh-CN" altLang="zh-CN" dirty="0"/>
              <a:t>）</a:t>
            </a:r>
            <a:r>
              <a:rPr lang="zh-CN" altLang="zh-CN" dirty="0">
                <a:solidFill>
                  <a:srgbClr val="FF0000"/>
                </a:solidFill>
              </a:rPr>
              <a:t>不挑食</a:t>
            </a:r>
            <a:r>
              <a:rPr lang="zh-CN" altLang="zh-CN" dirty="0"/>
              <a:t>，不剩饭菜，吃饭定时定量，不</a:t>
            </a:r>
            <a:r>
              <a:rPr lang="zh-CN" altLang="zh-CN" dirty="0" smtClean="0"/>
              <a:t>暴饮暴食。</a:t>
            </a:r>
            <a:endParaRPr lang="zh-CN" altLang="zh-CN" dirty="0"/>
          </a:p>
          <a:p>
            <a:r>
              <a:rPr lang="zh-CN" altLang="zh-CN" dirty="0"/>
              <a:t>（</a:t>
            </a:r>
            <a:r>
              <a:rPr lang="en-US" altLang="zh-CN" dirty="0"/>
              <a:t>5</a:t>
            </a:r>
            <a:r>
              <a:rPr lang="zh-CN" altLang="zh-CN" dirty="0"/>
              <a:t>）</a:t>
            </a:r>
            <a:r>
              <a:rPr lang="zh-CN" altLang="zh-CN" dirty="0">
                <a:solidFill>
                  <a:srgbClr val="FF0000"/>
                </a:solidFill>
              </a:rPr>
              <a:t>安静进餐</a:t>
            </a:r>
            <a:r>
              <a:rPr lang="zh-CN" altLang="zh-CN" dirty="0"/>
              <a:t>，不大声谈笑，不口含食物说话。</a:t>
            </a:r>
            <a:endParaRPr lang="zh-CN" altLang="zh-CN" dirty="0"/>
          </a:p>
          <a:p>
            <a:r>
              <a:rPr lang="zh-CN" altLang="zh-CN" dirty="0"/>
              <a:t>（</a:t>
            </a:r>
            <a:r>
              <a:rPr lang="en-US" altLang="zh-CN" dirty="0"/>
              <a:t>6</a:t>
            </a:r>
            <a:r>
              <a:rPr lang="zh-CN" altLang="zh-CN" dirty="0"/>
              <a:t>）</a:t>
            </a:r>
            <a:r>
              <a:rPr lang="zh-CN" altLang="zh-CN" dirty="0">
                <a:solidFill>
                  <a:srgbClr val="FF0000"/>
                </a:solidFill>
              </a:rPr>
              <a:t>餐后</a:t>
            </a:r>
            <a:r>
              <a:rPr lang="zh-CN" altLang="zh-CN" dirty="0"/>
              <a:t>将餐具放到指定地点，主动擦嘴、漱口。</a:t>
            </a:r>
            <a:endParaRPr lang="zh-CN" altLang="zh-CN" dirty="0"/>
          </a:p>
          <a:p>
            <a:endParaRPr lang="zh-CN" altLang="en-US" dirty="0"/>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35696" y="3861048"/>
            <a:ext cx="404564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899592" y="1052736"/>
            <a:ext cx="7772400" cy="4572000"/>
          </a:xfrm>
        </p:spPr>
        <p:txBody>
          <a:bodyPr/>
          <a:lstStyle/>
          <a:p>
            <a:r>
              <a:rPr lang="en-US" altLang="zh-CN" dirty="0">
                <a:solidFill>
                  <a:srgbClr val="0000CC"/>
                </a:solidFill>
              </a:rPr>
              <a:t>2. </a:t>
            </a:r>
            <a:r>
              <a:rPr lang="zh-CN" altLang="zh-CN" dirty="0">
                <a:solidFill>
                  <a:srgbClr val="0000CC"/>
                </a:solidFill>
              </a:rPr>
              <a:t>教师的组织与指导</a:t>
            </a:r>
            <a:endParaRPr lang="zh-CN" altLang="zh-CN" dirty="0">
              <a:solidFill>
                <a:srgbClr val="0000CC"/>
              </a:solidFill>
            </a:endParaRPr>
          </a:p>
          <a:p>
            <a:r>
              <a:rPr lang="zh-CN" altLang="zh-CN" dirty="0"/>
              <a:t>（</a:t>
            </a:r>
            <a:r>
              <a:rPr lang="en-US" altLang="zh-CN" dirty="0"/>
              <a:t>1</a:t>
            </a:r>
            <a:r>
              <a:rPr lang="zh-CN" altLang="zh-CN" dirty="0"/>
              <a:t>）营造愉快、安静的进餐</a:t>
            </a:r>
            <a:r>
              <a:rPr lang="zh-CN" altLang="zh-CN" dirty="0">
                <a:solidFill>
                  <a:srgbClr val="FF0000"/>
                </a:solidFill>
              </a:rPr>
              <a:t>环境</a:t>
            </a:r>
            <a:r>
              <a:rPr lang="zh-CN" altLang="zh-CN" dirty="0"/>
              <a:t>，介绍当餐食品。</a:t>
            </a:r>
            <a:endParaRPr lang="zh-CN" altLang="zh-CN" dirty="0"/>
          </a:p>
          <a:p>
            <a:r>
              <a:rPr lang="zh-CN" altLang="zh-CN" dirty="0"/>
              <a:t>（</a:t>
            </a:r>
            <a:r>
              <a:rPr lang="en-US" altLang="zh-CN" dirty="0"/>
              <a:t>2</a:t>
            </a:r>
            <a:r>
              <a:rPr lang="zh-CN" altLang="zh-CN" dirty="0"/>
              <a:t>）</a:t>
            </a:r>
            <a:r>
              <a:rPr lang="zh-CN" altLang="zh-CN" dirty="0">
                <a:solidFill>
                  <a:srgbClr val="FF0000"/>
                </a:solidFill>
              </a:rPr>
              <a:t>组织</a:t>
            </a:r>
            <a:r>
              <a:rPr lang="zh-CN" altLang="zh-CN" dirty="0"/>
              <a:t>幼儿按时进餐，两餐间隔时间不少于</a:t>
            </a:r>
            <a:r>
              <a:rPr lang="en-US" altLang="zh-CN" dirty="0"/>
              <a:t>3</a:t>
            </a:r>
            <a:r>
              <a:rPr lang="zh-CN" altLang="zh-CN" dirty="0"/>
              <a:t>小时半，餐前餐后半小时不做剧烈运动。坚持餐后</a:t>
            </a:r>
            <a:r>
              <a:rPr lang="en-US" altLang="zh-CN" dirty="0"/>
              <a:t>15</a:t>
            </a:r>
            <a:r>
              <a:rPr lang="zh-CN" altLang="zh-CN" dirty="0"/>
              <a:t>分钟的散步。</a:t>
            </a:r>
            <a:endParaRPr lang="zh-CN" altLang="zh-CN" dirty="0"/>
          </a:p>
          <a:p>
            <a:endParaRPr lang="zh-CN" altLang="en-US" dirty="0"/>
          </a:p>
        </p:txBody>
      </p:sp>
      <p:pic>
        <p:nvPicPr>
          <p:cNvPr id="4" name="图片 3"/>
          <p:cNvPicPr>
            <a:picLocks noChangeAspect="1"/>
          </p:cNvPicPr>
          <p:nvPr/>
        </p:nvPicPr>
        <p:blipFill>
          <a:blip r:embed="rId1"/>
          <a:stretch>
            <a:fillRect/>
          </a:stretch>
        </p:blipFill>
        <p:spPr>
          <a:xfrm>
            <a:off x="3779912" y="3573015"/>
            <a:ext cx="3888432" cy="291684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68" y="3933056"/>
            <a:ext cx="7056784" cy="1143000"/>
          </a:xfrm>
        </p:spPr>
        <p:txBody>
          <a:bodyPr>
            <a:normAutofit/>
          </a:bodyPr>
          <a:lstStyle/>
          <a:p>
            <a:r>
              <a:rPr lang="zh-CN" altLang="en-US" sz="3200" b="1" dirty="0" smtClean="0"/>
              <a:t>视频：</a:t>
            </a:r>
            <a:r>
              <a:rPr lang="en-US" altLang="zh-CN" sz="3200" b="1" dirty="0" smtClean="0"/>
              <a:t>《</a:t>
            </a:r>
            <a:r>
              <a:rPr lang="zh-CN" altLang="en-US" sz="3200" b="1" dirty="0" smtClean="0">
                <a:hlinkClick r:id="rId1" action="ppaction://hlinkfile"/>
              </a:rPr>
              <a:t>藏在午餐里的爱</a:t>
            </a:r>
            <a:r>
              <a:rPr lang="en-US" altLang="zh-CN" sz="3200" b="1" dirty="0" smtClean="0"/>
              <a:t>》</a:t>
            </a:r>
            <a:endParaRPr lang="zh-CN" altLang="en-US" sz="3200" b="1" dirty="0"/>
          </a:p>
        </p:txBody>
      </p:sp>
      <p:sp>
        <p:nvSpPr>
          <p:cNvPr id="3" name="内容占位符 2"/>
          <p:cNvSpPr>
            <a:spLocks noGrp="1"/>
          </p:cNvSpPr>
          <p:nvPr>
            <p:ph sz="quarter" idx="1"/>
          </p:nvPr>
        </p:nvSpPr>
        <p:spPr>
          <a:xfrm>
            <a:off x="914400" y="1447800"/>
            <a:ext cx="7772400" cy="2845296"/>
          </a:xfrm>
        </p:spPr>
        <p:txBody>
          <a:bodyPr/>
          <a:lstStyle/>
          <a:p>
            <a:r>
              <a:rPr lang="zh-CN" altLang="zh-CN" dirty="0"/>
              <a:t>（</a:t>
            </a:r>
            <a:r>
              <a:rPr lang="en-US" altLang="zh-CN" dirty="0"/>
              <a:t>3</a:t>
            </a:r>
            <a:r>
              <a:rPr lang="zh-CN" altLang="zh-CN" dirty="0"/>
              <a:t>）</a:t>
            </a:r>
            <a:r>
              <a:rPr lang="zh-CN" altLang="zh-CN" dirty="0">
                <a:solidFill>
                  <a:srgbClr val="FF0000"/>
                </a:solidFill>
              </a:rPr>
              <a:t>鼓励</a:t>
            </a:r>
            <a:r>
              <a:rPr lang="zh-CN" altLang="zh-CN" dirty="0"/>
              <a:t>幼儿独立进餐，</a:t>
            </a:r>
            <a:r>
              <a:rPr lang="zh-CN" altLang="zh-CN" dirty="0">
                <a:solidFill>
                  <a:srgbClr val="FF0000"/>
                </a:solidFill>
              </a:rPr>
              <a:t>提醒</a:t>
            </a:r>
            <a:r>
              <a:rPr lang="zh-CN" altLang="zh-CN" dirty="0"/>
              <a:t>幼儿进餐速度及食量适当，纠正不良进餐习惯。</a:t>
            </a:r>
            <a:endParaRPr lang="zh-CN" altLang="zh-CN" dirty="0"/>
          </a:p>
          <a:p>
            <a:r>
              <a:rPr lang="zh-CN" altLang="zh-CN" dirty="0"/>
              <a:t>（</a:t>
            </a:r>
            <a:r>
              <a:rPr lang="en-US" altLang="zh-CN" dirty="0"/>
              <a:t>4</a:t>
            </a:r>
            <a:r>
              <a:rPr lang="zh-CN" altLang="zh-CN" dirty="0"/>
              <a:t>）观察</a:t>
            </a:r>
            <a:r>
              <a:rPr lang="zh-CN" altLang="zh-CN" dirty="0">
                <a:solidFill>
                  <a:srgbClr val="FF0000"/>
                </a:solidFill>
              </a:rPr>
              <a:t>进食量</a:t>
            </a:r>
            <a:r>
              <a:rPr lang="zh-CN" altLang="zh-CN" dirty="0"/>
              <a:t>，对特殊幼儿给予个别照顾，及时处理异常情况。</a:t>
            </a:r>
            <a:endParaRPr lang="zh-CN" altLang="zh-CN" dirty="0"/>
          </a:p>
          <a:p>
            <a:endParaRPr lang="zh-CN" altLang="en-US" dirty="0"/>
          </a:p>
        </p:txBody>
      </p:sp>
      <p:pic>
        <p:nvPicPr>
          <p:cNvPr id="4" name="图片 3"/>
          <p:cNvPicPr>
            <a:picLocks noChangeAspect="1"/>
          </p:cNvPicPr>
          <p:nvPr/>
        </p:nvPicPr>
        <p:blipFill>
          <a:blip r:embed="rId2"/>
          <a:stretch>
            <a:fillRect/>
          </a:stretch>
        </p:blipFill>
        <p:spPr>
          <a:xfrm>
            <a:off x="5004048" y="3212976"/>
            <a:ext cx="3888432" cy="291650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0930" y="7302"/>
            <a:ext cx="7772400" cy="1143000"/>
          </a:xfrm>
        </p:spPr>
        <p:txBody>
          <a:bodyPr>
            <a:normAutofit/>
          </a:bodyPr>
          <a:lstStyle/>
          <a:p>
            <a:r>
              <a:rPr lang="zh-CN" altLang="zh-CN" dirty="0"/>
              <a:t>（四）</a:t>
            </a:r>
            <a:r>
              <a:rPr lang="zh-CN" altLang="zh-CN" dirty="0" smtClean="0"/>
              <a:t>饮水</a:t>
            </a:r>
            <a:endParaRPr lang="zh-CN" altLang="en-US" dirty="0"/>
          </a:p>
        </p:txBody>
      </p:sp>
      <p:sp>
        <p:nvSpPr>
          <p:cNvPr id="3" name="内容占位符 2"/>
          <p:cNvSpPr>
            <a:spLocks noGrp="1"/>
          </p:cNvSpPr>
          <p:nvPr>
            <p:ph sz="quarter" idx="1"/>
          </p:nvPr>
        </p:nvSpPr>
        <p:spPr>
          <a:xfrm>
            <a:off x="827584" y="1268760"/>
            <a:ext cx="7772400" cy="4572000"/>
          </a:xfrm>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r>
              <a:rPr lang="zh-CN" altLang="zh-CN" dirty="0"/>
              <a:t>（</a:t>
            </a:r>
            <a:r>
              <a:rPr lang="en-US" altLang="zh-CN" dirty="0"/>
              <a:t>1</a:t>
            </a:r>
            <a:r>
              <a:rPr lang="zh-CN" altLang="zh-CN" dirty="0"/>
              <a:t>）</a:t>
            </a:r>
            <a:r>
              <a:rPr lang="zh-CN" altLang="zh-CN" dirty="0">
                <a:solidFill>
                  <a:srgbClr val="FF0000"/>
                </a:solidFill>
              </a:rPr>
              <a:t>愿意</a:t>
            </a:r>
            <a:r>
              <a:rPr lang="zh-CN" altLang="zh-CN" dirty="0"/>
              <a:t>定时饮水，需要时会</a:t>
            </a:r>
            <a:r>
              <a:rPr lang="zh-CN" altLang="zh-CN" dirty="0">
                <a:solidFill>
                  <a:srgbClr val="FF0000"/>
                </a:solidFill>
              </a:rPr>
              <a:t>主动</a:t>
            </a:r>
            <a:r>
              <a:rPr lang="zh-CN" altLang="zh-CN" dirty="0"/>
              <a:t>取水喝。</a:t>
            </a:r>
            <a:endParaRPr lang="zh-CN" altLang="zh-CN" dirty="0"/>
          </a:p>
          <a:p>
            <a:r>
              <a:rPr lang="zh-CN" altLang="zh-CN" dirty="0"/>
              <a:t>（</a:t>
            </a:r>
            <a:r>
              <a:rPr lang="en-US" altLang="zh-CN" dirty="0"/>
              <a:t>2</a:t>
            </a:r>
            <a:r>
              <a:rPr lang="zh-CN" altLang="zh-CN" dirty="0"/>
              <a:t>）</a:t>
            </a:r>
            <a:r>
              <a:rPr lang="zh-CN" altLang="zh-CN" dirty="0">
                <a:solidFill>
                  <a:srgbClr val="FF0000"/>
                </a:solidFill>
              </a:rPr>
              <a:t>正确取水</a:t>
            </a:r>
            <a:r>
              <a:rPr lang="zh-CN" altLang="zh-CN" dirty="0"/>
              <a:t>，不浪费水，不喝生水，喝水时不说笑，不边走边喝水，口杯用后放回固定的地方，杯口朝上。</a:t>
            </a:r>
            <a:endParaRPr lang="zh-CN" altLang="zh-CN" dirty="0"/>
          </a:p>
          <a:p>
            <a:endParaRPr lang="zh-CN" altLang="en-US" dirty="0"/>
          </a:p>
        </p:txBody>
      </p:sp>
      <p:pic>
        <p:nvPicPr>
          <p:cNvPr id="10243" name="Picture 3">
            <a:hlinkClick r:id="rId1" action="ppaction://hlinkfil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441460"/>
            <a:ext cx="4357390" cy="308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620345"/>
            <a:ext cx="2941588" cy="292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zh-CN" altLang="zh-CN" dirty="0"/>
              <a:t>（</a:t>
            </a:r>
            <a:r>
              <a:rPr lang="en-US" altLang="zh-CN" dirty="0"/>
              <a:t>3</a:t>
            </a:r>
            <a:r>
              <a:rPr lang="zh-CN" altLang="zh-CN" dirty="0"/>
              <a:t>）饭前、饭后半小时</a:t>
            </a:r>
            <a:r>
              <a:rPr lang="zh-CN" altLang="zh-CN" dirty="0">
                <a:solidFill>
                  <a:srgbClr val="FF0000"/>
                </a:solidFill>
              </a:rPr>
              <a:t>少量饮水</a:t>
            </a:r>
            <a:r>
              <a:rPr lang="zh-CN" altLang="zh-CN" dirty="0"/>
              <a:t>，剧烈运动后稍作休息再喝水。</a:t>
            </a:r>
            <a:endParaRPr lang="zh-CN" altLang="zh-CN" dirty="0"/>
          </a:p>
          <a:p>
            <a:endParaRPr lang="zh-CN" altLang="en-US"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11960" y="2276872"/>
            <a:ext cx="3096344" cy="412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827584" y="980728"/>
            <a:ext cx="7772400" cy="5040560"/>
          </a:xfrm>
        </p:spPr>
        <p:txBody>
          <a:bodyPr/>
          <a:lstStyle/>
          <a:p>
            <a:r>
              <a:rPr lang="en-US" altLang="zh-CN" dirty="0">
                <a:solidFill>
                  <a:srgbClr val="0000CC"/>
                </a:solidFill>
              </a:rPr>
              <a:t>2. </a:t>
            </a:r>
            <a:r>
              <a:rPr lang="zh-CN" altLang="zh-CN" dirty="0">
                <a:solidFill>
                  <a:srgbClr val="0000CC"/>
                </a:solidFill>
              </a:rPr>
              <a:t>教师的组织与指导</a:t>
            </a:r>
            <a:endParaRPr lang="zh-CN" altLang="zh-CN" dirty="0">
              <a:solidFill>
                <a:srgbClr val="0000CC"/>
              </a:solidFill>
            </a:endParaRPr>
          </a:p>
          <a:p>
            <a:r>
              <a:rPr lang="zh-CN" altLang="zh-CN" dirty="0"/>
              <a:t>（</a:t>
            </a:r>
            <a:r>
              <a:rPr lang="en-US" altLang="zh-CN" dirty="0"/>
              <a:t>1</a:t>
            </a:r>
            <a:r>
              <a:rPr lang="zh-CN" altLang="zh-CN" dirty="0"/>
              <a:t>）根据幼儿需要</a:t>
            </a:r>
            <a:r>
              <a:rPr lang="zh-CN" altLang="zh-CN" dirty="0">
                <a:solidFill>
                  <a:srgbClr val="FF0000"/>
                </a:solidFill>
              </a:rPr>
              <a:t>组织</a:t>
            </a:r>
            <a:r>
              <a:rPr lang="zh-CN" altLang="zh-CN" dirty="0"/>
              <a:t>集中喝水、分散喝水，提醒并允许幼儿</a:t>
            </a:r>
            <a:r>
              <a:rPr lang="zh-CN" altLang="zh-CN" dirty="0">
                <a:solidFill>
                  <a:srgbClr val="FF0000"/>
                </a:solidFill>
              </a:rPr>
              <a:t>随时喝水</a:t>
            </a:r>
            <a:r>
              <a:rPr lang="zh-CN" altLang="zh-CN" dirty="0"/>
              <a:t>。</a:t>
            </a:r>
            <a:endParaRPr lang="zh-CN" altLang="zh-CN" dirty="0"/>
          </a:p>
          <a:p>
            <a:r>
              <a:rPr lang="zh-CN" altLang="zh-CN" dirty="0"/>
              <a:t>（</a:t>
            </a:r>
            <a:r>
              <a:rPr lang="en-US" altLang="zh-CN" dirty="0"/>
              <a:t>2</a:t>
            </a:r>
            <a:r>
              <a:rPr lang="zh-CN" altLang="zh-CN" dirty="0"/>
              <a:t>）观察幼儿</a:t>
            </a:r>
            <a:r>
              <a:rPr lang="zh-CN" altLang="zh-CN" dirty="0">
                <a:solidFill>
                  <a:srgbClr val="FF0000"/>
                </a:solidFill>
              </a:rPr>
              <a:t>饮水量</a:t>
            </a:r>
            <a:r>
              <a:rPr lang="zh-CN" altLang="zh-CN" dirty="0"/>
              <a:t>，保证幼儿每日的饮水量。</a:t>
            </a:r>
            <a:endParaRPr lang="zh-CN" altLang="zh-CN" dirty="0"/>
          </a:p>
          <a:p>
            <a:endParaRPr lang="zh-CN" altLang="en-US" dirty="0"/>
          </a:p>
        </p:txBody>
      </p:sp>
      <p:pic>
        <p:nvPicPr>
          <p:cNvPr id="4" name="图片 3"/>
          <p:cNvPicPr>
            <a:picLocks noChangeAspect="1"/>
          </p:cNvPicPr>
          <p:nvPr/>
        </p:nvPicPr>
        <p:blipFill>
          <a:blip r:embed="rId1"/>
          <a:stretch>
            <a:fillRect/>
          </a:stretch>
        </p:blipFill>
        <p:spPr>
          <a:xfrm>
            <a:off x="2546228" y="3140968"/>
            <a:ext cx="4211325" cy="315834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454819" y="2150269"/>
            <a:ext cx="8174355" cy="2043589"/>
          </a:xfrm>
          <a:prstGeom prst="roundRect">
            <a:avLst/>
          </a:prstGeom>
          <a:noFill/>
        </p:spPr>
        <p:style>
          <a:lnRef idx="1">
            <a:schemeClr val="accent6"/>
          </a:lnRef>
          <a:fillRef idx="2">
            <a:schemeClr val="accent6"/>
          </a:fillRef>
          <a:effectRef idx="1">
            <a:schemeClr val="accent6"/>
          </a:effectRef>
          <a:fontRef idx="minor">
            <a:schemeClr val="dk1"/>
          </a:fontRef>
        </p:style>
        <p:txBody>
          <a:bodyPr rtlCol="0" anchor="ctr"/>
          <a:p>
            <a:pPr algn="ctr"/>
            <a:endParaRPr lang="zh-CN" altLang="en-US" sz="1350"/>
          </a:p>
        </p:txBody>
      </p:sp>
      <p:sp>
        <p:nvSpPr>
          <p:cNvPr id="2" name="标题 1"/>
          <p:cNvSpPr>
            <a:spLocks noGrp="1"/>
          </p:cNvSpPr>
          <p:nvPr>
            <p:ph type="title"/>
          </p:nvPr>
        </p:nvSpPr>
        <p:spPr/>
        <p:txBody>
          <a:bodyPr>
            <a:normAutofit/>
          </a:bodyPr>
          <a:p>
            <a:r>
              <a:rPr lang="zh-CN" altLang="en-US" dirty="0">
                <a:sym typeface="+mn-lt"/>
              </a:rPr>
              <a:t>一、生活活动的含义</a:t>
            </a:r>
            <a:endParaRPr lang="zh-CN" altLang="en-US"/>
          </a:p>
        </p:txBody>
      </p:sp>
      <p:sp>
        <p:nvSpPr>
          <p:cNvPr id="3" name="内容占位符 2"/>
          <p:cNvSpPr>
            <a:spLocks noGrp="1"/>
          </p:cNvSpPr>
          <p:nvPr>
            <p:ph idx="1"/>
          </p:nvPr>
        </p:nvSpPr>
        <p:spPr>
          <a:xfrm>
            <a:off x="628650" y="2226469"/>
            <a:ext cx="7886700" cy="3263504"/>
          </a:xfrm>
        </p:spPr>
        <p:txBody>
          <a:bodyPr/>
          <a:p>
            <a:r>
              <a:rPr lang="zh-CN" altLang="en-US" sz="2400" b="1" dirty="0">
                <a:latin typeface="Arial" panose="020B0604020202020204" pitchFamily="34" charset="0"/>
                <a:sym typeface="+mn-ea"/>
              </a:rPr>
              <a:t>幼儿园生活活动是指幼儿一日活动中的生活环节和一些每天都要进行的日常活动。</a:t>
            </a:r>
            <a:endParaRPr lang="zh-CN" altLang="en-US" sz="2400" b="1" dirty="0">
              <a:latin typeface="Arial" panose="020B0604020202020204" pitchFamily="34" charset="0"/>
              <a:sym typeface="+mn-ea"/>
            </a:endParaRPr>
          </a:p>
          <a:p>
            <a:r>
              <a:rPr lang="zh-CN" altLang="en-US" sz="2400" b="1" dirty="0">
                <a:latin typeface="楷体" panose="02010609060101010101" pitchFamily="49" charset="-122"/>
                <a:ea typeface="楷体" panose="02010609060101010101" pitchFamily="49" charset="-122"/>
                <a:sym typeface="+mn-ea"/>
              </a:rPr>
              <a:t>进餐、饮水、睡眠、盥洗、入厕、入园和离园、过渡活动和自由活动以及散步等</a:t>
            </a:r>
            <a:endParaRPr lang="zh-CN" altLang="en-US" sz="2400" b="1" dirty="0">
              <a:latin typeface="楷体" panose="02010609060101010101" pitchFamily="49" charset="-122"/>
              <a:ea typeface="楷体" panose="02010609060101010101" pitchFamily="49" charset="-122"/>
              <a:sym typeface="+mn-ea"/>
            </a:endParaRPr>
          </a:p>
          <a:p>
            <a:endParaRPr lang="zh-CN" altLang="en-US" sz="2400" b="1" dirty="0">
              <a:latin typeface="Arial" panose="020B0604020202020204" pitchFamily="34" charset="0"/>
              <a:sym typeface="+mn-ea"/>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9963" y="3209528"/>
            <a:ext cx="3865731" cy="345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
          </p:nvPr>
        </p:nvSpPr>
        <p:spPr/>
        <p:txBody>
          <a:bodyPr/>
          <a:lstStyle/>
          <a:p>
            <a:r>
              <a:rPr lang="zh-CN" altLang="zh-CN" dirty="0"/>
              <a:t>（</a:t>
            </a:r>
            <a:r>
              <a:rPr lang="en-US" altLang="zh-CN" dirty="0"/>
              <a:t>3</a:t>
            </a:r>
            <a:r>
              <a:rPr lang="zh-CN" altLang="zh-CN" dirty="0"/>
              <a:t>）</a:t>
            </a:r>
            <a:r>
              <a:rPr lang="zh-CN" altLang="zh-CN" dirty="0">
                <a:solidFill>
                  <a:srgbClr val="FF0000"/>
                </a:solidFill>
              </a:rPr>
              <a:t>指导</a:t>
            </a:r>
            <a:r>
              <a:rPr lang="zh-CN" altLang="zh-CN" dirty="0"/>
              <a:t>幼儿</a:t>
            </a:r>
            <a:r>
              <a:rPr lang="zh-CN" altLang="zh-CN" dirty="0">
                <a:solidFill>
                  <a:srgbClr val="FF0000"/>
                </a:solidFill>
              </a:rPr>
              <a:t>安全有序</a:t>
            </a:r>
            <a:r>
              <a:rPr lang="zh-CN" altLang="zh-CN" dirty="0"/>
              <a:t>地取水，通过示范、图示等方法引导幼儿学习正确使用水杯接水，并注意接水量。</a:t>
            </a:r>
            <a:endParaRPr lang="zh-CN" altLang="zh-CN" dirty="0"/>
          </a:p>
          <a:p>
            <a:endParaRPr lang="zh-CN" alt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77278"/>
            <a:ext cx="5050451" cy="345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827584" y="836712"/>
            <a:ext cx="7772400" cy="4572000"/>
          </a:xfrm>
        </p:spPr>
        <p:txBody>
          <a:bodyPr/>
          <a:lstStyle/>
          <a:p>
            <a:r>
              <a:rPr lang="zh-CN" altLang="zh-CN" dirty="0" smtClean="0"/>
              <a:t>（</a:t>
            </a:r>
            <a:r>
              <a:rPr lang="en-US" altLang="zh-CN" dirty="0"/>
              <a:t>4</a:t>
            </a:r>
            <a:r>
              <a:rPr lang="zh-CN" altLang="zh-CN" dirty="0"/>
              <a:t>）设计</a:t>
            </a:r>
            <a:r>
              <a:rPr lang="zh-CN" altLang="zh-CN" dirty="0">
                <a:solidFill>
                  <a:srgbClr val="FF0000"/>
                </a:solidFill>
              </a:rPr>
              <a:t>“喝水记录表”</a:t>
            </a:r>
            <a:r>
              <a:rPr lang="zh-CN" altLang="zh-CN" dirty="0"/>
              <a:t>，激发幼儿主动喝水的兴趣。</a:t>
            </a:r>
            <a:endParaRPr lang="zh-CN" altLang="zh-CN" dirty="0"/>
          </a:p>
          <a:p>
            <a:endParaRPr lang="zh-CN" altLang="en-US" dirty="0"/>
          </a:p>
        </p:txBody>
      </p:sp>
      <p:pic>
        <p:nvPicPr>
          <p:cNvPr id="4" name="图片 3"/>
          <p:cNvPicPr>
            <a:picLocks noChangeAspect="1"/>
          </p:cNvPicPr>
          <p:nvPr/>
        </p:nvPicPr>
        <p:blipFill>
          <a:blip r:embed="rId1"/>
          <a:srcRect r="6054" b="13268"/>
          <a:stretch>
            <a:fillRect/>
          </a:stretch>
        </p:blipFill>
        <p:spPr>
          <a:xfrm>
            <a:off x="375049" y="2204864"/>
            <a:ext cx="3894088" cy="2376264"/>
          </a:xfrm>
          <a:prstGeom prst="rect">
            <a:avLst/>
          </a:prstGeom>
        </p:spPr>
      </p:pic>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50" y="3560367"/>
            <a:ext cx="4527550"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一、幼儿园一日生活各环节的内容与</a:t>
            </a:r>
            <a:r>
              <a:rPr lang="zh-CN" altLang="zh-CN" sz="3200" b="1" dirty="0" smtClean="0"/>
              <a:t>要求</a:t>
            </a:r>
            <a:endParaRPr lang="zh-CN" altLang="en-US" sz="3200" dirty="0"/>
          </a:p>
        </p:txBody>
      </p:sp>
      <p:sp>
        <p:nvSpPr>
          <p:cNvPr id="3" name="内容占位符 2"/>
          <p:cNvSpPr>
            <a:spLocks noGrp="1"/>
          </p:cNvSpPr>
          <p:nvPr>
            <p:ph sz="quarter" idx="1"/>
          </p:nvPr>
        </p:nvSpPr>
        <p:spPr>
          <a:xfrm>
            <a:off x="899592" y="1700808"/>
            <a:ext cx="2664296" cy="4572000"/>
          </a:xfrm>
        </p:spPr>
        <p:txBody>
          <a:bodyPr/>
          <a:lstStyle/>
          <a:p>
            <a:r>
              <a:rPr lang="zh-CN" altLang="en-US" dirty="0"/>
              <a:t>（一）入园</a:t>
            </a:r>
            <a:endParaRPr lang="zh-CN" altLang="en-US" dirty="0"/>
          </a:p>
          <a:p>
            <a:r>
              <a:rPr lang="zh-CN" altLang="en-US" dirty="0"/>
              <a:t>（二）盥洗</a:t>
            </a:r>
            <a:endParaRPr lang="zh-CN" altLang="en-US" dirty="0"/>
          </a:p>
          <a:p>
            <a:r>
              <a:rPr lang="zh-CN" altLang="en-US" dirty="0"/>
              <a:t>（三）进餐</a:t>
            </a:r>
            <a:endParaRPr lang="zh-CN" altLang="en-US" dirty="0"/>
          </a:p>
          <a:p>
            <a:r>
              <a:rPr lang="zh-CN" altLang="en-US" dirty="0"/>
              <a:t>（四）饮水</a:t>
            </a:r>
            <a:endParaRPr lang="zh-CN" altLang="en-US" dirty="0"/>
          </a:p>
          <a:p>
            <a:r>
              <a:rPr lang="zh-CN" altLang="en-US" dirty="0"/>
              <a:t>（五）睡眠</a:t>
            </a:r>
            <a:endParaRPr lang="zh-CN" altLang="en-US" dirty="0"/>
          </a:p>
          <a:p>
            <a:r>
              <a:rPr lang="zh-CN" altLang="en-US" dirty="0"/>
              <a:t>（六）如厕</a:t>
            </a:r>
            <a:endParaRPr lang="zh-CN" altLang="en-US" dirty="0"/>
          </a:p>
          <a:p>
            <a:r>
              <a:rPr lang="zh-CN" altLang="en-US" dirty="0"/>
              <a:t>（七）离园</a:t>
            </a:r>
            <a:endParaRPr lang="zh-CN" altLang="en-US" dirty="0"/>
          </a:p>
          <a:p>
            <a:endParaRPr lang="zh-CN" altLang="en-US" dirty="0"/>
          </a:p>
        </p:txBody>
      </p:sp>
      <p:sp>
        <p:nvSpPr>
          <p:cNvPr id="4" name="内容占位符 2"/>
          <p:cNvSpPr txBox="1"/>
          <p:nvPr/>
        </p:nvSpPr>
        <p:spPr>
          <a:xfrm>
            <a:off x="4572000" y="2060848"/>
            <a:ext cx="4032448" cy="2440024"/>
          </a:xfrm>
          <a:prstGeom prst="rect">
            <a:avLst/>
          </a:prstGeom>
          <a:ln w="19050">
            <a:solidFill>
              <a:srgbClr val="002060"/>
            </a:solidFill>
          </a:ln>
        </p:spPr>
        <p:txBody>
          <a:bodyPr vert="horz">
            <a:normAutofit/>
          </a:bodyPr>
          <a:lst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en-US" altLang="zh-CN" dirty="0" smtClean="0"/>
          </a:p>
          <a:p>
            <a:r>
              <a:rPr lang="en-US" altLang="zh-CN" dirty="0" smtClean="0"/>
              <a:t>1</a:t>
            </a:r>
            <a:r>
              <a:rPr lang="en-US" altLang="zh-CN" dirty="0"/>
              <a:t>.</a:t>
            </a:r>
            <a:r>
              <a:rPr lang="zh-CN" altLang="zh-CN" dirty="0"/>
              <a:t>对幼儿的常规</a:t>
            </a:r>
            <a:r>
              <a:rPr lang="zh-CN" altLang="zh-CN" dirty="0" smtClean="0"/>
              <a:t>要求</a:t>
            </a:r>
            <a:endParaRPr lang="en-US" altLang="zh-CN" dirty="0" smtClean="0"/>
          </a:p>
          <a:p>
            <a:endParaRPr lang="en-US" altLang="zh-CN" dirty="0" smtClean="0"/>
          </a:p>
          <a:p>
            <a:r>
              <a:rPr lang="en-US" altLang="zh-CN" dirty="0" smtClean="0"/>
              <a:t>2</a:t>
            </a:r>
            <a:r>
              <a:rPr lang="en-US" altLang="zh-CN" dirty="0"/>
              <a:t>.</a:t>
            </a:r>
            <a:r>
              <a:rPr lang="zh-CN" altLang="zh-CN" dirty="0" smtClean="0"/>
              <a:t>教师</a:t>
            </a:r>
            <a:r>
              <a:rPr lang="zh-CN" altLang="zh-CN" dirty="0"/>
              <a:t>的组织与指导</a:t>
            </a:r>
            <a:endParaRPr lang="zh-CN" altLang="zh-CN" dirty="0"/>
          </a:p>
          <a:p>
            <a:endParaRPr lang="zh-CN" altLang="zh-CN" dirty="0"/>
          </a:p>
        </p:txBody>
      </p:sp>
      <p:sp>
        <p:nvSpPr>
          <p:cNvPr id="5" name="右大括号 4"/>
          <p:cNvSpPr/>
          <p:nvPr/>
        </p:nvSpPr>
        <p:spPr>
          <a:xfrm>
            <a:off x="3563888" y="1844824"/>
            <a:ext cx="576064" cy="316835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矩形 5"/>
          <p:cNvSpPr/>
          <p:nvPr/>
        </p:nvSpPr>
        <p:spPr>
          <a:xfrm>
            <a:off x="535305" y="3561715"/>
            <a:ext cx="3028950" cy="1451610"/>
          </a:xfrm>
          <a:prstGeom prst="rect">
            <a:avLst/>
          </a:prstGeom>
          <a:noFill/>
          <a:ln w="31750">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a:t>（五）睡眠</a:t>
            </a:r>
            <a:endParaRPr lang="zh-CN" altLang="en-US" dirty="0"/>
          </a:p>
        </p:txBody>
      </p:sp>
      <p:sp>
        <p:nvSpPr>
          <p:cNvPr id="3" name="内容占位符 2"/>
          <p:cNvSpPr>
            <a:spLocks noGrp="1"/>
          </p:cNvSpPr>
          <p:nvPr>
            <p:ph sz="quarter" idx="1"/>
          </p:nvPr>
        </p:nvSpPr>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pPr marL="0" indent="0">
              <a:buNone/>
            </a:pPr>
            <a:endParaRPr lang="zh-CN" altLang="en-US" dirty="0"/>
          </a:p>
        </p:txBody>
      </p:sp>
      <p:pic>
        <p:nvPicPr>
          <p:cNvPr id="4" name="图片 3"/>
          <p:cNvPicPr>
            <a:picLocks noChangeAspect="1"/>
          </p:cNvPicPr>
          <p:nvPr/>
        </p:nvPicPr>
        <p:blipFill>
          <a:blip r:embed="rId1"/>
          <a:stretch>
            <a:fillRect/>
          </a:stretch>
        </p:blipFill>
        <p:spPr>
          <a:xfrm>
            <a:off x="496570" y="2607310"/>
            <a:ext cx="3871595" cy="2581275"/>
          </a:xfrm>
          <a:prstGeom prst="rect">
            <a:avLst/>
          </a:prstGeom>
        </p:spPr>
      </p:pic>
      <p:pic>
        <p:nvPicPr>
          <p:cNvPr id="5" name="图片 4"/>
          <p:cNvPicPr>
            <a:picLocks noChangeAspect="1"/>
          </p:cNvPicPr>
          <p:nvPr/>
        </p:nvPicPr>
        <p:blipFill>
          <a:blip r:embed="rId2"/>
          <a:stretch>
            <a:fillRect/>
          </a:stretch>
        </p:blipFill>
        <p:spPr>
          <a:xfrm>
            <a:off x="4639945" y="2607310"/>
            <a:ext cx="4300855" cy="2580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a:t>（五）睡眠</a:t>
            </a:r>
            <a:endParaRPr lang="zh-CN" altLang="en-US" dirty="0"/>
          </a:p>
        </p:txBody>
      </p:sp>
      <p:sp>
        <p:nvSpPr>
          <p:cNvPr id="3" name="内容占位符 2"/>
          <p:cNvSpPr>
            <a:spLocks noGrp="1"/>
          </p:cNvSpPr>
          <p:nvPr>
            <p:ph sz="quarter" idx="1"/>
          </p:nvPr>
        </p:nvSpPr>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r>
              <a:rPr lang="zh-CN" altLang="zh-CN" dirty="0"/>
              <a:t>（</a:t>
            </a:r>
            <a:r>
              <a:rPr lang="en-US" altLang="zh-CN" dirty="0"/>
              <a:t>1</a:t>
            </a:r>
            <a:r>
              <a:rPr lang="zh-CN" altLang="zh-CN" dirty="0"/>
              <a:t>）</a:t>
            </a:r>
            <a:r>
              <a:rPr lang="zh-CN" altLang="zh-CN" dirty="0">
                <a:solidFill>
                  <a:srgbClr val="FF0000"/>
                </a:solidFill>
              </a:rPr>
              <a:t>喜欢在幼儿园午睡，能自然、独立入睡</a:t>
            </a:r>
            <a:r>
              <a:rPr lang="zh-CN" altLang="zh-CN" dirty="0"/>
              <a:t>。</a:t>
            </a:r>
            <a:endParaRPr lang="zh-CN" altLang="zh-CN" dirty="0"/>
          </a:p>
          <a:p>
            <a:r>
              <a:rPr lang="zh-CN" altLang="zh-CN" dirty="0"/>
              <a:t>（</a:t>
            </a:r>
            <a:r>
              <a:rPr lang="en-US" altLang="zh-CN" dirty="0"/>
              <a:t>2</a:t>
            </a:r>
            <a:r>
              <a:rPr lang="zh-CN" altLang="zh-CN" dirty="0"/>
              <a:t>）</a:t>
            </a:r>
            <a:r>
              <a:rPr lang="zh-CN" dirty="0"/>
              <a:t>学会有顺序地穿脱衣裤，能将衣物放指定的地方。</a:t>
            </a:r>
            <a:endParaRPr lang="zh-CN" dirty="0"/>
          </a:p>
          <a:p>
            <a:r>
              <a:rPr lang="zh-CN" altLang="zh-CN" dirty="0"/>
              <a:t>（</a:t>
            </a:r>
            <a:r>
              <a:rPr lang="en-US" altLang="zh-CN" dirty="0"/>
              <a:t>3</a:t>
            </a:r>
            <a:r>
              <a:rPr lang="zh-CN" altLang="zh-CN" dirty="0"/>
              <a:t>）安静入眠、不带玩具上床，不蒙头、吮手、咬背角等。</a:t>
            </a:r>
            <a:endParaRPr lang="zh-CN" altLang="zh-CN" dirty="0"/>
          </a:p>
          <a:p>
            <a:r>
              <a:rPr lang="zh-CN" altLang="zh-CN" dirty="0"/>
              <a:t>（</a:t>
            </a:r>
            <a:r>
              <a:rPr lang="en-US" altLang="zh-CN" dirty="0"/>
              <a:t>4</a:t>
            </a:r>
            <a:r>
              <a:rPr lang="zh-CN" altLang="en-US" dirty="0"/>
              <a:t>）按时起床，按顺序穿衣服、学习整理床铺。</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561340" y="734060"/>
            <a:ext cx="8228330" cy="5570855"/>
          </a:xfrm>
        </p:spPr>
        <p:txBody>
          <a:bodyPr>
            <a:normAutofit fontScale="80000"/>
          </a:bodyPr>
          <a:lstStyle/>
          <a:p>
            <a:pPr>
              <a:lnSpc>
                <a:spcPct val="150000"/>
              </a:lnSpc>
            </a:pPr>
            <a:r>
              <a:rPr lang="en-US" altLang="zh-CN" dirty="0">
                <a:solidFill>
                  <a:srgbClr val="0000CC"/>
                </a:solidFill>
              </a:rPr>
              <a:t>2. </a:t>
            </a:r>
            <a:r>
              <a:rPr lang="zh-CN" altLang="zh-CN" dirty="0">
                <a:solidFill>
                  <a:srgbClr val="0000CC"/>
                </a:solidFill>
              </a:rPr>
              <a:t>教师的组织与指导</a:t>
            </a:r>
            <a:endParaRPr lang="zh-CN" altLang="zh-CN" dirty="0">
              <a:solidFill>
                <a:srgbClr val="0000CC"/>
              </a:solidFill>
            </a:endParaRPr>
          </a:p>
          <a:p>
            <a:pPr>
              <a:lnSpc>
                <a:spcPct val="150000"/>
              </a:lnSpc>
            </a:pPr>
            <a:r>
              <a:rPr altLang="zh-CN" dirty="0"/>
              <a:t>（1）组织幼儿睡前解便，安静进入寝室。</a:t>
            </a:r>
            <a:endParaRPr altLang="zh-CN" dirty="0"/>
          </a:p>
          <a:p>
            <a:pPr>
              <a:lnSpc>
                <a:spcPct val="150000"/>
              </a:lnSpc>
            </a:pPr>
            <a:r>
              <a:rPr altLang="zh-CN" dirty="0"/>
              <a:t>（2）营造良好的睡眠环境，遮挡过强的光线等。睡前可组织幼儿散步或进行安静的游戏活动，保持幼儿情绪的稳定和安静。</a:t>
            </a:r>
            <a:endParaRPr altLang="zh-CN" dirty="0"/>
          </a:p>
          <a:p>
            <a:pPr>
              <a:lnSpc>
                <a:spcPct val="150000"/>
              </a:lnSpc>
            </a:pPr>
            <a:r>
              <a:rPr altLang="zh-CN" dirty="0"/>
              <a:t>（3）指导或帮助幼儿有序地穿脱、折叠衣物，放在指定位置。</a:t>
            </a:r>
            <a:endParaRPr altLang="zh-CN" dirty="0"/>
          </a:p>
          <a:p>
            <a:pPr>
              <a:lnSpc>
                <a:spcPct val="150000"/>
              </a:lnSpc>
            </a:pPr>
            <a:r>
              <a:rPr altLang="zh-CN" dirty="0"/>
              <a:t>（4）巡视观察，帮助幼儿盖好被褥；纠正不正确睡姿；照顾入睡困难、有特殊需要的幼儿。</a:t>
            </a:r>
            <a:endParaRPr altLang="zh-CN" dirty="0"/>
          </a:p>
          <a:p>
            <a:pPr>
              <a:lnSpc>
                <a:spcPct val="150000"/>
              </a:lnSpc>
            </a:pPr>
            <a:r>
              <a:rPr altLang="zh-CN" dirty="0"/>
              <a:t>（5）午睡结束起床前，提醒幼儿根据天气情况增减衣物。起床后应让幼儿小便、喝水，稍作调整后，再组织幼儿进行户外活动。</a:t>
            </a:r>
            <a:endParaRPr altLang="zh-CN" dirty="0"/>
          </a:p>
          <a:p>
            <a:endParaRPr lang="zh-CN"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a:t>（六）如厕</a:t>
            </a:r>
            <a:endParaRPr lang="zh-CN" altLang="en-US" dirty="0"/>
          </a:p>
        </p:txBody>
      </p:sp>
      <p:sp>
        <p:nvSpPr>
          <p:cNvPr id="3" name="内容占位符 2"/>
          <p:cNvSpPr>
            <a:spLocks noGrp="1"/>
          </p:cNvSpPr>
          <p:nvPr>
            <p:ph sz="quarter" idx="1"/>
          </p:nvPr>
        </p:nvSpPr>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r>
              <a:rPr altLang="zh-CN" dirty="0"/>
              <a:t>（1）学会自理大小便，大小便有异常情况能主动告诉教师和保育员。</a:t>
            </a:r>
            <a:endParaRPr altLang="zh-CN" dirty="0"/>
          </a:p>
          <a:p>
            <a:r>
              <a:rPr altLang="zh-CN" dirty="0"/>
              <a:t>（2）解便时不弄湿自己和同伴的衣裤。</a:t>
            </a:r>
            <a:endParaRPr altLang="zh-CN" dirty="0"/>
          </a:p>
          <a:p>
            <a:r>
              <a:rPr altLang="zh-CN" dirty="0"/>
              <a:t>（3）便后会用手纸自前向后擦屁股，用肥皂、流水洗手，整理服装，不在厕所逗留。</a:t>
            </a:r>
            <a:endParaRPr altLang="zh-CN" dirty="0"/>
          </a:p>
        </p:txBody>
      </p:sp>
      <p:pic>
        <p:nvPicPr>
          <p:cNvPr id="4" name="图片 3"/>
          <p:cNvPicPr>
            <a:picLocks noChangeAspect="1"/>
          </p:cNvPicPr>
          <p:nvPr/>
        </p:nvPicPr>
        <p:blipFill>
          <a:blip r:embed="rId1"/>
          <a:stretch>
            <a:fillRect/>
          </a:stretch>
        </p:blipFill>
        <p:spPr>
          <a:xfrm>
            <a:off x="7709535" y="94615"/>
            <a:ext cx="4260850" cy="3176270"/>
          </a:xfrm>
          <a:prstGeom prst="rect">
            <a:avLst/>
          </a:prstGeom>
        </p:spPr>
      </p:pic>
      <p:pic>
        <p:nvPicPr>
          <p:cNvPr id="5" name="图片 4"/>
          <p:cNvPicPr>
            <a:picLocks noChangeAspect="1"/>
          </p:cNvPicPr>
          <p:nvPr/>
        </p:nvPicPr>
        <p:blipFill>
          <a:blip r:embed="rId2"/>
          <a:stretch>
            <a:fillRect/>
          </a:stretch>
        </p:blipFill>
        <p:spPr>
          <a:xfrm>
            <a:off x="7709535" y="3502660"/>
            <a:ext cx="4260850" cy="31921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a:t>（六）如厕</a:t>
            </a:r>
            <a:endParaRPr lang="zh-CN" altLang="en-US" dirty="0"/>
          </a:p>
        </p:txBody>
      </p:sp>
      <p:sp>
        <p:nvSpPr>
          <p:cNvPr id="3" name="内容占位符 2"/>
          <p:cNvSpPr>
            <a:spLocks noGrp="1"/>
          </p:cNvSpPr>
          <p:nvPr>
            <p:ph sz="quarter" idx="1"/>
          </p:nvPr>
        </p:nvSpPr>
        <p:spPr>
          <a:xfrm>
            <a:off x="914400" y="1417955"/>
            <a:ext cx="7772400" cy="4572000"/>
          </a:xfrm>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pPr marL="0" indent="0">
              <a:buNone/>
            </a:pPr>
            <a:endParaRPr altLang="zh-CN" dirty="0"/>
          </a:p>
        </p:txBody>
      </p:sp>
      <p:pic>
        <p:nvPicPr>
          <p:cNvPr id="4" name="图片 3"/>
          <p:cNvPicPr>
            <a:picLocks noChangeAspect="1"/>
          </p:cNvPicPr>
          <p:nvPr/>
        </p:nvPicPr>
        <p:blipFill>
          <a:blip r:embed="rId1"/>
          <a:stretch>
            <a:fillRect/>
          </a:stretch>
        </p:blipFill>
        <p:spPr>
          <a:xfrm>
            <a:off x="196215" y="2541270"/>
            <a:ext cx="4260850" cy="3176270"/>
          </a:xfrm>
          <a:prstGeom prst="rect">
            <a:avLst/>
          </a:prstGeom>
          <a:ln w="28575" cmpd="sng">
            <a:solidFill>
              <a:schemeClr val="tx1"/>
            </a:solidFill>
            <a:prstDash val="solid"/>
          </a:ln>
        </p:spPr>
      </p:pic>
      <p:pic>
        <p:nvPicPr>
          <p:cNvPr id="5" name="图片 4"/>
          <p:cNvPicPr>
            <a:picLocks noChangeAspect="1"/>
          </p:cNvPicPr>
          <p:nvPr/>
        </p:nvPicPr>
        <p:blipFill>
          <a:blip r:embed="rId2"/>
          <a:stretch>
            <a:fillRect/>
          </a:stretch>
        </p:blipFill>
        <p:spPr>
          <a:xfrm>
            <a:off x="4733925" y="2541270"/>
            <a:ext cx="4260850" cy="3192145"/>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827584" y="980728"/>
            <a:ext cx="7772400" cy="5040560"/>
          </a:xfrm>
        </p:spPr>
        <p:txBody>
          <a:bodyPr>
            <a:normAutofit fontScale="90000"/>
          </a:bodyPr>
          <a:lstStyle/>
          <a:p>
            <a:pPr>
              <a:lnSpc>
                <a:spcPct val="150000"/>
              </a:lnSpc>
            </a:pPr>
            <a:r>
              <a:rPr lang="en-US" altLang="zh-CN" dirty="0">
                <a:solidFill>
                  <a:srgbClr val="0000CC"/>
                </a:solidFill>
              </a:rPr>
              <a:t>2. </a:t>
            </a:r>
            <a:r>
              <a:rPr lang="zh-CN" altLang="zh-CN" dirty="0">
                <a:solidFill>
                  <a:srgbClr val="0000CC"/>
                </a:solidFill>
              </a:rPr>
              <a:t>教师的组织与指导</a:t>
            </a:r>
            <a:endParaRPr lang="zh-CN" altLang="zh-CN" dirty="0">
              <a:solidFill>
                <a:srgbClr val="0000CC"/>
              </a:solidFill>
            </a:endParaRPr>
          </a:p>
          <a:p>
            <a:pPr>
              <a:lnSpc>
                <a:spcPct val="150000"/>
              </a:lnSpc>
            </a:pPr>
            <a:r>
              <a:rPr altLang="zh-CN" dirty="0"/>
              <a:t>（1）指导幼儿正确使用手纸、整理衣裤，便后洗手。安装试衣镜或张贴正确提裤子的步骤示意图，让幼儿按图示提好裤子并对着镜子检查，学会独立整理衣物。</a:t>
            </a:r>
            <a:endParaRPr altLang="zh-CN" dirty="0"/>
          </a:p>
          <a:p>
            <a:pPr>
              <a:lnSpc>
                <a:spcPct val="150000"/>
              </a:lnSpc>
            </a:pPr>
            <a:r>
              <a:rPr altLang="zh-CN" dirty="0"/>
              <a:t>（2）观察幼儿大便情况。发现异常，及时与家长联系并做好记录。</a:t>
            </a:r>
            <a:endParaRPr altLang="zh-CN" dirty="0"/>
          </a:p>
          <a:p>
            <a:pPr>
              <a:lnSpc>
                <a:spcPct val="150000"/>
              </a:lnSpc>
            </a:pPr>
            <a:r>
              <a:rPr altLang="zh-CN" dirty="0"/>
              <a:t>（3）不限制幼儿入厕次数，提醒易遗尿的幼儿解便。</a:t>
            </a:r>
            <a:endParaRPr altLang="zh-CN" dirty="0"/>
          </a:p>
          <a:p>
            <a:pPr>
              <a:lnSpc>
                <a:spcPct val="150000"/>
              </a:lnSpc>
            </a:pPr>
            <a:r>
              <a:rPr altLang="zh-CN" dirty="0"/>
              <a:t>（4）组织幼儿制定“文明如厕公约”。</a:t>
            </a:r>
            <a:endParaRPr altLang="zh-C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a:t>（七）离园</a:t>
            </a:r>
            <a:endParaRPr lang="zh-CN" altLang="en-US" dirty="0"/>
          </a:p>
        </p:txBody>
      </p:sp>
      <p:sp>
        <p:nvSpPr>
          <p:cNvPr id="3" name="内容占位符 2"/>
          <p:cNvSpPr>
            <a:spLocks noGrp="1"/>
          </p:cNvSpPr>
          <p:nvPr>
            <p:ph sz="quarter" idx="1"/>
          </p:nvPr>
        </p:nvSpPr>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endParaRPr altLang="zh-CN" dirty="0"/>
          </a:p>
        </p:txBody>
      </p:sp>
      <p:pic>
        <p:nvPicPr>
          <p:cNvPr id="5" name="图片 4"/>
          <p:cNvPicPr>
            <a:picLocks noChangeAspect="1"/>
          </p:cNvPicPr>
          <p:nvPr>
            <p:custDataLst>
              <p:tags r:id="rId1"/>
            </p:custDataLst>
          </p:nvPr>
        </p:nvPicPr>
        <p:blipFill>
          <a:blip r:embed="rId2"/>
          <a:srcRect b="12025"/>
          <a:stretch>
            <a:fillRect/>
          </a:stretch>
        </p:blipFill>
        <p:spPr>
          <a:xfrm>
            <a:off x="4634865" y="2755900"/>
            <a:ext cx="3455035" cy="227584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308610" y="2755900"/>
            <a:ext cx="4046855" cy="2275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dirty="0">
                <a:sym typeface="+mn-lt"/>
              </a:rPr>
              <a:t>二、生活活动的作用</a:t>
            </a:r>
            <a:endParaRPr lang="zh-CN" altLang="en-US"/>
          </a:p>
        </p:txBody>
      </p:sp>
      <p:sp>
        <p:nvSpPr>
          <p:cNvPr id="3" name="内容占位符 2"/>
          <p:cNvSpPr>
            <a:spLocks noGrp="1"/>
          </p:cNvSpPr>
          <p:nvPr>
            <p:ph idx="1"/>
          </p:nvPr>
        </p:nvSpPr>
        <p:spPr>
          <a:xfrm>
            <a:off x="628650" y="2048351"/>
            <a:ext cx="7886700" cy="3263504"/>
          </a:xfrm>
        </p:spPr>
        <p:txBody>
          <a:bodyPr/>
          <a:p>
            <a:pPr marL="0" indent="0">
              <a:buNone/>
            </a:pPr>
            <a:r>
              <a:rPr lang="zh-CN" altLang="en-US" sz="2400" b="1" dirty="0">
                <a:solidFill>
                  <a:srgbClr val="0070C0"/>
                </a:solidFill>
                <a:latin typeface="Arial" panose="020B0604020202020204" pitchFamily="34" charset="0"/>
                <a:sym typeface="+mn-ea"/>
              </a:rPr>
              <a:t>思考：教师在组织幼儿盥洗活动时可以对幼儿进行哪些方面的教育？</a:t>
            </a:r>
            <a:endParaRPr lang="zh-CN" altLang="en-US" sz="2400" b="1" dirty="0">
              <a:solidFill>
                <a:srgbClr val="0070C0"/>
              </a:solidFill>
              <a:latin typeface="Arial" panose="020B0604020202020204" pitchFamily="34" charset="0"/>
              <a:sym typeface="+mn-ea"/>
            </a:endParaRPr>
          </a:p>
        </p:txBody>
      </p:sp>
      <p:sp>
        <p:nvSpPr>
          <p:cNvPr id="4" name="文本框 3"/>
          <p:cNvSpPr txBox="1"/>
          <p:nvPr/>
        </p:nvSpPr>
        <p:spPr>
          <a:xfrm>
            <a:off x="510064" y="3131344"/>
            <a:ext cx="8646795" cy="2515235"/>
          </a:xfrm>
          <a:prstGeom prst="rect">
            <a:avLst/>
          </a:prstGeom>
          <a:noFill/>
        </p:spPr>
        <p:txBody>
          <a:bodyPr wrap="square" rtlCol="0" anchor="t">
            <a:spAutoFit/>
          </a:bodyPr>
          <a:p>
            <a:pPr>
              <a:spcBef>
                <a:spcPct val="50000"/>
              </a:spcBef>
            </a:pPr>
            <a:r>
              <a:rPr lang="zh-CN" altLang="en-US" sz="2100" b="1" dirty="0">
                <a:latin typeface="楷体" panose="02010609060101010101" pitchFamily="49" charset="-122"/>
                <a:ea typeface="楷体" panose="02010609060101010101" pitchFamily="49" charset="-122"/>
                <a:sym typeface="+mn-ea"/>
              </a:rPr>
              <a:t>◎帮助幼儿养成健康、文明的生活方式与节约用水的良好习惯；</a:t>
            </a:r>
            <a:endParaRPr lang="zh-CN" altLang="en-US" sz="2100" b="1" dirty="0">
              <a:latin typeface="楷体" panose="02010609060101010101" pitchFamily="49" charset="-122"/>
              <a:ea typeface="楷体" panose="02010609060101010101" pitchFamily="49" charset="-122"/>
              <a:sym typeface="+mn-ea"/>
            </a:endParaRPr>
          </a:p>
          <a:p>
            <a:pPr>
              <a:spcBef>
                <a:spcPct val="50000"/>
              </a:spcBef>
            </a:pPr>
            <a:r>
              <a:rPr lang="zh-CN" altLang="en-US" sz="2100" b="1" dirty="0">
                <a:latin typeface="楷体" panose="02010609060101010101" pitchFamily="49" charset="-122"/>
                <a:ea typeface="楷体" panose="02010609060101010101" pitchFamily="49" charset="-122"/>
                <a:sym typeface="+mn-ea"/>
              </a:rPr>
              <a:t>◎在盥洗活动中，幼儿可能会发生一些冲突和纠纷，可对幼儿进行集体生活教育、友爱教育；</a:t>
            </a:r>
            <a:endParaRPr lang="zh-CN" altLang="en-US" sz="2100" b="1" dirty="0">
              <a:latin typeface="楷体" panose="02010609060101010101" pitchFamily="49" charset="-122"/>
              <a:ea typeface="楷体" panose="02010609060101010101" pitchFamily="49" charset="-122"/>
              <a:sym typeface="+mn-ea"/>
            </a:endParaRPr>
          </a:p>
          <a:p>
            <a:pPr>
              <a:spcBef>
                <a:spcPct val="50000"/>
              </a:spcBef>
            </a:pPr>
            <a:r>
              <a:rPr lang="zh-CN" altLang="en-US" sz="2100" b="1" dirty="0">
                <a:latin typeface="楷体" panose="02010609060101010101" pitchFamily="49" charset="-122"/>
                <a:ea typeface="楷体" panose="02010609060101010101" pitchFamily="49" charset="-122"/>
                <a:sym typeface="+mn-ea"/>
              </a:rPr>
              <a:t>◎可丰富幼儿的生活知识和卫生保健知识，让幼儿运用感官感知洗涤用品的性能和用途， 在盥洗活动中观察思考问题；</a:t>
            </a:r>
            <a:endParaRPr lang="zh-CN" altLang="en-US" sz="2100" b="1" dirty="0">
              <a:latin typeface="楷体" panose="02010609060101010101" pitchFamily="49" charset="-122"/>
              <a:ea typeface="楷体" panose="02010609060101010101" pitchFamily="49" charset="-122"/>
              <a:sym typeface="+mn-ea"/>
            </a:endParaRPr>
          </a:p>
          <a:p>
            <a:pPr>
              <a:spcBef>
                <a:spcPct val="50000"/>
              </a:spcBef>
            </a:pPr>
            <a:r>
              <a:rPr lang="zh-CN" altLang="en-US" sz="2100" b="1" dirty="0">
                <a:latin typeface="楷体" panose="02010609060101010101" pitchFamily="49" charset="-122"/>
                <a:ea typeface="楷体" panose="02010609060101010101" pitchFamily="49" charset="-122"/>
                <a:sym typeface="+mn-ea"/>
              </a:rPr>
              <a:t>◎可培养了幼儿的自主性、独立性，提高了幼儿的自理能力。</a:t>
            </a:r>
            <a:endParaRPr lang="zh-CN" altLang="en-US" sz="2100" b="1" dirty="0">
              <a:latin typeface="楷体" panose="02010609060101010101" pitchFamily="49" charset="-122"/>
              <a:ea typeface="楷体" panose="02010609060101010101" pitchFamily="49" charset="-122"/>
              <a:sym typeface="+mn-ea"/>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a:t>（七）离园</a:t>
            </a:r>
            <a:endParaRPr lang="zh-CN" altLang="en-US" dirty="0"/>
          </a:p>
        </p:txBody>
      </p:sp>
      <p:sp>
        <p:nvSpPr>
          <p:cNvPr id="3" name="内容占位符 2"/>
          <p:cNvSpPr>
            <a:spLocks noGrp="1"/>
          </p:cNvSpPr>
          <p:nvPr>
            <p:ph sz="quarter" idx="1"/>
          </p:nvPr>
        </p:nvSpPr>
        <p:spPr/>
        <p:txBody>
          <a:bodyPr/>
          <a:lstStyle/>
          <a:p>
            <a:r>
              <a:rPr lang="en-US" altLang="zh-CN" dirty="0">
                <a:solidFill>
                  <a:srgbClr val="0000CC"/>
                </a:solidFill>
              </a:rPr>
              <a:t>1. </a:t>
            </a:r>
            <a:r>
              <a:rPr lang="zh-CN" altLang="zh-CN" dirty="0">
                <a:solidFill>
                  <a:srgbClr val="0000CC"/>
                </a:solidFill>
              </a:rPr>
              <a:t>对幼儿的常规要求</a:t>
            </a:r>
            <a:endParaRPr lang="zh-CN" altLang="zh-CN" dirty="0">
              <a:solidFill>
                <a:srgbClr val="0000CC"/>
              </a:solidFill>
            </a:endParaRPr>
          </a:p>
          <a:p>
            <a:r>
              <a:rPr altLang="zh-CN" dirty="0"/>
              <a:t>（1）愉快的离园回家，收拾桌面，整理玩具，携带好个人衣物。</a:t>
            </a:r>
            <a:endParaRPr altLang="zh-CN" dirty="0"/>
          </a:p>
          <a:p>
            <a:r>
              <a:rPr altLang="zh-CN" dirty="0"/>
              <a:t>（2）自主参加适宜的游戏，安静耐心地等待家长。</a:t>
            </a:r>
            <a:endParaRPr altLang="zh-CN" dirty="0"/>
          </a:p>
          <a:p>
            <a:r>
              <a:rPr altLang="zh-CN" dirty="0"/>
              <a:t>（3）保持仪表整洁，主动和教师、同伴道别，跟随家长安全离园，不跟陌生人走。</a:t>
            </a:r>
            <a:endParaRPr altLang="zh-CN" dirty="0"/>
          </a:p>
          <a:p>
            <a:r>
              <a:rPr altLang="zh-CN" dirty="0"/>
              <a:t>（4）愿意主动与家长交流当日在园生活及活动情况。</a:t>
            </a:r>
            <a:endParaRPr altLang="zh-CN"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827584" y="980728"/>
            <a:ext cx="7772400" cy="5040560"/>
          </a:xfrm>
        </p:spPr>
        <p:txBody>
          <a:bodyPr>
            <a:normAutofit lnSpcReduction="10000"/>
          </a:bodyPr>
          <a:lstStyle/>
          <a:p>
            <a:r>
              <a:rPr lang="en-US" altLang="zh-CN" dirty="0">
                <a:solidFill>
                  <a:srgbClr val="0000CC"/>
                </a:solidFill>
              </a:rPr>
              <a:t>2. </a:t>
            </a:r>
            <a:r>
              <a:rPr lang="zh-CN" altLang="zh-CN" dirty="0">
                <a:solidFill>
                  <a:srgbClr val="0000CC"/>
                </a:solidFill>
              </a:rPr>
              <a:t>教师的组织与指导</a:t>
            </a:r>
            <a:endParaRPr lang="zh-CN" altLang="zh-CN" dirty="0">
              <a:solidFill>
                <a:srgbClr val="0000CC"/>
              </a:solidFill>
            </a:endParaRPr>
          </a:p>
          <a:p>
            <a:r>
              <a:rPr altLang="zh-CN" dirty="0"/>
              <a:t>（1）幼儿离园前，组织幼儿做好离园准备工作。</a:t>
            </a:r>
            <a:endParaRPr altLang="zh-CN" dirty="0"/>
          </a:p>
          <a:p>
            <a:r>
              <a:rPr altLang="zh-CN" dirty="0"/>
              <a:t>（2）提醒幼儿收拾好教玩具及其它物品，坚持持接送卡接送幼儿，确保幼儿安全离园。</a:t>
            </a:r>
            <a:endParaRPr altLang="zh-CN" dirty="0"/>
          </a:p>
          <a:p>
            <a:r>
              <a:rPr altLang="zh-CN" dirty="0"/>
              <a:t>（3）注意幼儿仪表形象，指导幼儿整理衣物和个人物品亲切道别。</a:t>
            </a:r>
            <a:endParaRPr altLang="zh-CN" dirty="0"/>
          </a:p>
          <a:p>
            <a:r>
              <a:rPr altLang="zh-CN" dirty="0"/>
              <a:t>（4）与家长进行必要的沟通交流，听取家长意见。</a:t>
            </a:r>
            <a:endParaRPr altLang="zh-CN" dirty="0"/>
          </a:p>
          <a:p>
            <a:r>
              <a:rPr altLang="zh-CN" dirty="0"/>
              <a:t>（5）幼儿全部离开后，及时清洁、整理活动室，关好门窗、关闭水龙头和电源，检查并做好安全保卫工作。</a:t>
            </a:r>
            <a:endParaRPr altLang="zh-CN"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原则与方法</a:t>
            </a:r>
            <a:endParaRPr lang="zh-CN" altLang="en-US"/>
          </a:p>
        </p:txBody>
      </p:sp>
      <p:sp>
        <p:nvSpPr>
          <p:cNvPr id="3" name="内容占位符 2"/>
          <p:cNvSpPr>
            <a:spLocks noGrp="1"/>
          </p:cNvSpPr>
          <p:nvPr>
            <p:ph sz="quarter" idx="1"/>
          </p:nvPr>
        </p:nvSpPr>
        <p:spPr>
          <a:xfrm>
            <a:off x="1043305" y="2421255"/>
            <a:ext cx="7772400" cy="1135380"/>
          </a:xfrm>
        </p:spPr>
        <p:txBody>
          <a:bodyPr>
            <a:normAutofit lnSpcReduction="20000"/>
          </a:bodyPr>
          <a:p>
            <a:pPr>
              <a:lnSpc>
                <a:spcPct val="150000"/>
              </a:lnSpc>
            </a:pPr>
            <a:r>
              <a:rPr lang="zh-CN" altLang="en-US">
                <a:latin typeface="楷体" panose="02010609060101010101" pitchFamily="49" charset="-122"/>
                <a:ea typeface="楷体" panose="02010609060101010101" pitchFamily="49" charset="-122"/>
              </a:rPr>
              <a:t>请你利用手头资料进行比较、归纳，说出自己的看法。</a:t>
            </a:r>
            <a:endParaRPr lang="zh-CN" altLang="en-US">
              <a:latin typeface="楷体" panose="02010609060101010101" pitchFamily="49" charset="-122"/>
              <a:ea typeface="楷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6290" name="文本框 618499"/>
          <p:cNvSpPr txBox="1"/>
          <p:nvPr/>
        </p:nvSpPr>
        <p:spPr>
          <a:xfrm>
            <a:off x="331946" y="2304574"/>
            <a:ext cx="8480108" cy="1087755"/>
          </a:xfrm>
          <a:prstGeom prst="rect">
            <a:avLst/>
          </a:prstGeom>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anchor="t">
            <a:spAutoFit/>
          </a:bodyPr>
          <a:p>
            <a:pPr>
              <a:lnSpc>
                <a:spcPct val="135000"/>
              </a:lnSpc>
            </a:pPr>
            <a:r>
              <a:rPr lang="en-US" altLang="zh-CN" sz="2400" dirty="0">
                <a:latin typeface="Arial" panose="020B0604020202020204" pitchFamily="34" charset="0"/>
              </a:rPr>
              <a:t>1.</a:t>
            </a:r>
            <a:r>
              <a:rPr lang="zh-CN" altLang="en-US" sz="2400" dirty="0">
                <a:latin typeface="Arial" panose="020B0604020202020204" pitchFamily="34" charset="0"/>
              </a:rPr>
              <a:t>满足幼儿基本的生活需要，保障幼儿健康成长。</a:t>
            </a:r>
            <a:endParaRPr lang="zh-CN" altLang="en-US" sz="2400" dirty="0">
              <a:latin typeface="Arial" panose="020B0604020202020204" pitchFamily="34" charset="0"/>
            </a:endParaRPr>
          </a:p>
          <a:p>
            <a:pPr>
              <a:lnSpc>
                <a:spcPct val="135000"/>
              </a:lnSpc>
            </a:pPr>
            <a:endParaRPr lang="zh-CN" altLang="en-US" sz="2400" dirty="0">
              <a:latin typeface="Arial" panose="020B0604020202020204" pitchFamily="34" charset="0"/>
            </a:endParaRPr>
          </a:p>
        </p:txBody>
      </p:sp>
      <p:sp>
        <p:nvSpPr>
          <p:cNvPr id="396291" name="日期占位符 1"/>
          <p:cNvSpPr/>
          <p:nvPr>
            <p:ph type="dt" sz="half" idx="10"/>
          </p:nvPr>
        </p:nvSpPr>
        <p:spPr/>
        <p:txBody>
          <a:bodyPr anchor="t"/>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5pPr>
          </a:lstStyle>
          <a:p>
            <a:pPr lvl="0" indent="0"/>
            <a:r>
              <a:rPr lang="en-US" altLang="zh-CN" sz="750" b="1">
                <a:solidFill>
                  <a:schemeClr val="bg1"/>
                </a:solidFill>
                <a:latin typeface="Verdana" panose="020B0604030504040204" pitchFamily="34" charset="0"/>
              </a:rPr>
              <a:t>www.thmemgallery.com</a:t>
            </a:r>
            <a:endParaRPr lang="en-US" altLang="zh-CN" sz="750" b="1">
              <a:solidFill>
                <a:schemeClr val="bg1"/>
              </a:solidFill>
              <a:latin typeface="Verdana" panose="020B0604030504040204" pitchFamily="34" charset="0"/>
            </a:endParaRPr>
          </a:p>
        </p:txBody>
      </p:sp>
      <p:sp>
        <p:nvSpPr>
          <p:cNvPr id="2" name="标题 1"/>
          <p:cNvSpPr>
            <a:spLocks noGrp="1"/>
          </p:cNvSpPr>
          <p:nvPr/>
        </p:nvSpPr>
        <p:spPr>
          <a:xfrm>
            <a:off x="457200" y="1207294"/>
            <a:ext cx="7886700" cy="994172"/>
          </a:xfrm>
          <a:prstGeom prst="rect">
            <a:avLst/>
          </a:prstGeom>
        </p:spPr>
        <p:txBody>
          <a:bodyPr vert="horz" lIns="68580" tIns="34290" rIns="68580" bIns="3429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sz="3000" dirty="0">
                <a:sym typeface="+mn-lt"/>
              </a:rPr>
              <a:t>二、生活活动的作用</a:t>
            </a:r>
            <a:endParaRPr lang="zh-CN" altLang="en-US" sz="3000"/>
          </a:p>
        </p:txBody>
      </p:sp>
      <p:sp>
        <p:nvSpPr>
          <p:cNvPr id="4" name="圆角矩形 3"/>
          <p:cNvSpPr/>
          <p:nvPr/>
        </p:nvSpPr>
        <p:spPr>
          <a:xfrm>
            <a:off x="260985" y="2150269"/>
            <a:ext cx="8551069" cy="3474244"/>
          </a:xfrm>
          <a:prstGeom prst="roundRect">
            <a:avLst/>
          </a:prstGeom>
          <a:noFill/>
        </p:spPr>
        <p:style>
          <a:lnRef idx="1">
            <a:schemeClr val="accent6"/>
          </a:lnRef>
          <a:fillRef idx="2">
            <a:schemeClr val="accent6"/>
          </a:fillRef>
          <a:effectRef idx="1">
            <a:schemeClr val="accent6"/>
          </a:effectRef>
          <a:fontRef idx="minor">
            <a:schemeClr val="dk1"/>
          </a:fontRef>
        </p:style>
        <p:txBody>
          <a:bodyPr rtlCol="0" anchor="ctr"/>
          <a:p>
            <a:pPr algn="ctr"/>
            <a:endParaRPr lang="zh-CN" altLang="en-US" sz="1350"/>
          </a:p>
        </p:txBody>
      </p:sp>
      <p:pic>
        <p:nvPicPr>
          <p:cNvPr id="3" name="图片 2"/>
          <p:cNvPicPr>
            <a:picLocks noChangeAspect="1"/>
          </p:cNvPicPr>
          <p:nvPr>
            <p:custDataLst>
              <p:tags r:id="rId1"/>
            </p:custDataLst>
          </p:nvPr>
        </p:nvPicPr>
        <p:blipFill>
          <a:blip r:embed="rId2"/>
          <a:stretch>
            <a:fillRect/>
          </a:stretch>
        </p:blipFill>
        <p:spPr>
          <a:xfrm>
            <a:off x="563880" y="3050858"/>
            <a:ext cx="2788920" cy="2092166"/>
          </a:xfrm>
          <a:prstGeom prst="rect">
            <a:avLst/>
          </a:prstGeom>
        </p:spPr>
      </p:pic>
      <p:pic>
        <p:nvPicPr>
          <p:cNvPr id="6" name="图片 5"/>
          <p:cNvPicPr>
            <a:picLocks noChangeAspect="1"/>
          </p:cNvPicPr>
          <p:nvPr/>
        </p:nvPicPr>
        <p:blipFill>
          <a:blip r:embed="rId3"/>
          <a:stretch>
            <a:fillRect/>
          </a:stretch>
        </p:blipFill>
        <p:spPr>
          <a:xfrm>
            <a:off x="4838700" y="3050858"/>
            <a:ext cx="2784158" cy="20883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6290" name="文本框 618499"/>
          <p:cNvSpPr txBox="1"/>
          <p:nvPr/>
        </p:nvSpPr>
        <p:spPr>
          <a:xfrm>
            <a:off x="331946" y="2304574"/>
            <a:ext cx="8480108" cy="589280"/>
          </a:xfrm>
          <a:prstGeom prst="rect">
            <a:avLst/>
          </a:prstGeom>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anchor="t">
            <a:spAutoFit/>
          </a:bodyPr>
          <a:p>
            <a:pPr>
              <a:lnSpc>
                <a:spcPct val="135000"/>
              </a:lnSpc>
            </a:pPr>
            <a:r>
              <a:rPr lang="en-US" altLang="zh-CN" sz="2400" dirty="0">
                <a:latin typeface="Arial" panose="020B0604020202020204" pitchFamily="34" charset="0"/>
              </a:rPr>
              <a:t>2.</a:t>
            </a:r>
            <a:r>
              <a:rPr lang="zh-CN" altLang="en-US" sz="2400" dirty="0">
                <a:latin typeface="Arial" panose="020B0604020202020204" pitchFamily="34" charset="0"/>
              </a:rPr>
              <a:t>养成幼儿良好的生活、卫生习惯，提高幼儿生活自理能力。</a:t>
            </a:r>
            <a:endParaRPr lang="zh-CN" altLang="en-US" sz="2400" dirty="0">
              <a:latin typeface="Arial" panose="020B0604020202020204" pitchFamily="34" charset="0"/>
            </a:endParaRPr>
          </a:p>
        </p:txBody>
      </p:sp>
      <p:sp>
        <p:nvSpPr>
          <p:cNvPr id="396291" name="日期占位符 1"/>
          <p:cNvSpPr/>
          <p:nvPr>
            <p:ph type="dt" sz="half" idx="10"/>
          </p:nvPr>
        </p:nvSpPr>
        <p:spPr/>
        <p:txBody>
          <a:bodyPr anchor="t"/>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5pPr>
          </a:lstStyle>
          <a:p>
            <a:pPr lvl="0" indent="0"/>
            <a:r>
              <a:rPr lang="en-US" altLang="zh-CN" sz="750" b="1">
                <a:solidFill>
                  <a:schemeClr val="bg1"/>
                </a:solidFill>
                <a:latin typeface="Verdana" panose="020B0604030504040204" pitchFamily="34" charset="0"/>
              </a:rPr>
              <a:t>www.thmemgallery.com</a:t>
            </a:r>
            <a:endParaRPr lang="en-US" altLang="zh-CN" sz="750" b="1">
              <a:solidFill>
                <a:schemeClr val="bg1"/>
              </a:solidFill>
              <a:latin typeface="Verdana" panose="020B0604030504040204" pitchFamily="34" charset="0"/>
            </a:endParaRPr>
          </a:p>
        </p:txBody>
      </p:sp>
      <p:sp>
        <p:nvSpPr>
          <p:cNvPr id="2" name="标题 1"/>
          <p:cNvSpPr>
            <a:spLocks noGrp="1"/>
          </p:cNvSpPr>
          <p:nvPr/>
        </p:nvSpPr>
        <p:spPr>
          <a:xfrm>
            <a:off x="457200" y="1207294"/>
            <a:ext cx="7886700" cy="994172"/>
          </a:xfrm>
          <a:prstGeom prst="rect">
            <a:avLst/>
          </a:prstGeom>
        </p:spPr>
        <p:txBody>
          <a:bodyPr vert="horz" lIns="68580" tIns="34290" rIns="68580" bIns="3429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sz="3000" dirty="0">
                <a:sym typeface="+mn-lt"/>
              </a:rPr>
              <a:t>二、生活活动的作用</a:t>
            </a:r>
            <a:endParaRPr lang="zh-CN" altLang="en-US" sz="3000"/>
          </a:p>
        </p:txBody>
      </p:sp>
      <p:sp>
        <p:nvSpPr>
          <p:cNvPr id="4" name="圆角矩形 3"/>
          <p:cNvSpPr/>
          <p:nvPr/>
        </p:nvSpPr>
        <p:spPr>
          <a:xfrm>
            <a:off x="260985" y="2150269"/>
            <a:ext cx="8551069" cy="3474244"/>
          </a:xfrm>
          <a:prstGeom prst="roundRect">
            <a:avLst/>
          </a:prstGeom>
          <a:noFill/>
        </p:spPr>
        <p:style>
          <a:lnRef idx="1">
            <a:schemeClr val="accent6"/>
          </a:lnRef>
          <a:fillRef idx="2">
            <a:schemeClr val="accent6"/>
          </a:fillRef>
          <a:effectRef idx="1">
            <a:schemeClr val="accent6"/>
          </a:effectRef>
          <a:fontRef idx="minor">
            <a:schemeClr val="dk1"/>
          </a:fontRef>
        </p:style>
        <p:txBody>
          <a:bodyPr rtlCol="0" anchor="ctr"/>
          <a:p>
            <a:pPr algn="ctr"/>
            <a:endParaRPr lang="zh-CN" altLang="en-US" sz="1350"/>
          </a:p>
        </p:txBody>
      </p:sp>
      <p:pic>
        <p:nvPicPr>
          <p:cNvPr id="3" name="图片 2"/>
          <p:cNvPicPr>
            <a:picLocks noChangeAspect="1"/>
          </p:cNvPicPr>
          <p:nvPr/>
        </p:nvPicPr>
        <p:blipFill>
          <a:blip r:embed="rId1"/>
          <a:stretch>
            <a:fillRect/>
          </a:stretch>
        </p:blipFill>
        <p:spPr>
          <a:xfrm>
            <a:off x="1874044" y="3056096"/>
            <a:ext cx="5215890" cy="238410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6290" name="文本框 618499"/>
          <p:cNvSpPr txBox="1"/>
          <p:nvPr/>
        </p:nvSpPr>
        <p:spPr>
          <a:xfrm>
            <a:off x="331946" y="2304574"/>
            <a:ext cx="8480108" cy="1087755"/>
          </a:xfrm>
          <a:prstGeom prst="rect">
            <a:avLst/>
          </a:prstGeom>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anchor="t">
            <a:spAutoFit/>
          </a:bodyPr>
          <a:p>
            <a:pPr>
              <a:lnSpc>
                <a:spcPct val="135000"/>
              </a:lnSpc>
            </a:pPr>
            <a:r>
              <a:rPr lang="en-US" altLang="zh-CN" sz="2400" dirty="0">
                <a:latin typeface="Arial" panose="020B0604020202020204" pitchFamily="34" charset="0"/>
              </a:rPr>
              <a:t>3.</a:t>
            </a:r>
            <a:r>
              <a:rPr lang="zh-CN" altLang="en-US" sz="2400" dirty="0">
                <a:latin typeface="Arial" panose="020B0604020202020204" pitchFamily="34" charset="0"/>
              </a:rPr>
              <a:t>培养幼儿良好的心理素质，增强幼儿心理适应能力。</a:t>
            </a:r>
            <a:endParaRPr lang="zh-CN" altLang="en-US" sz="2400" dirty="0">
              <a:latin typeface="Arial" panose="020B0604020202020204" pitchFamily="34" charset="0"/>
            </a:endParaRPr>
          </a:p>
          <a:p>
            <a:pPr>
              <a:lnSpc>
                <a:spcPct val="135000"/>
              </a:lnSpc>
            </a:pPr>
            <a:endParaRPr lang="zh-CN" altLang="en-US" sz="2400" dirty="0">
              <a:latin typeface="Arial" panose="020B0604020202020204" pitchFamily="34" charset="0"/>
            </a:endParaRPr>
          </a:p>
        </p:txBody>
      </p:sp>
      <p:sp>
        <p:nvSpPr>
          <p:cNvPr id="396291" name="日期占位符 1"/>
          <p:cNvSpPr/>
          <p:nvPr>
            <p:ph type="dt" sz="half" idx="10"/>
          </p:nvPr>
        </p:nvSpPr>
        <p:spPr/>
        <p:txBody>
          <a:bodyPr anchor="t"/>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5pPr>
          </a:lstStyle>
          <a:p>
            <a:pPr lvl="0" indent="0"/>
            <a:r>
              <a:rPr lang="en-US" altLang="zh-CN" sz="750" b="1">
                <a:solidFill>
                  <a:schemeClr val="bg1"/>
                </a:solidFill>
                <a:latin typeface="Verdana" panose="020B0604030504040204" pitchFamily="34" charset="0"/>
              </a:rPr>
              <a:t>www.thmemgallery.com</a:t>
            </a:r>
            <a:endParaRPr lang="en-US" altLang="zh-CN" sz="750" b="1">
              <a:solidFill>
                <a:schemeClr val="bg1"/>
              </a:solidFill>
              <a:latin typeface="Verdana" panose="020B0604030504040204" pitchFamily="34" charset="0"/>
            </a:endParaRPr>
          </a:p>
        </p:txBody>
      </p:sp>
      <p:sp>
        <p:nvSpPr>
          <p:cNvPr id="2" name="标题 1"/>
          <p:cNvSpPr>
            <a:spLocks noGrp="1"/>
          </p:cNvSpPr>
          <p:nvPr/>
        </p:nvSpPr>
        <p:spPr>
          <a:xfrm>
            <a:off x="457200" y="1207294"/>
            <a:ext cx="7886700" cy="994172"/>
          </a:xfrm>
          <a:prstGeom prst="rect">
            <a:avLst/>
          </a:prstGeom>
        </p:spPr>
        <p:txBody>
          <a:bodyPr vert="horz" lIns="68580" tIns="34290" rIns="68580" bIns="3429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sz="3000" dirty="0">
                <a:sym typeface="+mn-lt"/>
              </a:rPr>
              <a:t>二、生活活动的作用</a:t>
            </a:r>
            <a:endParaRPr lang="zh-CN" altLang="en-US" sz="3000"/>
          </a:p>
        </p:txBody>
      </p:sp>
      <p:sp>
        <p:nvSpPr>
          <p:cNvPr id="4" name="圆角矩形 3"/>
          <p:cNvSpPr/>
          <p:nvPr/>
        </p:nvSpPr>
        <p:spPr>
          <a:xfrm>
            <a:off x="260985" y="2150269"/>
            <a:ext cx="8551069" cy="3474244"/>
          </a:xfrm>
          <a:prstGeom prst="roundRect">
            <a:avLst/>
          </a:prstGeom>
          <a:noFill/>
        </p:spPr>
        <p:style>
          <a:lnRef idx="1">
            <a:schemeClr val="accent6"/>
          </a:lnRef>
          <a:fillRef idx="2">
            <a:schemeClr val="accent6"/>
          </a:fillRef>
          <a:effectRef idx="1">
            <a:schemeClr val="accent6"/>
          </a:effectRef>
          <a:fontRef idx="minor">
            <a:schemeClr val="dk1"/>
          </a:fontRef>
        </p:style>
        <p:txBody>
          <a:bodyPr rtlCol="0" anchor="ctr"/>
          <a:p>
            <a:pPr algn="ctr"/>
            <a:endParaRPr lang="zh-CN" altLang="en-US" sz="1350"/>
          </a:p>
        </p:txBody>
      </p:sp>
      <p:pic>
        <p:nvPicPr>
          <p:cNvPr id="7" name="图片 6"/>
          <p:cNvPicPr>
            <a:picLocks noChangeAspect="1"/>
          </p:cNvPicPr>
          <p:nvPr/>
        </p:nvPicPr>
        <p:blipFill>
          <a:blip r:embed="rId1">
            <a:lum bright="24000"/>
          </a:blip>
          <a:stretch>
            <a:fillRect/>
          </a:stretch>
        </p:blipFill>
        <p:spPr>
          <a:xfrm>
            <a:off x="5310188" y="3220403"/>
            <a:ext cx="3158490" cy="2099310"/>
          </a:xfrm>
          <a:prstGeom prst="rect">
            <a:avLst/>
          </a:prstGeom>
        </p:spPr>
      </p:pic>
      <p:pic>
        <p:nvPicPr>
          <p:cNvPr id="3" name="图片 2"/>
          <p:cNvPicPr>
            <a:picLocks noChangeAspect="1"/>
          </p:cNvPicPr>
          <p:nvPr/>
        </p:nvPicPr>
        <p:blipFill>
          <a:blip r:embed="rId2"/>
          <a:srcRect r="6054" b="13268"/>
          <a:stretch>
            <a:fillRect/>
          </a:stretch>
        </p:blipFill>
        <p:spPr>
          <a:xfrm>
            <a:off x="530543" y="3220403"/>
            <a:ext cx="3428524" cy="20921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6290" name="文本框 618499"/>
          <p:cNvSpPr txBox="1"/>
          <p:nvPr/>
        </p:nvSpPr>
        <p:spPr>
          <a:xfrm>
            <a:off x="331946" y="2304574"/>
            <a:ext cx="8480108" cy="589280"/>
          </a:xfrm>
          <a:prstGeom prst="rect">
            <a:avLst/>
          </a:prstGeom>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anchor="t">
            <a:spAutoFit/>
          </a:bodyPr>
          <a:p>
            <a:pPr>
              <a:lnSpc>
                <a:spcPct val="135000"/>
              </a:lnSpc>
            </a:pPr>
            <a:r>
              <a:rPr lang="en-US" altLang="zh-CN" sz="2400" dirty="0">
                <a:latin typeface="Arial" panose="020B0604020202020204" pitchFamily="34" charset="0"/>
              </a:rPr>
              <a:t>4.</a:t>
            </a:r>
            <a:r>
              <a:rPr lang="zh-CN" altLang="en-US" sz="2400" dirty="0">
                <a:latin typeface="Arial" panose="020B0604020202020204" pitchFamily="34" charset="0"/>
              </a:rPr>
              <a:t>提高幼儿的自主性，有利于保教人员更好地开展保教活动。</a:t>
            </a:r>
            <a:endParaRPr lang="zh-CN" altLang="en-US" sz="2400" dirty="0">
              <a:latin typeface="Arial" panose="020B0604020202020204" pitchFamily="34" charset="0"/>
            </a:endParaRPr>
          </a:p>
        </p:txBody>
      </p:sp>
      <p:sp>
        <p:nvSpPr>
          <p:cNvPr id="396291" name="日期占位符 1"/>
          <p:cNvSpPr/>
          <p:nvPr>
            <p:ph type="dt" sz="half" idx="10"/>
          </p:nvPr>
        </p:nvSpPr>
        <p:spPr/>
        <p:txBody>
          <a:bodyPr anchor="t"/>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黑体" panose="02010609060101010101" charset="-122"/>
                <a:cs typeface="+mn-cs"/>
              </a:defRPr>
            </a:lvl5pPr>
          </a:lstStyle>
          <a:p>
            <a:pPr lvl="0" indent="0"/>
            <a:r>
              <a:rPr lang="en-US" altLang="zh-CN" sz="750" b="1">
                <a:solidFill>
                  <a:schemeClr val="bg1"/>
                </a:solidFill>
                <a:latin typeface="Verdana" panose="020B0604030504040204" pitchFamily="34" charset="0"/>
              </a:rPr>
              <a:t>www.thmemgallery.com</a:t>
            </a:r>
            <a:endParaRPr lang="en-US" altLang="zh-CN" sz="750" b="1">
              <a:solidFill>
                <a:schemeClr val="bg1"/>
              </a:solidFill>
              <a:latin typeface="Verdana" panose="020B0604030504040204" pitchFamily="34" charset="0"/>
            </a:endParaRPr>
          </a:p>
        </p:txBody>
      </p:sp>
      <p:sp>
        <p:nvSpPr>
          <p:cNvPr id="2" name="标题 1"/>
          <p:cNvSpPr>
            <a:spLocks noGrp="1"/>
          </p:cNvSpPr>
          <p:nvPr/>
        </p:nvSpPr>
        <p:spPr>
          <a:xfrm>
            <a:off x="457200" y="1207294"/>
            <a:ext cx="7886700" cy="994172"/>
          </a:xfrm>
          <a:prstGeom prst="rect">
            <a:avLst/>
          </a:prstGeom>
        </p:spPr>
        <p:txBody>
          <a:bodyPr vert="horz" lIns="68580" tIns="34290" rIns="68580" bIns="34290" rtlCol="0" anchor="ctr">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zh-CN" altLang="en-US" sz="3000" dirty="0">
                <a:sym typeface="+mn-lt"/>
              </a:rPr>
              <a:t>二、生活活动的作用</a:t>
            </a:r>
            <a:endParaRPr lang="zh-CN" altLang="en-US" sz="3000"/>
          </a:p>
        </p:txBody>
      </p:sp>
      <p:sp>
        <p:nvSpPr>
          <p:cNvPr id="4" name="圆角矩形 3"/>
          <p:cNvSpPr/>
          <p:nvPr/>
        </p:nvSpPr>
        <p:spPr>
          <a:xfrm>
            <a:off x="260985" y="2150269"/>
            <a:ext cx="8551069" cy="3474244"/>
          </a:xfrm>
          <a:prstGeom prst="roundRect">
            <a:avLst/>
          </a:prstGeom>
          <a:noFill/>
        </p:spPr>
        <p:style>
          <a:lnRef idx="1">
            <a:schemeClr val="accent6"/>
          </a:lnRef>
          <a:fillRef idx="2">
            <a:schemeClr val="accent6"/>
          </a:fillRef>
          <a:effectRef idx="1">
            <a:schemeClr val="accent6"/>
          </a:effectRef>
          <a:fontRef idx="minor">
            <a:schemeClr val="dk1"/>
          </a:fontRef>
        </p:style>
        <p:txBody>
          <a:bodyPr rtlCol="0" anchor="ctr"/>
          <a:p>
            <a:pPr algn="ctr"/>
            <a:endParaRPr lang="zh-CN" altLang="en-US" sz="1350"/>
          </a:p>
        </p:txBody>
      </p:sp>
      <p:pic>
        <p:nvPicPr>
          <p:cNvPr id="6" name="图片 5"/>
          <p:cNvPicPr>
            <a:picLocks noChangeAspect="1"/>
          </p:cNvPicPr>
          <p:nvPr/>
        </p:nvPicPr>
        <p:blipFill>
          <a:blip r:embed="rId1"/>
          <a:stretch>
            <a:fillRect/>
          </a:stretch>
        </p:blipFill>
        <p:spPr>
          <a:xfrm>
            <a:off x="914400" y="3167063"/>
            <a:ext cx="2900839" cy="1927860"/>
          </a:xfrm>
          <a:prstGeom prst="rect">
            <a:avLst/>
          </a:prstGeom>
        </p:spPr>
      </p:pic>
      <p:pic>
        <p:nvPicPr>
          <p:cNvPr id="3" name="图片 2"/>
          <p:cNvPicPr>
            <a:picLocks noChangeAspect="1"/>
          </p:cNvPicPr>
          <p:nvPr/>
        </p:nvPicPr>
        <p:blipFill>
          <a:blip r:embed="rId2"/>
          <a:stretch>
            <a:fillRect/>
          </a:stretch>
        </p:blipFill>
        <p:spPr>
          <a:xfrm>
            <a:off x="5123974" y="3167063"/>
            <a:ext cx="2574131" cy="19283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03648" y="3717032"/>
            <a:ext cx="6400800" cy="1600200"/>
          </a:xfrm>
        </p:spPr>
        <p:txBody>
          <a:bodyPr/>
          <a:lstStyle/>
          <a:p>
            <a:r>
              <a:rPr lang="zh-CN" altLang="en-US" b="1" dirty="0" smtClean="0"/>
              <a:t>苏州幼儿师范高等专科学校    </a:t>
            </a:r>
            <a:endParaRPr lang="en-US" altLang="zh-CN" b="1" dirty="0" smtClean="0"/>
          </a:p>
          <a:p>
            <a:endParaRPr lang="zh-CN" altLang="en-US" b="1" dirty="0"/>
          </a:p>
        </p:txBody>
      </p:sp>
      <p:sp>
        <p:nvSpPr>
          <p:cNvPr id="2" name="标题 1"/>
          <p:cNvSpPr>
            <a:spLocks noGrp="1"/>
          </p:cNvSpPr>
          <p:nvPr>
            <p:ph type="ctrTitle"/>
          </p:nvPr>
        </p:nvSpPr>
        <p:spPr/>
        <p:txBody>
          <a:bodyPr>
            <a:normAutofit fontScale="90000"/>
          </a:bodyPr>
          <a:lstStyle/>
          <a:p>
            <a:pPr>
              <a:lnSpc>
                <a:spcPts val="5600"/>
              </a:lnSpc>
            </a:pPr>
            <a:r>
              <a:rPr lang="zh-CN" altLang="en-US" b="1" dirty="0" smtClean="0"/>
              <a:t>第九章  第二节</a:t>
            </a:r>
            <a:br>
              <a:rPr lang="en-US" altLang="zh-CN" b="1" dirty="0" smtClean="0"/>
            </a:br>
            <a:r>
              <a:rPr lang="zh-CN" altLang="zh-CN" b="1" dirty="0" smtClean="0"/>
              <a:t>幼儿园</a:t>
            </a:r>
            <a:r>
              <a:rPr lang="zh-CN" altLang="zh-CN" b="1" dirty="0"/>
              <a:t>生活活动的组织与指导</a:t>
            </a:r>
            <a:endParaRPr lang="zh-CN" altLang="en-US" dirty="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EMPLATE_CATEGORY" val="custom"/>
  <p:tag name="KSO_WM_TEMPLATE_INDEX" val="20184582"/>
  <p:tag name="KSO_WM_TAG_VERSION" val="1.0"/>
  <p:tag name="KSO_WM_BEAUTIFY_FLAG" val="#wm#"/>
  <p:tag name="KSO_WM_UNIT_PRESET_TEXT_LEN" val="200"/>
  <p:tag name="KSO_WM_UNIT_PRESET_TEXT_INDEX" val="6"/>
  <p:tag name="KSO_WM_UNIT_CLEAR" val="0"/>
  <p:tag name="KSO_WM_UNIT_COMPATIBLE" val="0"/>
  <p:tag name="KSO_WM_UNIT_HIGHLIGHT" val="0"/>
  <p:tag name="KSO_WM_UNIT_VALUE" val="297"/>
  <p:tag name="KSO_WM_UNIT_LAYERLEVEL" val="1"/>
  <p:tag name="KSO_WM_UNIT_INDEX" val="1"/>
  <p:tag name="KSO_WM_UNIT_ID" val="custom20184582_2*f*1"/>
  <p:tag name="KSO_WM_UNIT_TYPE" val="f"/>
</p:tagLst>
</file>

<file path=ppt/tags/tag10.xml><?xml version="1.0" encoding="utf-8"?>
<p:tagLst xmlns:p="http://schemas.openxmlformats.org/presentationml/2006/main">
  <p:tag name="KSO_WM_UNIT_PLACING_PICTURE_USER_VIEWPORT" val="{&quot;height&quot;:5092,&quot;width&quot;:7731}"/>
</p:tagLst>
</file>

<file path=ppt/tags/tag11.xml><?xml version="1.0" encoding="utf-8"?>
<p:tagLst xmlns:p="http://schemas.openxmlformats.org/presentationml/2006/main">
  <p:tag name="KSO_WM_UNIT_PLACING_PICTURE_USER_VIEWPORT" val="{&quot;height&quot;:4240,&quot;width&quot;:7541}"/>
</p:tagLst>
</file>

<file path=ppt/tags/tag2.xml><?xml version="1.0" encoding="utf-8"?>
<p:tagLst xmlns:p="http://schemas.openxmlformats.org/presentationml/2006/main">
  <p:tag name="KSO_WM_TAG_VERSION" val="1.0"/>
  <p:tag name="KSO_WM_BEAUTIFY_FLAG" val="#wm#"/>
  <p:tag name="KSO_WM_UNIT_TYPE" val="i"/>
  <p:tag name="KSO_WM_UNIT_ID" val="custom20184582_8*i*12"/>
  <p:tag name="KSO_WM_TEMPLATE_CATEGORY" val="custom"/>
  <p:tag name="KSO_WM_TEMPLATE_INDEX" val="20184582"/>
  <p:tag name="KSO_WM_UNIT_INDEX" val="12"/>
</p:tagLst>
</file>

<file path=ppt/tags/tag3.xml><?xml version="1.0" encoding="utf-8"?>
<p:tagLst xmlns:p="http://schemas.openxmlformats.org/presentationml/2006/main">
  <p:tag name="KSO_WM_TEMPLATE_CATEGORY" val="custom"/>
  <p:tag name="KSO_WM_TEMPLATE_INDEX" val="20184582"/>
  <p:tag name="KSO_WM_TAG_VERSION" val="1.0"/>
  <p:tag name="KSO_WM_BEAUTIFY_FLAG" val="#wm#"/>
  <p:tag name="KSO_WM_UNIT_TYPE" val="l_h_f"/>
  <p:tag name="KSO_WM_UNIT_INDEX" val="1_3_1"/>
  <p:tag name="KSO_WM_UNIT_ID" val="custom20184582_8*l_h_f*1_3_1"/>
  <p:tag name="KSO_WM_UNIT_CLEAR" val="1"/>
  <p:tag name="KSO_WM_UNIT_LAYERLEVEL" val="1_1_1"/>
  <p:tag name="KSO_WM_UNIT_VALUE" val="12"/>
  <p:tag name="KSO_WM_UNIT_HIGHLIGHT" val="0"/>
  <p:tag name="KSO_WM_UNIT_COMPATIBLE" val="0"/>
  <p:tag name="KSO_WM_UNIT_PRESET_TEXT_INDEX" val="3"/>
  <p:tag name="KSO_WM_UNIT_PRESET_TEXT_LEN" val="17"/>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1"/>
</p:tagLst>
</file>

<file path=ppt/tags/tag4.xml><?xml version="1.0" encoding="utf-8"?>
<p:tagLst xmlns:p="http://schemas.openxmlformats.org/presentationml/2006/main">
  <p:tag name="KSO_WM_TEMPLATE_CATEGORY" val="custom"/>
  <p:tag name="KSO_WM_TEMPLATE_INDEX" val="20184582"/>
  <p:tag name="KSO_WM_UNIT_CLEAR" val="1"/>
  <p:tag name="KSO_WM_TAG_VERSION" val="1.0"/>
  <p:tag name="KSO_WM_BEAUTIFY_FLAG" val="#wm#"/>
  <p:tag name="KSO_WM_UNIT_TYPE" val="l_h_i"/>
  <p:tag name="KSO_WM_UNIT_INDEX" val="1_3_1"/>
  <p:tag name="KSO_WM_UNIT_ID" val="custom20184582_8*l_h_i*1_3_1"/>
  <p:tag name="KSO_WM_UNIT_LAYERLEVEL" val="1_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1"/>
</p:tagLst>
</file>

<file path=ppt/tags/tag5.xml><?xml version="1.0" encoding="utf-8"?>
<p:tagLst xmlns:p="http://schemas.openxmlformats.org/presentationml/2006/main">
  <p:tag name="KSO_WM_SLIDE_SIZE" val="828*343"/>
  <p:tag name="KSO_WM_SLIDE_POSITION" val="66*144"/>
  <p:tag name="KSO_WM_SLIDE_LAYOUT_CNT" val="1_1"/>
  <p:tag name="KSO_WM_SLIDE_LAYOUT" val="a_f"/>
  <p:tag name="KSO_WM_BEAUTIFY_FLAG" val="#wm#"/>
  <p:tag name="KSO_WM_SLIDE_TYPE" val="text"/>
  <p:tag name="KSO_WM_SLIDE_ITEM_CNT" val="1"/>
  <p:tag name="KSO_WM_SLIDE_INDEX" val="2"/>
  <p:tag name="KSO_WM_SLIDE_ID" val="custom20184582_2"/>
  <p:tag name="KSO_WM_TAG_VERSION" val="1.0"/>
  <p:tag name="KSO_WM_TEMPLATE_INDEX" val="20184582"/>
  <p:tag name="KSO_WM_TEMPLATE_CATEGORY" val="custom"/>
</p:tagLst>
</file>

<file path=ppt/tags/tag6.xml><?xml version="1.0" encoding="utf-8"?>
<p:tagLst xmlns:p="http://schemas.openxmlformats.org/presentationml/2006/main">
  <p:tag name="KSO_WM_BEAUTIFY_FLAG" val="#wm#"/>
  <p:tag name="KSO_WM_TEMPLATE_CATEGORY" val="custom"/>
  <p:tag name="KSO_WM_TEMPLATE_INDEX" val="20184582"/>
</p:tagLst>
</file>

<file path=ppt/tags/tag7.xml><?xml version="1.0" encoding="utf-8"?>
<p:tagLst xmlns:p="http://schemas.openxmlformats.org/presentationml/2006/main">
  <p:tag name="KSO_WM_BEAUTIFY_FLAG" val="#wm#"/>
  <p:tag name="KSO_WM_TEMPLATE_CATEGORY" val="custom"/>
  <p:tag name="KSO_WM_TEMPLATE_INDEX" val="20184582"/>
</p:tagLst>
</file>

<file path=ppt/tags/tag8.xml><?xml version="1.0" encoding="utf-8"?>
<p:tagLst xmlns:p="http://schemas.openxmlformats.org/presentationml/2006/main">
  <p:tag name="KSO_WM_BEAUTIFY_FLAG" val="#wm#"/>
  <p:tag name="KSO_WM_TEMPLATE_CATEGORY" val="custom"/>
  <p:tag name="KSO_WM_TEMPLATE_INDEX" val="20184582"/>
</p:tagLst>
</file>

<file path=ppt/tags/tag9.xml><?xml version="1.0" encoding="utf-8"?>
<p:tagLst xmlns:p="http://schemas.openxmlformats.org/presentationml/2006/main">
  <p:tag name="REFSHAPE" val="484355540"/>
  <p:tag name="KSO_WM_UNIT_PLACING_PICTURE_USER_VIEWPORT" val="{&quot;height&quot;:4048,&quot;width&quot;:539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平衡">
  <a:themeElements>
    <a:clrScheme name="平衡">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平衡">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平衡">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0</TotalTime>
  <Words>3401</Words>
  <Application>WPS 演示</Application>
  <PresentationFormat>全屏显示(4:3)</PresentationFormat>
  <Paragraphs>282</Paragraphs>
  <Slides>42</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42</vt:i4>
      </vt:variant>
    </vt:vector>
  </HeadingPairs>
  <TitlesOfParts>
    <vt:vector size="56" baseType="lpstr">
      <vt:lpstr>Arial</vt:lpstr>
      <vt:lpstr>宋体</vt:lpstr>
      <vt:lpstr>Wingdings</vt:lpstr>
      <vt:lpstr>Wingdings 2</vt:lpstr>
      <vt:lpstr>Calibri</vt:lpstr>
      <vt:lpstr>微软雅黑</vt:lpstr>
      <vt:lpstr>楷体</vt:lpstr>
      <vt:lpstr>黑体</vt:lpstr>
      <vt:lpstr>Verdana</vt:lpstr>
      <vt:lpstr>Perpetua</vt:lpstr>
      <vt:lpstr>Arial Unicode MS</vt:lpstr>
      <vt:lpstr>幼圆</vt:lpstr>
      <vt:lpstr>Franklin Gothic Book</vt:lpstr>
      <vt:lpstr>平衡</vt:lpstr>
      <vt:lpstr>PowerPoint 演示文稿</vt:lpstr>
      <vt:lpstr>PowerPoint 演示文稿</vt:lpstr>
      <vt:lpstr>一、生活活动的含义</vt:lpstr>
      <vt:lpstr>二、生活活动的作用</vt:lpstr>
      <vt:lpstr>PowerPoint 演示文稿</vt:lpstr>
      <vt:lpstr>PowerPoint 演示文稿</vt:lpstr>
      <vt:lpstr>PowerPoint 演示文稿</vt:lpstr>
      <vt:lpstr>PowerPoint 演示文稿</vt:lpstr>
      <vt:lpstr>第九章  第二节 幼儿园生活活动的组织与指导</vt:lpstr>
      <vt:lpstr>思考：幼儿园的活动有哪些？</vt:lpstr>
      <vt:lpstr>视频：《幼儿园一日生活流程》</vt:lpstr>
      <vt:lpstr>本节提纲：</vt:lpstr>
      <vt:lpstr>导语：</vt:lpstr>
      <vt:lpstr>一、幼儿园一日生活各环节的内容与要求</vt:lpstr>
      <vt:lpstr>（一）入园</vt:lpstr>
      <vt:lpstr>PowerPoint 演示文稿</vt:lpstr>
      <vt:lpstr>PowerPoint 演示文稿</vt:lpstr>
      <vt:lpstr>视频：《入园环节》</vt:lpstr>
      <vt:lpstr>（二）盥洗</vt:lpstr>
      <vt:lpstr>PowerPoint 演示文稿</vt:lpstr>
      <vt:lpstr>PowerPoint 演示文稿</vt:lpstr>
      <vt:lpstr>PowerPoint 演示文稿</vt:lpstr>
      <vt:lpstr>（三）进餐</vt:lpstr>
      <vt:lpstr>PowerPoint 演示文稿</vt:lpstr>
      <vt:lpstr>PowerPoint 演示文稿</vt:lpstr>
      <vt:lpstr>视频：《藏在午餐里的爱》</vt:lpstr>
      <vt:lpstr>（四）饮水</vt:lpstr>
      <vt:lpstr>PowerPoint 演示文稿</vt:lpstr>
      <vt:lpstr>PowerPoint 演示文稿</vt:lpstr>
      <vt:lpstr>PowerPoint 演示文稿</vt:lpstr>
      <vt:lpstr>PowerPoint 演示文稿</vt:lpstr>
      <vt:lpstr>一、幼儿园一日生活各环节的内容与要求</vt:lpstr>
      <vt:lpstr>（五）睡眠</vt:lpstr>
      <vt:lpstr>（五）睡眠</vt:lpstr>
      <vt:lpstr>PowerPoint 演示文稿</vt:lpstr>
      <vt:lpstr>（六）如厕</vt:lpstr>
      <vt:lpstr>（六）如厕</vt:lpstr>
      <vt:lpstr>PowerPoint 演示文稿</vt:lpstr>
      <vt:lpstr>（七）离园</vt:lpstr>
      <vt:lpstr>（七）离园</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第九章  第二节 幼儿园生活活动的组织与指导</dc:title>
  <dc:creator>DELL</dc:creator>
  <cp:lastModifiedBy>qzuser</cp:lastModifiedBy>
  <cp:revision>24</cp:revision>
  <dcterms:created xsi:type="dcterms:W3CDTF">2020-04-17T12:09:00Z</dcterms:created>
  <dcterms:modified xsi:type="dcterms:W3CDTF">2021-04-18T12:01:19Z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F683C72D0E224993981DB1F80D0C026D</vt:lpwstr>
  </property>
</Properties>
</file>