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8" r:id="rId4"/>
    <p:sldId id="680" r:id="rId6"/>
    <p:sldId id="681" r:id="rId7"/>
    <p:sldId id="682" r:id="rId8"/>
    <p:sldId id="683" r:id="rId9"/>
    <p:sldId id="684" r:id="rId10"/>
    <p:sldId id="685" r:id="rId11"/>
    <p:sldId id="686" r:id="rId12"/>
    <p:sldId id="687" r:id="rId13"/>
    <p:sldId id="688" r:id="rId14"/>
    <p:sldId id="689" r:id="rId15"/>
    <p:sldId id="690" r:id="rId16"/>
    <p:sldId id="691" r:id="rId17"/>
    <p:sldId id="692" r:id="rId18"/>
    <p:sldId id="693" r:id="rId19"/>
    <p:sldId id="694" r:id="rId20"/>
    <p:sldId id="695" r:id="rId21"/>
    <p:sldId id="696" r:id="rId22"/>
    <p:sldId id="697" r:id="rId23"/>
    <p:sldId id="698" r:id="rId24"/>
    <p:sldId id="699" r:id="rId25"/>
    <p:sldId id="700" r:id="rId26"/>
    <p:sldId id="701" r:id="rId27"/>
    <p:sldId id="266" r:id="rId28"/>
    <p:sldId id="463" r:id="rId29"/>
    <p:sldId id="464" r:id="rId30"/>
    <p:sldId id="467" r:id="rId31"/>
    <p:sldId id="669" r:id="rId32"/>
    <p:sldId id="468" r:id="rId33"/>
    <p:sldId id="484" r:id="rId34"/>
    <p:sldId id="485" r:id="rId35"/>
    <p:sldId id="506" r:id="rId36"/>
    <p:sldId id="527" r:id="rId37"/>
    <p:sldId id="528" r:id="rId38"/>
    <p:sldId id="487" r:id="rId39"/>
    <p:sldId id="547" r:id="rId40"/>
    <p:sldId id="565" r:id="rId41"/>
    <p:sldId id="486" r:id="rId42"/>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7" Type="http://schemas.openxmlformats.org/officeDocument/2006/relationships/tags" Target="tags/tag29.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D8B2E6-F2D6-4617-8D5B-51AE35E8ABC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7993086" y="1578285"/>
            <a:ext cx="2664296" cy="370143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156754" y="809401"/>
            <a:ext cx="1703314" cy="1631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735169" y="1359883"/>
            <a:ext cx="1349037" cy="1349037"/>
          </a:xfrm>
          <a:prstGeom prst="rect">
            <a:avLst/>
          </a:prstGeom>
        </p:spPr>
      </p:pic>
      <p:sp>
        <p:nvSpPr>
          <p:cNvPr id="7" name="Rectangle 9"/>
          <p:cNvSpPr>
            <a:spLocks noChangeArrowheads="1"/>
          </p:cNvSpPr>
          <p:nvPr/>
        </p:nvSpPr>
        <p:spPr bwMode="auto">
          <a:xfrm>
            <a:off x="1559496" y="4457356"/>
            <a:ext cx="2010111" cy="81488"/>
          </a:xfrm>
          <a:prstGeom prst="rect">
            <a:avLst/>
          </a:prstGeom>
          <a:solidFill>
            <a:schemeClr val="accent5"/>
          </a:solidFill>
          <a:ln>
            <a:noFill/>
          </a:ln>
        </p:spPr>
        <p:txBody>
          <a:bodyPr vert="horz" wrap="square" lIns="91398" tIns="45699" rIns="91398" bIns="45699" numCol="1" anchor="t" anchorCtr="0" compatLnSpc="1"/>
          <a:lstStyle/>
          <a:p>
            <a:endParaRPr lang="zh-CN" altLang="en-US"/>
          </a:p>
        </p:txBody>
      </p:sp>
      <p:sp>
        <p:nvSpPr>
          <p:cNvPr id="8" name="Rectangle 6"/>
          <p:cNvSpPr>
            <a:spLocks noChangeArrowheads="1"/>
          </p:cNvSpPr>
          <p:nvPr/>
        </p:nvSpPr>
        <p:spPr bwMode="auto">
          <a:xfrm>
            <a:off x="2874725" y="4457356"/>
            <a:ext cx="2012602" cy="81488"/>
          </a:xfrm>
          <a:prstGeom prst="rect">
            <a:avLst/>
          </a:prstGeom>
          <a:solidFill>
            <a:schemeClr val="accent1"/>
          </a:solidFill>
          <a:ln>
            <a:noFill/>
          </a:ln>
        </p:spPr>
        <p:txBody>
          <a:bodyPr vert="horz" wrap="square" lIns="91398" tIns="45699" rIns="91398" bIns="45699" numCol="1" anchor="t" anchorCtr="0" compatLnSpc="1"/>
          <a:lstStyle/>
          <a:p>
            <a:endParaRPr lang="zh-CN" altLang="en-US"/>
          </a:p>
        </p:txBody>
      </p:sp>
      <p:sp>
        <p:nvSpPr>
          <p:cNvPr id="9" name="Rectangle 7"/>
          <p:cNvSpPr>
            <a:spLocks noChangeArrowheads="1"/>
          </p:cNvSpPr>
          <p:nvPr/>
        </p:nvSpPr>
        <p:spPr bwMode="auto">
          <a:xfrm>
            <a:off x="4141865" y="4457356"/>
            <a:ext cx="2010111" cy="81488"/>
          </a:xfrm>
          <a:prstGeom prst="rect">
            <a:avLst/>
          </a:prstGeom>
          <a:solidFill>
            <a:schemeClr val="accent2"/>
          </a:solidFill>
          <a:ln>
            <a:noFill/>
          </a:ln>
        </p:spPr>
        <p:txBody>
          <a:bodyPr vert="horz" wrap="square" lIns="91398" tIns="45699" rIns="91398" bIns="45699" numCol="1" anchor="t" anchorCtr="0" compatLnSpc="1"/>
          <a:lstStyle/>
          <a:p>
            <a:endParaRPr lang="zh-CN" altLang="en-US"/>
          </a:p>
        </p:txBody>
      </p:sp>
      <p:sp>
        <p:nvSpPr>
          <p:cNvPr id="10" name="Rectangle 8"/>
          <p:cNvSpPr>
            <a:spLocks noChangeArrowheads="1"/>
          </p:cNvSpPr>
          <p:nvPr/>
        </p:nvSpPr>
        <p:spPr bwMode="auto">
          <a:xfrm>
            <a:off x="5405592" y="4457356"/>
            <a:ext cx="2012602" cy="81488"/>
          </a:xfrm>
          <a:prstGeom prst="rect">
            <a:avLst/>
          </a:prstGeom>
          <a:solidFill>
            <a:schemeClr val="accent3"/>
          </a:solidFill>
          <a:ln>
            <a:noFill/>
          </a:ln>
        </p:spPr>
        <p:txBody>
          <a:bodyPr vert="horz" wrap="square" lIns="91398" tIns="45699" rIns="91398" bIns="45699" numCol="1" anchor="t" anchorCtr="0" compatLnSpc="1"/>
          <a:lstStyle/>
          <a:p>
            <a:endParaRPr lang="zh-CN" altLang="en-US"/>
          </a:p>
        </p:txBody>
      </p:sp>
      <p:sp>
        <p:nvSpPr>
          <p:cNvPr id="2" name="标题 1"/>
          <p:cNvSpPr>
            <a:spLocks noGrp="1"/>
          </p:cNvSpPr>
          <p:nvPr>
            <p:ph type="ctrTitle" hasCustomPrompt="1"/>
          </p:nvPr>
        </p:nvSpPr>
        <p:spPr>
          <a:xfrm>
            <a:off x="1559496" y="3174558"/>
            <a:ext cx="6262856" cy="1107505"/>
          </a:xfrm>
        </p:spPr>
        <p:txBody>
          <a:bodyPr anchor="b">
            <a:normAutofit/>
          </a:bodyPr>
          <a:lstStyle>
            <a:lvl1pPr algn="l">
              <a:defRPr sz="5400"/>
            </a:lvl1pPr>
          </a:lstStyle>
          <a:p>
            <a:r>
              <a:rPr lang="zh-CN" altLang="en-US" dirty="0"/>
              <a:t>编辑标题</a:t>
            </a:r>
            <a:endParaRPr lang="zh-CN" altLang="en-US" dirty="0"/>
          </a:p>
        </p:txBody>
      </p:sp>
      <p:sp>
        <p:nvSpPr>
          <p:cNvPr id="3" name="副标题 2"/>
          <p:cNvSpPr>
            <a:spLocks noGrp="1"/>
          </p:cNvSpPr>
          <p:nvPr>
            <p:ph type="subTitle" idx="1"/>
          </p:nvPr>
        </p:nvSpPr>
        <p:spPr>
          <a:xfrm>
            <a:off x="1559496" y="4725144"/>
            <a:ext cx="6262856" cy="557644"/>
          </a:xfrm>
        </p:spPr>
        <p:txBody>
          <a:bodyPr anchor="ct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16" name="图片 1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28332" t="17213" r="5372" b="14120"/>
          <a:stretch>
            <a:fillRect/>
          </a:stretch>
        </p:blipFill>
        <p:spPr>
          <a:xfrm>
            <a:off x="8018161" y="2936077"/>
            <a:ext cx="2614343" cy="18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31" presetClass="entr" presetSubtype="0" fill="hold" grpId="0" nodeType="withEffect">
                                  <p:stCondLst>
                                    <p:cond delay="1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par>
                                <p:cTn id="17" presetID="31" presetClass="entr" presetSubtype="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90"/>
                                          </p:val>
                                        </p:tav>
                                        <p:tav tm="100000">
                                          <p:val>
                                            <p:fltVal val="0"/>
                                          </p:val>
                                        </p:tav>
                                      </p:tavLst>
                                    </p:anim>
                                    <p:animEffect transition="in" filter="fade">
                                      <p:cBhvr>
                                        <p:cTn id="22" dur="500"/>
                                        <p:tgtEl>
                                          <p:spTgt spid="10"/>
                                        </p:tgtEl>
                                      </p:cBhvr>
                                    </p:animEffect>
                                  </p:childTnLst>
                                </p:cTn>
                              </p:par>
                              <p:par>
                                <p:cTn id="23" presetID="31" presetClass="entr" presetSubtype="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90"/>
                                          </p:val>
                                        </p:tav>
                                        <p:tav tm="100000">
                                          <p:val>
                                            <p:fltVal val="0"/>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2726807" y="2161953"/>
            <a:ext cx="6738386" cy="1752384"/>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9600" b="1" i="0" u="none" strike="noStrike" kern="1200" cap="none" spc="6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p>
            <a:pPr marL="0" marR="0" lvl="0" indent="0" algn="l" defTabSz="1089025" rtl="0" eaLnBrk="1" fontAlgn="base" latinLnBrk="0" hangingPunct="1">
              <a:lnSpc>
                <a:spcPct val="100000"/>
              </a:lnSpc>
              <a:spcBef>
                <a:spcPct val="0"/>
              </a:spcBef>
              <a:spcAft>
                <a:spcPct val="0"/>
              </a:spcAft>
              <a:buClrTx/>
              <a:buSzTx/>
              <a:buFont typeface="Arial" panose="020B0604020202020204" pitchFamily="34" charset="0"/>
              <a:buNone/>
              <a:defRPr/>
            </a:pPr>
            <a:fld id="{4CCF7C94-B49D-456F-970E-C878BAA2D640}" type="datetime1">
              <a:rPr kumimoji="0" lang="zh-CN" altLang="en-US" sz="14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custDataLst>
              <p:tags r:id="rId4"/>
            </p:custDataLst>
          </p:nvPr>
        </p:nvSpPr>
        <p:spPr/>
        <p:txBody>
          <a:bodyPr/>
          <a:lstStyle/>
          <a:p>
            <a:pPr marL="0" marR="0" lvl="0" indent="0" algn="ctr" defTabSz="10890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custDataLst>
              <p:tags r:id="rId5"/>
            </p:custDataLst>
          </p:nvPr>
        </p:nvSpPr>
        <p:spPr/>
        <p:txBody>
          <a:bodyPr/>
          <a:lstStyle/>
          <a:p>
            <a:pPr marL="0" marR="0" lvl="0" indent="0" algn="r" defTabSz="1089025" rtl="0" eaLnBrk="1" fontAlgn="base" latinLnBrk="0" hangingPunct="1">
              <a:lnSpc>
                <a:spcPct val="100000"/>
              </a:lnSpc>
              <a:spcBef>
                <a:spcPct val="0"/>
              </a:spcBef>
              <a:spcAft>
                <a:spcPct val="0"/>
              </a:spcAft>
              <a:buClrTx/>
              <a:buSzTx/>
              <a:buFont typeface="Arial" panose="020B0604020202020204" pitchFamily="34" charset="0"/>
              <a:buNone/>
              <a:defRPr/>
            </a:pPr>
            <a:fld id="{DB763E5E-81BD-4149-AE9B-08DB91EA0B7F}" type="slidenum">
              <a:rPr kumimoji="0" lang="zh-CN" altLang="en-US" sz="14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grpSp>
        <p:nvGrpSpPr>
          <p:cNvPr id="9" name="组合 8"/>
          <p:cNvGrpSpPr/>
          <p:nvPr/>
        </p:nvGrpSpPr>
        <p:grpSpPr>
          <a:xfrm>
            <a:off x="1679223" y="4590081"/>
            <a:ext cx="872294" cy="872294"/>
            <a:chOff x="1991544" y="5076986"/>
            <a:chExt cx="872294" cy="872294"/>
          </a:xfrm>
        </p:grpSpPr>
        <p:sp>
          <p:nvSpPr>
            <p:cNvPr id="11" name="椭圆 10"/>
            <p:cNvSpPr/>
            <p:nvPr/>
          </p:nvSpPr>
          <p:spPr>
            <a:xfrm>
              <a:off x="1991544" y="5076986"/>
              <a:ext cx="872294" cy="8722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064" y="5194506"/>
              <a:ext cx="637254" cy="637254"/>
            </a:xfrm>
            <a:prstGeom prst="rect">
              <a:avLst/>
            </a:prstGeom>
          </p:spPr>
        </p:pic>
      </p:grpSp>
      <p:grpSp>
        <p:nvGrpSpPr>
          <p:cNvPr id="13" name="组合 12"/>
          <p:cNvGrpSpPr/>
          <p:nvPr/>
        </p:nvGrpSpPr>
        <p:grpSpPr>
          <a:xfrm>
            <a:off x="2979621" y="4590081"/>
            <a:ext cx="872294" cy="872294"/>
            <a:chOff x="2863838" y="4640839"/>
            <a:chExt cx="872294" cy="872294"/>
          </a:xfrm>
        </p:grpSpPr>
        <p:sp>
          <p:nvSpPr>
            <p:cNvPr id="15" name="椭圆 14"/>
            <p:cNvSpPr/>
            <p:nvPr/>
          </p:nvSpPr>
          <p:spPr>
            <a:xfrm>
              <a:off x="2863838" y="4640839"/>
              <a:ext cx="872294" cy="8722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366" y="4729367"/>
              <a:ext cx="695238" cy="695238"/>
            </a:xfrm>
            <a:prstGeom prst="rect">
              <a:avLst/>
            </a:prstGeom>
          </p:spPr>
        </p:pic>
      </p:grpSp>
      <p:grpSp>
        <p:nvGrpSpPr>
          <p:cNvPr id="17" name="组合 16"/>
          <p:cNvGrpSpPr/>
          <p:nvPr/>
        </p:nvGrpSpPr>
        <p:grpSpPr>
          <a:xfrm>
            <a:off x="4280019" y="4594634"/>
            <a:ext cx="872294" cy="872294"/>
            <a:chOff x="4164236" y="4645392"/>
            <a:chExt cx="872294" cy="872294"/>
          </a:xfrm>
        </p:grpSpPr>
        <p:sp>
          <p:nvSpPr>
            <p:cNvPr id="18" name="椭圆 17"/>
            <p:cNvSpPr/>
            <p:nvPr/>
          </p:nvSpPr>
          <p:spPr>
            <a:xfrm>
              <a:off x="4164236" y="4645392"/>
              <a:ext cx="872294" cy="8722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60" y="4758359"/>
              <a:ext cx="666246" cy="666246"/>
            </a:xfrm>
            <a:prstGeom prst="rect">
              <a:avLst/>
            </a:prstGeom>
          </p:spPr>
        </p:pic>
      </p:grpSp>
      <p:grpSp>
        <p:nvGrpSpPr>
          <p:cNvPr id="20" name="组合 19"/>
          <p:cNvGrpSpPr/>
          <p:nvPr/>
        </p:nvGrpSpPr>
        <p:grpSpPr>
          <a:xfrm>
            <a:off x="5580417" y="4594634"/>
            <a:ext cx="872294" cy="872294"/>
            <a:chOff x="5464634" y="4645392"/>
            <a:chExt cx="872294" cy="872294"/>
          </a:xfrm>
        </p:grpSpPr>
        <p:sp>
          <p:nvSpPr>
            <p:cNvPr id="21" name="椭圆 20"/>
            <p:cNvSpPr/>
            <p:nvPr/>
          </p:nvSpPr>
          <p:spPr>
            <a:xfrm>
              <a:off x="5464634" y="4645392"/>
              <a:ext cx="872294" cy="8722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8298" y="4768999"/>
              <a:ext cx="644965" cy="644965"/>
            </a:xfrm>
            <a:prstGeom prst="rect">
              <a:avLst/>
            </a:prstGeom>
          </p:spPr>
        </p:pic>
      </p:gr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9452769" y="1991275"/>
            <a:ext cx="2815431" cy="2815431"/>
          </a:xfrm>
          <a:prstGeom prst="rect">
            <a:avLst/>
          </a:prstGeom>
        </p:spPr>
      </p:pic>
      <p:sp>
        <p:nvSpPr>
          <p:cNvPr id="2" name="标题 1"/>
          <p:cNvSpPr>
            <a:spLocks noGrp="1"/>
          </p:cNvSpPr>
          <p:nvPr>
            <p:ph type="title" hasCustomPrompt="1"/>
          </p:nvPr>
        </p:nvSpPr>
        <p:spPr>
          <a:xfrm>
            <a:off x="1563440" y="3042507"/>
            <a:ext cx="7568406" cy="1092112"/>
          </a:xfrm>
        </p:spPr>
        <p:txBody>
          <a:bodyPr rIns="90000" anchor="b">
            <a:normAutofit/>
          </a:bodyPr>
          <a:lstStyle>
            <a:lvl1pPr algn="l">
              <a:defRPr sz="5400"/>
            </a:lvl1pPr>
          </a:lstStyle>
          <a:p>
            <a:r>
              <a:rPr lang="zh-CN" altLang="en-US" dirty="0"/>
              <a:t>单击此处编辑标题</a:t>
            </a:r>
            <a:endParaRPr lang="zh-CN" altLang="en-US" dirty="0"/>
          </a:p>
        </p:txBody>
      </p:sp>
      <p:sp>
        <p:nvSpPr>
          <p:cNvPr id="3" name="文本占位符 2"/>
          <p:cNvSpPr>
            <a:spLocks noGrp="1"/>
          </p:cNvSpPr>
          <p:nvPr>
            <p:ph type="body" idx="1" hasCustomPrompt="1"/>
          </p:nvPr>
        </p:nvSpPr>
        <p:spPr>
          <a:xfrm>
            <a:off x="1563440" y="1412776"/>
            <a:ext cx="7568406" cy="1569713"/>
          </a:xfrm>
        </p:spPr>
        <p:txBody>
          <a:bodyPr rIns="90000" anchor="b">
            <a:normAutofit/>
          </a:bodyPr>
          <a:lstStyle>
            <a:lvl1pPr marL="0" indent="0" algn="l">
              <a:buNone/>
              <a:defRPr sz="72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0520746" y="1412776"/>
            <a:ext cx="1753878" cy="14397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t="18044"/>
          <a:stretch>
            <a:fillRect/>
          </a:stretch>
        </p:blipFill>
        <p:spPr>
          <a:xfrm>
            <a:off x="1447397" y="0"/>
            <a:ext cx="9297206" cy="2538212"/>
          </a:xfrm>
          <a:prstGeom prst="rect">
            <a:avLst/>
          </a:prstGeom>
        </p:spPr>
      </p:pic>
      <p:sp>
        <p:nvSpPr>
          <p:cNvPr id="2" name="标题 1"/>
          <p:cNvSpPr>
            <a:spLocks noGrp="1"/>
          </p:cNvSpPr>
          <p:nvPr>
            <p:ph type="title" hasCustomPrompt="1"/>
          </p:nvPr>
        </p:nvSpPr>
        <p:spPr>
          <a:xfrm>
            <a:off x="2438400" y="2780928"/>
            <a:ext cx="7315200" cy="1901627"/>
          </a:xfrm>
        </p:spPr>
        <p:txBody>
          <a:bodyPr>
            <a:normAutofit/>
          </a:bodyPr>
          <a:lstStyle>
            <a:lvl1pPr algn="ctr">
              <a:defRPr sz="7200">
                <a:solidFill>
                  <a:schemeClr val="tx2"/>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7.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bg1">
                    <a:lumMod val="50000"/>
                  </a:schemeClr>
                </a:solidFill>
                <a:latin typeface="+mn-ea"/>
                <a:ea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bg1">
                    <a:lumMod val="50000"/>
                  </a:schemeClr>
                </a:solidFill>
                <a:latin typeface="+mn-ea"/>
                <a:ea typeface="+mn-ea"/>
              </a:defRPr>
            </a:lvl1pPr>
          </a:lstStyle>
          <a:p>
            <a:fld id="{49AE70B2-8BF9-45C0-BB95-33D1B9D3A854}" type="slidenum">
              <a:rPr lang="zh-CN" altLang="en-US" smtClean="0"/>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4" Type="http://schemas.openxmlformats.org/officeDocument/2006/relationships/notesSlide" Target="../notesSlides/notesSlide1.xml"/><Relationship Id="rId13" Type="http://schemas.openxmlformats.org/officeDocument/2006/relationships/slideLayout" Target="../slideLayouts/slideLayout7.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3.jpe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5.jpeg"/><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7.jpeg"/><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custDataLst>
              <p:tags r:id="rId1"/>
            </p:custDataLst>
          </p:nvPr>
        </p:nvSpPr>
        <p:spPr>
          <a:xfrm>
            <a:off x="1559496" y="1484784"/>
            <a:ext cx="4608512" cy="1689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nSpc>
                <a:spcPct val="120000"/>
              </a:lnSpc>
            </a:pPr>
            <a:r>
              <a:rPr lang="zh-CN" altLang="en-US" sz="8000" b="1" dirty="0">
                <a:solidFill>
                  <a:schemeClr val="tx2"/>
                </a:solidFill>
                <a:cs typeface="+mn-ea"/>
                <a:sym typeface="+mn-lt"/>
              </a:rPr>
              <a:t>第八章</a:t>
            </a:r>
            <a:endParaRPr lang="zh-CN" altLang="en-US" sz="8000" b="1" dirty="0">
              <a:solidFill>
                <a:schemeClr val="tx2"/>
              </a:solidFill>
              <a:cs typeface="+mn-ea"/>
              <a:sym typeface="+mn-lt"/>
            </a:endParaRPr>
          </a:p>
        </p:txBody>
      </p:sp>
      <p:sp>
        <p:nvSpPr>
          <p:cNvPr id="6" name="标题 5"/>
          <p:cNvSpPr>
            <a:spLocks noGrp="1"/>
          </p:cNvSpPr>
          <p:nvPr>
            <p:ph type="ctrTitle"/>
            <p:custDataLst>
              <p:tags r:id="rId2"/>
            </p:custDataLst>
          </p:nvPr>
        </p:nvSpPr>
        <p:spPr/>
        <p:txBody>
          <a:bodyPr>
            <a:normAutofit/>
          </a:bodyPr>
          <a:p>
            <a:pPr>
              <a:lnSpc>
                <a:spcPct val="120000"/>
              </a:lnSpc>
            </a:pPr>
            <a:r>
              <a:rPr lang="zh-CN" altLang="en-US">
                <a:sym typeface="+mn-lt"/>
              </a:rPr>
              <a:t>幼儿园游戏</a:t>
            </a:r>
            <a:endParaRPr lang="zh-CN" altLang="en-US">
              <a:sym typeface="+mn-lt"/>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6" name="文本框 35"/>
          <p:cNvSpPr txBox="1"/>
          <p:nvPr/>
        </p:nvSpPr>
        <p:spPr>
          <a:xfrm>
            <a:off x="1130346" y="1139747"/>
            <a:ext cx="4314825" cy="922020"/>
          </a:xfrm>
          <a:prstGeom prst="rect">
            <a:avLst/>
          </a:prstGeom>
          <a:noFill/>
        </p:spPr>
        <p:txBody>
          <a:bodyPr wrap="none" rtlCol="0" anchor="t">
            <a:spAutoFit/>
          </a:bodyPr>
          <a:lstStyle/>
          <a:p>
            <a:pPr algn="l">
              <a:lnSpc>
                <a:spcPct val="150000"/>
              </a:lnSpc>
              <a:spcBef>
                <a:spcPts val="200"/>
              </a:spcBef>
              <a:spcAft>
                <a:spcPts val="65"/>
              </a:spcAft>
            </a:pPr>
            <a:r>
              <a:rPr lang="zh-CN" altLang="en-US" sz="3600" b="1">
                <a:solidFill>
                  <a:prstClr val="black"/>
                </a:solidFill>
                <a:sym typeface="+mn-ea"/>
              </a:rPr>
              <a:t>三、游戏的相关理论</a:t>
            </a:r>
            <a:endParaRPr lang="zh-CN" altLang="en-US" sz="3600"/>
          </a:p>
        </p:txBody>
      </p:sp>
      <p:sp>
        <p:nvSpPr>
          <p:cNvPr id="5" name="文本框 4"/>
          <p:cNvSpPr txBox="1"/>
          <p:nvPr/>
        </p:nvSpPr>
        <p:spPr>
          <a:xfrm>
            <a:off x="1418486" y="2061287"/>
            <a:ext cx="9855147" cy="2306955"/>
          </a:xfrm>
          <a:prstGeom prst="rect">
            <a:avLst/>
          </a:prstGeom>
          <a:noFill/>
        </p:spPr>
        <p:txBody>
          <a:bodyPr wrap="square" rtlCol="0" anchor="t">
            <a:spAutoFit/>
          </a:bodyPr>
          <a:p>
            <a:pPr marL="0" indent="0">
              <a:lnSpc>
                <a:spcPct val="150000"/>
              </a:lnSpc>
              <a:buFont typeface="Arial" panose="020B0604020202020204" pitchFamily="34" charset="0"/>
              <a:buNone/>
            </a:pPr>
            <a:r>
              <a:rPr lang="en-US" altLang="zh-CN" sz="3200" b="1" dirty="0" smtClean="0">
                <a:solidFill>
                  <a:srgbClr val="0070C0"/>
                </a:solidFill>
                <a:sym typeface="+mn-ea"/>
              </a:rPr>
              <a:t>3.</a:t>
            </a:r>
            <a:r>
              <a:rPr lang="zh-CN" altLang="en-US" sz="3200" b="1" dirty="0" smtClean="0">
                <a:solidFill>
                  <a:srgbClr val="0070C0"/>
                </a:solidFill>
                <a:sym typeface="+mn-ea"/>
              </a:rPr>
              <a:t>生活预备说</a:t>
            </a:r>
            <a:endParaRPr lang="zh-CN" altLang="en-US" sz="3200" b="1" dirty="0" smtClean="0">
              <a:solidFill>
                <a:srgbClr val="0070C0"/>
              </a:solidFill>
              <a:latin typeface="Arial" panose="020B0604020202020204" pitchFamily="34" charset="0"/>
              <a:sym typeface="+mn-ea"/>
            </a:endParaRPr>
          </a:p>
          <a:p>
            <a:pPr marL="0" indent="0">
              <a:lnSpc>
                <a:spcPct val="150000"/>
              </a:lnSpc>
              <a:buFont typeface="Arial" panose="020B0604020202020204" pitchFamily="34" charset="0"/>
              <a:buNone/>
            </a:pPr>
            <a:r>
              <a:rPr lang="en-US" altLang="zh-CN" sz="3200" b="1" dirty="0" smtClean="0">
                <a:latin typeface="宋体" panose="02010600030101010101" pitchFamily="2" charset="-122"/>
                <a:cs typeface="宋体" panose="02010600030101010101" pitchFamily="2" charset="-122"/>
                <a:sym typeface="+mn-ea"/>
              </a:rPr>
              <a:t>    </a:t>
            </a:r>
            <a:r>
              <a:rPr lang="zh-CN" sz="3200" b="1" dirty="0" smtClean="0">
                <a:latin typeface="宋体" panose="02010600030101010101" pitchFamily="2" charset="-122"/>
                <a:cs typeface="宋体" panose="02010600030101010101" pitchFamily="2" charset="-122"/>
                <a:sym typeface="+mn-ea"/>
              </a:rPr>
              <a:t>代表人物：格罗斯</a:t>
            </a:r>
            <a:endParaRPr lang="zh-CN" sz="3200" b="1" dirty="0" smtClean="0">
              <a:latin typeface="宋体" panose="02010600030101010101" pitchFamily="2" charset="-122"/>
              <a:cs typeface="宋体" panose="02010600030101010101" pitchFamily="2" charset="-122"/>
              <a:sym typeface="+mn-ea"/>
            </a:endParaRPr>
          </a:p>
          <a:p>
            <a:pPr marL="0" indent="0">
              <a:lnSpc>
                <a:spcPct val="150000"/>
              </a:lnSpc>
              <a:buFont typeface="Arial" panose="020B0604020202020204" pitchFamily="34" charset="0"/>
              <a:buNone/>
            </a:pPr>
            <a:r>
              <a:rPr lang="en-US" altLang="zh-CN" sz="3200" b="1">
                <a:solidFill>
                  <a:srgbClr val="0070C0"/>
                </a:solidFill>
                <a:sym typeface="+mn-ea"/>
              </a:rPr>
              <a:t>       </a:t>
            </a:r>
            <a:r>
              <a:rPr lang="zh-CN" altLang="en-US" sz="3200" b="1">
                <a:solidFill>
                  <a:srgbClr val="0070C0"/>
                </a:solidFill>
                <a:sym typeface="+mn-ea"/>
              </a:rPr>
              <a:t>游戏是未来生活的预备，锻炼生存与提高能力。</a:t>
            </a:r>
            <a:endParaRPr lang="zh-CN" altLang="en-US" sz="3200" b="1">
              <a:solidFill>
                <a:srgbClr val="0070C0"/>
              </a:solidFill>
              <a:sym typeface="+mn-ea"/>
            </a:endParaRPr>
          </a:p>
        </p:txBody>
      </p:sp>
    </p:spTree>
  </p:cSld>
  <p:clrMapOvr>
    <a:masterClrMapping/>
  </p:clrMapOvr>
  <p:transition spd="slow" advTm="1000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6" name="文本框 35"/>
          <p:cNvSpPr txBox="1"/>
          <p:nvPr/>
        </p:nvSpPr>
        <p:spPr>
          <a:xfrm>
            <a:off x="1130346" y="1139747"/>
            <a:ext cx="4314825" cy="922020"/>
          </a:xfrm>
          <a:prstGeom prst="rect">
            <a:avLst/>
          </a:prstGeom>
          <a:noFill/>
        </p:spPr>
        <p:txBody>
          <a:bodyPr wrap="none" rtlCol="0" anchor="t">
            <a:spAutoFit/>
          </a:bodyPr>
          <a:lstStyle/>
          <a:p>
            <a:pPr algn="l">
              <a:lnSpc>
                <a:spcPct val="150000"/>
              </a:lnSpc>
              <a:spcBef>
                <a:spcPts val="200"/>
              </a:spcBef>
              <a:spcAft>
                <a:spcPts val="65"/>
              </a:spcAft>
            </a:pPr>
            <a:r>
              <a:rPr lang="zh-CN" altLang="en-US" sz="3600" b="1">
                <a:solidFill>
                  <a:prstClr val="black"/>
                </a:solidFill>
                <a:sym typeface="+mn-ea"/>
              </a:rPr>
              <a:t>三、游戏的相关理论</a:t>
            </a:r>
            <a:endParaRPr lang="zh-CN" altLang="en-US" sz="3600" b="1">
              <a:solidFill>
                <a:prstClr val="black"/>
              </a:solidFill>
              <a:sym typeface="+mn-ea"/>
            </a:endParaRPr>
          </a:p>
        </p:txBody>
      </p:sp>
      <p:sp>
        <p:nvSpPr>
          <p:cNvPr id="5" name="文本框 4"/>
          <p:cNvSpPr txBox="1"/>
          <p:nvPr/>
        </p:nvSpPr>
        <p:spPr>
          <a:xfrm>
            <a:off x="1418486" y="2061287"/>
            <a:ext cx="10160423" cy="3046095"/>
          </a:xfrm>
          <a:prstGeom prst="rect">
            <a:avLst/>
          </a:prstGeom>
          <a:noFill/>
        </p:spPr>
        <p:txBody>
          <a:bodyPr wrap="square" rtlCol="0" anchor="t">
            <a:spAutoFit/>
          </a:bodyPr>
          <a:p>
            <a:pPr marL="0" indent="0">
              <a:lnSpc>
                <a:spcPct val="150000"/>
              </a:lnSpc>
              <a:buFont typeface="Arial" panose="020B0604020202020204" pitchFamily="34" charset="0"/>
              <a:buNone/>
            </a:pPr>
            <a:r>
              <a:rPr lang="en-US" altLang="zh-CN" sz="3200" b="1" dirty="0" smtClean="0">
                <a:solidFill>
                  <a:srgbClr val="0070C0"/>
                </a:solidFill>
                <a:sym typeface="+mn-ea"/>
              </a:rPr>
              <a:t>4.</a:t>
            </a:r>
            <a:r>
              <a:rPr lang="zh-CN" altLang="en-US" sz="3200" b="1" dirty="0" smtClean="0">
                <a:solidFill>
                  <a:srgbClr val="0070C0"/>
                </a:solidFill>
                <a:sym typeface="+mn-ea"/>
              </a:rPr>
              <a:t>复演说</a:t>
            </a:r>
            <a:endParaRPr lang="zh-CN" altLang="en-US" sz="3200" b="1" dirty="0" smtClean="0">
              <a:solidFill>
                <a:srgbClr val="0070C0"/>
              </a:solidFill>
              <a:latin typeface="Arial" panose="020B0604020202020204" pitchFamily="34" charset="0"/>
              <a:sym typeface="+mn-ea"/>
            </a:endParaRPr>
          </a:p>
          <a:p>
            <a:pPr marL="0" indent="0">
              <a:lnSpc>
                <a:spcPct val="150000"/>
              </a:lnSpc>
              <a:buFont typeface="Arial" panose="020B0604020202020204" pitchFamily="34" charset="0"/>
              <a:buNone/>
            </a:pPr>
            <a:r>
              <a:rPr lang="en-US" altLang="zh-CN" sz="3200" b="1" dirty="0" smtClean="0">
                <a:latin typeface="宋体" panose="02010600030101010101" pitchFamily="2" charset="-122"/>
                <a:cs typeface="宋体" panose="02010600030101010101" pitchFamily="2" charset="-122"/>
                <a:sym typeface="+mn-ea"/>
              </a:rPr>
              <a:t>    </a:t>
            </a:r>
            <a:r>
              <a:rPr lang="zh-CN" sz="3200" b="1" dirty="0" smtClean="0">
                <a:latin typeface="宋体" panose="02010600030101010101" pitchFamily="2" charset="-122"/>
                <a:cs typeface="宋体" panose="02010600030101010101" pitchFamily="2" charset="-122"/>
                <a:sym typeface="+mn-ea"/>
              </a:rPr>
              <a:t>代表人物：霍尔</a:t>
            </a:r>
            <a:endParaRPr lang="zh-CN" sz="3200" b="1" dirty="0" smtClean="0">
              <a:latin typeface="宋体" panose="02010600030101010101" pitchFamily="2" charset="-122"/>
              <a:cs typeface="宋体" panose="02010600030101010101" pitchFamily="2" charset="-122"/>
              <a:sym typeface="+mn-ea"/>
            </a:endParaRPr>
          </a:p>
          <a:p>
            <a:pPr marL="0" indent="0">
              <a:lnSpc>
                <a:spcPct val="150000"/>
              </a:lnSpc>
              <a:buFont typeface="Arial" panose="020B0604020202020204" pitchFamily="34" charset="0"/>
              <a:buNone/>
            </a:pPr>
            <a:r>
              <a:rPr lang="en-US" altLang="zh-CN" sz="3200" b="1">
                <a:solidFill>
                  <a:srgbClr val="0070C0"/>
                </a:solidFill>
                <a:sym typeface="+mn-ea"/>
              </a:rPr>
              <a:t>       </a:t>
            </a:r>
            <a:r>
              <a:rPr lang="zh-CN" altLang="en-US" sz="3200" b="1">
                <a:solidFill>
                  <a:srgbClr val="0070C0"/>
                </a:solidFill>
                <a:sym typeface="+mn-ea"/>
              </a:rPr>
              <a:t>游戏是复演祖先的生活史，重复祖先的进化过程。</a:t>
            </a:r>
            <a:endParaRPr lang="zh-CN" altLang="en-US" sz="3200" b="1">
              <a:solidFill>
                <a:srgbClr val="0070C0"/>
              </a:solidFill>
              <a:sym typeface="+mn-ea"/>
            </a:endParaRPr>
          </a:p>
          <a:p>
            <a:pPr marL="0" indent="0">
              <a:lnSpc>
                <a:spcPct val="150000"/>
              </a:lnSpc>
              <a:buFont typeface="Arial" panose="020B0604020202020204" pitchFamily="34" charset="0"/>
              <a:buNone/>
            </a:pPr>
            <a:endParaRPr lang="zh-CN" altLang="en-US" sz="3200" b="1">
              <a:solidFill>
                <a:srgbClr val="0070C0"/>
              </a:solidFill>
              <a:sym typeface="+mn-ea"/>
            </a:endParaRPr>
          </a:p>
        </p:txBody>
      </p:sp>
    </p:spTree>
  </p:cSld>
  <p:clrMapOvr>
    <a:masterClrMapping/>
  </p:clrMapOvr>
  <p:transition spd="slow" advTm="1000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6" name="文本框 35"/>
          <p:cNvSpPr txBox="1"/>
          <p:nvPr/>
        </p:nvSpPr>
        <p:spPr>
          <a:xfrm>
            <a:off x="1130346" y="1139747"/>
            <a:ext cx="4314825" cy="922020"/>
          </a:xfrm>
          <a:prstGeom prst="rect">
            <a:avLst/>
          </a:prstGeom>
          <a:noFill/>
        </p:spPr>
        <p:txBody>
          <a:bodyPr wrap="none" rtlCol="0" anchor="t">
            <a:spAutoFit/>
          </a:bodyPr>
          <a:lstStyle/>
          <a:p>
            <a:pPr algn="l">
              <a:lnSpc>
                <a:spcPct val="150000"/>
              </a:lnSpc>
              <a:spcBef>
                <a:spcPts val="200"/>
              </a:spcBef>
              <a:spcAft>
                <a:spcPts val="65"/>
              </a:spcAft>
            </a:pPr>
            <a:r>
              <a:rPr lang="zh-CN" altLang="en-US" sz="3600" b="1">
                <a:solidFill>
                  <a:prstClr val="black"/>
                </a:solidFill>
                <a:sym typeface="+mn-ea"/>
              </a:rPr>
              <a:t>三、游戏的相关理论</a:t>
            </a:r>
            <a:endParaRPr lang="zh-CN" altLang="en-US" sz="3600"/>
          </a:p>
        </p:txBody>
      </p:sp>
      <p:sp>
        <p:nvSpPr>
          <p:cNvPr id="5" name="文本框 4"/>
          <p:cNvSpPr txBox="1"/>
          <p:nvPr/>
        </p:nvSpPr>
        <p:spPr>
          <a:xfrm>
            <a:off x="1418486" y="2061287"/>
            <a:ext cx="10160423" cy="2306955"/>
          </a:xfrm>
          <a:prstGeom prst="rect">
            <a:avLst/>
          </a:prstGeom>
          <a:noFill/>
        </p:spPr>
        <p:txBody>
          <a:bodyPr wrap="square" rtlCol="0" anchor="t">
            <a:spAutoFit/>
          </a:bodyPr>
          <a:p>
            <a:pPr marL="0" indent="0">
              <a:lnSpc>
                <a:spcPct val="150000"/>
              </a:lnSpc>
              <a:buFont typeface="Arial" panose="020B0604020202020204" pitchFamily="34" charset="0"/>
              <a:buNone/>
            </a:pPr>
            <a:r>
              <a:rPr lang="en-US" altLang="zh-CN" sz="3200" b="1" dirty="0" smtClean="0">
                <a:solidFill>
                  <a:srgbClr val="0070C0"/>
                </a:solidFill>
                <a:sym typeface="+mn-ea"/>
              </a:rPr>
              <a:t>5.</a:t>
            </a:r>
            <a:r>
              <a:rPr lang="zh-CN" altLang="en-US" sz="3200" b="1" dirty="0" smtClean="0">
                <a:solidFill>
                  <a:srgbClr val="0070C0"/>
                </a:solidFill>
                <a:sym typeface="+mn-ea"/>
              </a:rPr>
              <a:t>生长说</a:t>
            </a:r>
            <a:endParaRPr lang="zh-CN" altLang="en-US" sz="3200" b="1" dirty="0" smtClean="0">
              <a:solidFill>
                <a:srgbClr val="0070C0"/>
              </a:solidFill>
              <a:latin typeface="Arial" panose="020B0604020202020204" pitchFamily="34" charset="0"/>
              <a:sym typeface="+mn-ea"/>
            </a:endParaRPr>
          </a:p>
          <a:p>
            <a:pPr marL="0" indent="0">
              <a:lnSpc>
                <a:spcPct val="150000"/>
              </a:lnSpc>
              <a:buFont typeface="Arial" panose="020B0604020202020204" pitchFamily="34" charset="0"/>
              <a:buNone/>
            </a:pPr>
            <a:r>
              <a:rPr lang="en-US" altLang="zh-CN" sz="3200" b="1" dirty="0" smtClean="0">
                <a:latin typeface="宋体" panose="02010600030101010101" pitchFamily="2" charset="-122"/>
                <a:cs typeface="宋体" panose="02010600030101010101" pitchFamily="2" charset="-122"/>
                <a:sym typeface="+mn-ea"/>
              </a:rPr>
              <a:t>    </a:t>
            </a:r>
            <a:r>
              <a:rPr lang="zh-CN" sz="3200" b="1" dirty="0" smtClean="0">
                <a:latin typeface="宋体" panose="02010600030101010101" pitchFamily="2" charset="-122"/>
                <a:cs typeface="宋体" panose="02010600030101010101" pitchFamily="2" charset="-122"/>
                <a:sym typeface="+mn-ea"/>
              </a:rPr>
              <a:t>代表人物：阿普利登</a:t>
            </a:r>
            <a:endParaRPr lang="zh-CN" sz="3200" b="1" dirty="0" smtClean="0">
              <a:latin typeface="宋体" panose="02010600030101010101" pitchFamily="2" charset="-122"/>
              <a:cs typeface="宋体" panose="02010600030101010101" pitchFamily="2" charset="-122"/>
              <a:sym typeface="+mn-ea"/>
            </a:endParaRPr>
          </a:p>
          <a:p>
            <a:pPr marL="0" indent="0">
              <a:lnSpc>
                <a:spcPct val="150000"/>
              </a:lnSpc>
              <a:buFont typeface="Arial" panose="020B0604020202020204" pitchFamily="34" charset="0"/>
              <a:buNone/>
            </a:pPr>
            <a:r>
              <a:rPr lang="en-US" altLang="zh-CN" sz="3200" b="1">
                <a:solidFill>
                  <a:srgbClr val="0070C0"/>
                </a:solidFill>
                <a:sym typeface="+mn-ea"/>
              </a:rPr>
              <a:t>       </a:t>
            </a:r>
            <a:r>
              <a:rPr lang="zh-CN" altLang="en-US" sz="3200" b="1">
                <a:solidFill>
                  <a:srgbClr val="0070C0"/>
                </a:solidFill>
                <a:sym typeface="+mn-ea"/>
              </a:rPr>
              <a:t>幼儿通过游戏生长，是机体练习技能的一种手段。</a:t>
            </a:r>
            <a:endParaRPr lang="zh-CN" altLang="en-US" sz="3200" b="1">
              <a:solidFill>
                <a:srgbClr val="0070C0"/>
              </a:solidFill>
              <a:sym typeface="+mn-ea"/>
            </a:endParaRPr>
          </a:p>
        </p:txBody>
      </p:sp>
    </p:spTree>
  </p:cSld>
  <p:clrMapOvr>
    <a:masterClrMapping/>
  </p:clrMapOvr>
  <p:transition spd="slow" advTm="10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6" name="文本框 35"/>
          <p:cNvSpPr txBox="1"/>
          <p:nvPr/>
        </p:nvSpPr>
        <p:spPr>
          <a:xfrm>
            <a:off x="1130346" y="1139747"/>
            <a:ext cx="4314825" cy="922020"/>
          </a:xfrm>
          <a:prstGeom prst="rect">
            <a:avLst/>
          </a:prstGeom>
          <a:noFill/>
        </p:spPr>
        <p:txBody>
          <a:bodyPr wrap="none" rtlCol="0" anchor="t">
            <a:spAutoFit/>
          </a:bodyPr>
          <a:lstStyle/>
          <a:p>
            <a:pPr algn="l">
              <a:lnSpc>
                <a:spcPct val="150000"/>
              </a:lnSpc>
              <a:spcBef>
                <a:spcPts val="200"/>
              </a:spcBef>
              <a:spcAft>
                <a:spcPts val="65"/>
              </a:spcAft>
            </a:pPr>
            <a:r>
              <a:rPr lang="zh-CN" altLang="en-US" sz="3600" b="1">
                <a:solidFill>
                  <a:prstClr val="black"/>
                </a:solidFill>
                <a:sym typeface="+mn-ea"/>
              </a:rPr>
              <a:t>三、游戏的相关理论</a:t>
            </a:r>
            <a:endParaRPr lang="zh-CN" altLang="en-US" sz="3600"/>
          </a:p>
        </p:txBody>
      </p:sp>
      <p:sp>
        <p:nvSpPr>
          <p:cNvPr id="5" name="文本框 4"/>
          <p:cNvSpPr txBox="1"/>
          <p:nvPr/>
        </p:nvSpPr>
        <p:spPr>
          <a:xfrm>
            <a:off x="1014836" y="2061287"/>
            <a:ext cx="10564073" cy="3046095"/>
          </a:xfrm>
          <a:prstGeom prst="rect">
            <a:avLst/>
          </a:prstGeom>
          <a:noFill/>
        </p:spPr>
        <p:txBody>
          <a:bodyPr wrap="square" rtlCol="0" anchor="t">
            <a:spAutoFit/>
          </a:bodyPr>
          <a:p>
            <a:pPr marL="0" indent="0">
              <a:lnSpc>
                <a:spcPct val="150000"/>
              </a:lnSpc>
              <a:buFont typeface="Arial" panose="020B0604020202020204" pitchFamily="34" charset="0"/>
              <a:buNone/>
            </a:pPr>
            <a:r>
              <a:rPr lang="en-US" altLang="zh-CN" sz="3200" b="1" dirty="0" smtClean="0">
                <a:solidFill>
                  <a:srgbClr val="0070C0"/>
                </a:solidFill>
                <a:sym typeface="+mn-ea"/>
              </a:rPr>
              <a:t>6.</a:t>
            </a:r>
            <a:r>
              <a:rPr lang="zh-CN" altLang="en-US" sz="3200" b="1" dirty="0" smtClean="0">
                <a:solidFill>
                  <a:srgbClr val="0070C0"/>
                </a:solidFill>
                <a:sym typeface="+mn-ea"/>
              </a:rPr>
              <a:t>成熟说</a:t>
            </a:r>
            <a:endParaRPr lang="zh-CN" altLang="en-US" sz="3200" b="1" dirty="0" smtClean="0">
              <a:solidFill>
                <a:srgbClr val="0070C0"/>
              </a:solidFill>
              <a:latin typeface="Arial" panose="020B0604020202020204" pitchFamily="34" charset="0"/>
              <a:sym typeface="+mn-ea"/>
            </a:endParaRPr>
          </a:p>
          <a:p>
            <a:pPr marL="0" indent="0">
              <a:lnSpc>
                <a:spcPct val="150000"/>
              </a:lnSpc>
              <a:buFont typeface="Arial" panose="020B0604020202020204" pitchFamily="34" charset="0"/>
              <a:buNone/>
            </a:pPr>
            <a:r>
              <a:rPr lang="en-US" altLang="zh-CN" sz="3200" b="1" dirty="0" smtClean="0">
                <a:latin typeface="宋体" panose="02010600030101010101" pitchFamily="2" charset="-122"/>
                <a:cs typeface="宋体" panose="02010600030101010101" pitchFamily="2" charset="-122"/>
                <a:sym typeface="+mn-ea"/>
              </a:rPr>
              <a:t>    </a:t>
            </a:r>
            <a:r>
              <a:rPr lang="zh-CN" sz="3200" b="1" dirty="0" smtClean="0">
                <a:latin typeface="宋体" panose="02010600030101010101" pitchFamily="2" charset="-122"/>
                <a:cs typeface="宋体" panose="02010600030101010101" pitchFamily="2" charset="-122"/>
                <a:sym typeface="+mn-ea"/>
              </a:rPr>
              <a:t>代表人物：博伊千介克</a:t>
            </a:r>
            <a:endParaRPr lang="zh-CN" sz="3200" b="1" dirty="0" smtClean="0">
              <a:latin typeface="宋体" panose="02010600030101010101" pitchFamily="2" charset="-122"/>
              <a:cs typeface="宋体" panose="02010600030101010101" pitchFamily="2" charset="-122"/>
              <a:sym typeface="+mn-ea"/>
            </a:endParaRPr>
          </a:p>
          <a:p>
            <a:pPr marL="0" indent="0">
              <a:lnSpc>
                <a:spcPct val="150000"/>
              </a:lnSpc>
              <a:buFont typeface="Arial" panose="020B0604020202020204" pitchFamily="34" charset="0"/>
              <a:buNone/>
            </a:pPr>
            <a:r>
              <a:rPr lang="en-US" altLang="zh-CN" sz="3200" b="1">
                <a:solidFill>
                  <a:srgbClr val="0070C0"/>
                </a:solidFill>
                <a:sym typeface="+mn-ea"/>
              </a:rPr>
              <a:t>       </a:t>
            </a:r>
            <a:r>
              <a:rPr lang="zh-CN" altLang="en-US" sz="3200" b="1">
                <a:solidFill>
                  <a:srgbClr val="0070C0"/>
                </a:solidFill>
                <a:sym typeface="+mn-ea"/>
              </a:rPr>
              <a:t>游戏不是单纯的机能练习，而是幼稚动力的一般特点表现。如：</a:t>
            </a:r>
            <a:r>
              <a:rPr lang="zh-CN" altLang="en-US" sz="3200" b="1">
                <a:solidFill>
                  <a:srgbClr val="0070C0"/>
                </a:solidFill>
                <a:latin typeface="华文楷体" panose="02010600040101010101" charset="-122"/>
                <a:ea typeface="华文楷体" panose="02010600040101010101" charset="-122"/>
                <a:sym typeface="+mn-ea"/>
              </a:rPr>
              <a:t>运动的目标不明确，冲动、好动、好奇心。</a:t>
            </a:r>
            <a:endParaRPr lang="zh-CN" altLang="en-US" sz="3200" b="1">
              <a:solidFill>
                <a:srgbClr val="0070C0"/>
              </a:solidFill>
              <a:latin typeface="华文楷体" panose="02010600040101010101" charset="-122"/>
              <a:ea typeface="华文楷体" panose="02010600040101010101" charset="-122"/>
              <a:sym typeface="+mn-ea"/>
            </a:endParaRPr>
          </a:p>
        </p:txBody>
      </p:sp>
    </p:spTree>
  </p:cSld>
  <p:clrMapOvr>
    <a:masterClrMapping/>
  </p:clrMapOvr>
  <p:transition spd="slow" advTm="1000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6" name="文本框 35"/>
          <p:cNvSpPr txBox="1"/>
          <p:nvPr/>
        </p:nvSpPr>
        <p:spPr>
          <a:xfrm>
            <a:off x="1130346" y="1139747"/>
            <a:ext cx="7983855" cy="1786890"/>
          </a:xfrm>
          <a:prstGeom prst="rect">
            <a:avLst/>
          </a:prstGeom>
          <a:noFill/>
        </p:spPr>
        <p:txBody>
          <a:bodyPr wrap="none" rtlCol="0" anchor="t">
            <a:spAutoFit/>
          </a:bodyPr>
          <a:lstStyle/>
          <a:p>
            <a:pPr algn="l">
              <a:lnSpc>
                <a:spcPct val="150000"/>
              </a:lnSpc>
              <a:spcBef>
                <a:spcPts val="200"/>
              </a:spcBef>
              <a:spcAft>
                <a:spcPts val="65"/>
              </a:spcAft>
            </a:pPr>
            <a:r>
              <a:rPr lang="zh-CN" altLang="en-US" sz="3600" b="1">
                <a:solidFill>
                  <a:prstClr val="black"/>
                </a:solidFill>
                <a:sym typeface="+mn-ea"/>
              </a:rPr>
              <a:t>三、游戏的相关理论</a:t>
            </a:r>
            <a:r>
              <a:rPr lang="en-US" altLang="zh-CN" sz="3600" b="1">
                <a:solidFill>
                  <a:prstClr val="black"/>
                </a:solidFill>
                <a:sym typeface="+mn-ea"/>
              </a:rPr>
              <a:t>——</a:t>
            </a:r>
            <a:r>
              <a:rPr lang="zh-CN" altLang="en-US" sz="3600" b="1">
                <a:solidFill>
                  <a:prstClr val="black"/>
                </a:solidFill>
                <a:sym typeface="+mn-ea"/>
              </a:rPr>
              <a:t>当代游戏理论</a:t>
            </a:r>
            <a:endParaRPr lang="zh-CN" altLang="en-US" sz="3600" b="1">
              <a:solidFill>
                <a:prstClr val="black"/>
              </a:solidFill>
              <a:sym typeface="+mn-ea"/>
            </a:endParaRPr>
          </a:p>
          <a:p>
            <a:pPr algn="l">
              <a:lnSpc>
                <a:spcPct val="150000"/>
              </a:lnSpc>
              <a:spcBef>
                <a:spcPts val="200"/>
              </a:spcBef>
              <a:spcAft>
                <a:spcPts val="65"/>
              </a:spcAft>
            </a:pPr>
            <a:endParaRPr lang="zh-CN" altLang="en-US" sz="3600"/>
          </a:p>
        </p:txBody>
      </p:sp>
      <p:sp>
        <p:nvSpPr>
          <p:cNvPr id="5" name="文本框 4"/>
          <p:cNvSpPr txBox="1"/>
          <p:nvPr/>
        </p:nvSpPr>
        <p:spPr>
          <a:xfrm>
            <a:off x="1418486" y="2061287"/>
            <a:ext cx="9337257" cy="4154170"/>
          </a:xfrm>
          <a:prstGeom prst="rect">
            <a:avLst/>
          </a:prstGeom>
          <a:noFill/>
        </p:spPr>
        <p:txBody>
          <a:bodyPr wrap="square" rtlCol="0" anchor="t">
            <a:spAutoFit/>
          </a:bodyPr>
          <a:p>
            <a:pPr marL="0" indent="0">
              <a:lnSpc>
                <a:spcPct val="150000"/>
              </a:lnSpc>
              <a:buFont typeface="Arial" panose="020B0604020202020204" pitchFamily="34" charset="0"/>
              <a:buNone/>
            </a:pPr>
            <a:r>
              <a:rPr lang="en-US" altLang="zh-CN" sz="3200" b="1" dirty="0" smtClean="0">
                <a:solidFill>
                  <a:srgbClr val="0070C0"/>
                </a:solidFill>
                <a:sym typeface="+mn-ea"/>
              </a:rPr>
              <a:t>1.</a:t>
            </a:r>
            <a:r>
              <a:rPr lang="zh-CN" altLang="en-US" sz="3200" b="1" dirty="0" smtClean="0">
                <a:solidFill>
                  <a:srgbClr val="0070C0"/>
                </a:solidFill>
                <a:sym typeface="+mn-ea"/>
              </a:rPr>
              <a:t>精神分析论</a:t>
            </a:r>
            <a:endParaRPr lang="zh-CN" altLang="en-US" sz="3200" b="1" dirty="0" smtClean="0">
              <a:solidFill>
                <a:srgbClr val="0070C0"/>
              </a:solidFill>
              <a:latin typeface="Arial" panose="020B0604020202020204" pitchFamily="34" charset="0"/>
              <a:sym typeface="+mn-ea"/>
            </a:endParaRPr>
          </a:p>
          <a:p>
            <a:pPr marL="0" indent="0">
              <a:lnSpc>
                <a:spcPct val="150000"/>
              </a:lnSpc>
              <a:buFont typeface="Arial" panose="020B0604020202020204" pitchFamily="34" charset="0"/>
              <a:buNone/>
            </a:pPr>
            <a:r>
              <a:rPr lang="en-US" altLang="zh-CN" sz="3200" b="1" dirty="0" smtClean="0">
                <a:latin typeface="宋体" panose="02010600030101010101" pitchFamily="2" charset="-122"/>
                <a:cs typeface="宋体" panose="02010600030101010101" pitchFamily="2" charset="-122"/>
                <a:sym typeface="+mn-ea"/>
              </a:rPr>
              <a:t>    </a:t>
            </a:r>
            <a:r>
              <a:rPr lang="zh-CN" sz="3200" b="1" dirty="0" smtClean="0">
                <a:latin typeface="宋体" panose="02010600030101010101" pitchFamily="2" charset="-122"/>
                <a:cs typeface="宋体" panose="02010600030101010101" pitchFamily="2" charset="-122"/>
                <a:sym typeface="+mn-ea"/>
              </a:rPr>
              <a:t>代表人物：弗洛伊德</a:t>
            </a:r>
            <a:endParaRPr lang="zh-CN" sz="3200" b="1" dirty="0" smtClean="0">
              <a:latin typeface="宋体" panose="02010600030101010101" pitchFamily="2" charset="-122"/>
              <a:cs typeface="宋体" panose="02010600030101010101" pitchFamily="2" charset="-122"/>
              <a:sym typeface="+mn-ea"/>
            </a:endParaRPr>
          </a:p>
          <a:p>
            <a:pPr marL="0" indent="0">
              <a:lnSpc>
                <a:spcPct val="150000"/>
              </a:lnSpc>
              <a:buFont typeface="Arial" panose="020B0604020202020204" pitchFamily="34" charset="0"/>
              <a:buNone/>
            </a:pPr>
            <a:r>
              <a:rPr lang="en-US" altLang="zh-CN" sz="2800" b="1">
                <a:solidFill>
                  <a:srgbClr val="0070C0"/>
                </a:solidFill>
                <a:sym typeface="+mn-ea"/>
              </a:rPr>
              <a:t>       </a:t>
            </a:r>
            <a:r>
              <a:rPr lang="zh-CN" altLang="en-US" sz="2800" b="1">
                <a:solidFill>
                  <a:srgbClr val="0070C0"/>
                </a:solidFill>
                <a:sym typeface="+mn-ea"/>
              </a:rPr>
              <a:t>游戏是补偿现实中不能满足的愿望和克服创伤性事件的手段，发泄现实中不被接受的危险冲动，缓和心理紧张，展现自我力量以应对社会。</a:t>
            </a:r>
            <a:endParaRPr lang="zh-CN" altLang="en-US" sz="2800" b="1">
              <a:solidFill>
                <a:srgbClr val="0070C0"/>
              </a:solidFill>
              <a:sym typeface="+mn-ea"/>
            </a:endParaRPr>
          </a:p>
          <a:p>
            <a:pPr marL="0" indent="0">
              <a:lnSpc>
                <a:spcPct val="150000"/>
              </a:lnSpc>
              <a:buFont typeface="Arial" panose="020B0604020202020204" pitchFamily="34" charset="0"/>
              <a:buNone/>
            </a:pPr>
            <a:endParaRPr lang="zh-CN" altLang="en-US" sz="2800" b="1">
              <a:solidFill>
                <a:srgbClr val="0070C0"/>
              </a:solidFill>
              <a:latin typeface="华文楷体" panose="02010600040101010101" charset="-122"/>
              <a:ea typeface="华文楷体" panose="02010600040101010101" charset="-122"/>
              <a:sym typeface="+mn-ea"/>
            </a:endParaRPr>
          </a:p>
        </p:txBody>
      </p:sp>
    </p:spTree>
  </p:cSld>
  <p:clrMapOvr>
    <a:masterClrMapping/>
  </p:clrMapOvr>
  <p:transition spd="slow" advTm="1000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6" name="文本框 35"/>
          <p:cNvSpPr txBox="1"/>
          <p:nvPr/>
        </p:nvSpPr>
        <p:spPr>
          <a:xfrm>
            <a:off x="1130346" y="1139747"/>
            <a:ext cx="4314825" cy="922020"/>
          </a:xfrm>
          <a:prstGeom prst="rect">
            <a:avLst/>
          </a:prstGeom>
          <a:noFill/>
        </p:spPr>
        <p:txBody>
          <a:bodyPr wrap="none" rtlCol="0" anchor="t">
            <a:spAutoFit/>
          </a:bodyPr>
          <a:lstStyle/>
          <a:p>
            <a:pPr algn="l">
              <a:lnSpc>
                <a:spcPct val="150000"/>
              </a:lnSpc>
              <a:spcBef>
                <a:spcPts val="200"/>
              </a:spcBef>
              <a:spcAft>
                <a:spcPts val="65"/>
              </a:spcAft>
            </a:pPr>
            <a:r>
              <a:rPr lang="zh-CN" altLang="en-US" sz="3600" b="1">
                <a:solidFill>
                  <a:prstClr val="black"/>
                </a:solidFill>
                <a:sym typeface="+mn-ea"/>
              </a:rPr>
              <a:t>三、游戏的相关理论</a:t>
            </a:r>
            <a:endParaRPr lang="zh-CN" altLang="en-US" sz="3600"/>
          </a:p>
        </p:txBody>
      </p:sp>
      <p:sp>
        <p:nvSpPr>
          <p:cNvPr id="5" name="文本框 4"/>
          <p:cNvSpPr txBox="1"/>
          <p:nvPr/>
        </p:nvSpPr>
        <p:spPr>
          <a:xfrm>
            <a:off x="1418486" y="2061287"/>
            <a:ext cx="10425715" cy="3784600"/>
          </a:xfrm>
          <a:prstGeom prst="rect">
            <a:avLst/>
          </a:prstGeom>
          <a:noFill/>
        </p:spPr>
        <p:txBody>
          <a:bodyPr wrap="square" rtlCol="0" anchor="t">
            <a:spAutoFit/>
          </a:bodyPr>
          <a:p>
            <a:pPr marL="0" indent="0">
              <a:lnSpc>
                <a:spcPct val="150000"/>
              </a:lnSpc>
              <a:buFont typeface="Arial" panose="020B0604020202020204" pitchFamily="34" charset="0"/>
              <a:buNone/>
            </a:pPr>
            <a:r>
              <a:rPr lang="en-US" altLang="zh-CN" sz="3200" b="1" dirty="0" smtClean="0">
                <a:solidFill>
                  <a:srgbClr val="0070C0"/>
                </a:solidFill>
                <a:sym typeface="+mn-ea"/>
              </a:rPr>
              <a:t>2.</a:t>
            </a:r>
            <a:r>
              <a:rPr lang="zh-CN" altLang="en-US" sz="3200" b="1" dirty="0" smtClean="0">
                <a:solidFill>
                  <a:srgbClr val="0070C0"/>
                </a:solidFill>
                <a:sym typeface="+mn-ea"/>
              </a:rPr>
              <a:t>认知论</a:t>
            </a:r>
            <a:endParaRPr lang="zh-CN" altLang="en-US" sz="3200" b="1" dirty="0" smtClean="0">
              <a:solidFill>
                <a:srgbClr val="0070C0"/>
              </a:solidFill>
              <a:latin typeface="Arial" panose="020B0604020202020204" pitchFamily="34" charset="0"/>
              <a:sym typeface="+mn-ea"/>
            </a:endParaRPr>
          </a:p>
          <a:p>
            <a:pPr marL="0" indent="0">
              <a:lnSpc>
                <a:spcPct val="150000"/>
              </a:lnSpc>
              <a:buFont typeface="Arial" panose="020B0604020202020204" pitchFamily="34" charset="0"/>
              <a:buNone/>
            </a:pPr>
            <a:r>
              <a:rPr lang="en-US" altLang="zh-CN" sz="3200" b="1" dirty="0" smtClean="0">
                <a:latin typeface="宋体" panose="02010600030101010101" pitchFamily="2" charset="-122"/>
                <a:cs typeface="宋体" panose="02010600030101010101" pitchFamily="2" charset="-122"/>
                <a:sym typeface="+mn-ea"/>
              </a:rPr>
              <a:t>    </a:t>
            </a:r>
            <a:r>
              <a:rPr lang="zh-CN" sz="3200" b="1" dirty="0" smtClean="0">
                <a:latin typeface="宋体" panose="02010600030101010101" pitchFamily="2" charset="-122"/>
                <a:cs typeface="宋体" panose="02010600030101010101" pitchFamily="2" charset="-122"/>
                <a:sym typeface="+mn-ea"/>
              </a:rPr>
              <a:t>代表人物：皮亚杰、维果斯基</a:t>
            </a:r>
            <a:endParaRPr lang="zh-CN" sz="3200" b="1" dirty="0" smtClean="0">
              <a:latin typeface="宋体" panose="02010600030101010101" pitchFamily="2" charset="-122"/>
              <a:cs typeface="宋体" panose="02010600030101010101" pitchFamily="2" charset="-122"/>
              <a:sym typeface="+mn-ea"/>
            </a:endParaRPr>
          </a:p>
          <a:p>
            <a:pPr marL="0" indent="0">
              <a:lnSpc>
                <a:spcPct val="150000"/>
              </a:lnSpc>
              <a:buFont typeface="Arial" panose="020B0604020202020204" pitchFamily="34" charset="0"/>
              <a:buNone/>
            </a:pPr>
            <a:r>
              <a:rPr lang="en-US" altLang="zh-CN" sz="3200" b="1">
                <a:solidFill>
                  <a:srgbClr val="0070C0"/>
                </a:solidFill>
                <a:sym typeface="+mn-ea"/>
              </a:rPr>
              <a:t>       </a:t>
            </a:r>
            <a:r>
              <a:rPr lang="zh-CN" altLang="en-US" sz="3200" b="1">
                <a:solidFill>
                  <a:srgbClr val="0070C0"/>
                </a:solidFill>
                <a:sym typeface="+mn-ea"/>
              </a:rPr>
              <a:t>游戏是儿童认知发展的途径。儿童的认知发展阶段决定了不同的游戏方式。</a:t>
            </a:r>
            <a:endParaRPr lang="zh-CN" altLang="en-US" sz="3200" b="1">
              <a:solidFill>
                <a:srgbClr val="0070C0"/>
              </a:solidFill>
              <a:sym typeface="+mn-ea"/>
            </a:endParaRPr>
          </a:p>
          <a:p>
            <a:pPr marL="0" indent="0">
              <a:lnSpc>
                <a:spcPct val="150000"/>
              </a:lnSpc>
              <a:buFont typeface="Arial" panose="020B0604020202020204" pitchFamily="34" charset="0"/>
              <a:buNone/>
            </a:pPr>
            <a:r>
              <a:rPr lang="zh-CN" altLang="en-US" sz="3200" b="1">
                <a:solidFill>
                  <a:srgbClr val="00B050"/>
                </a:solidFill>
                <a:latin typeface="华文楷体" panose="02010600040101010101" charset="-122"/>
                <a:ea typeface="华文楷体" panose="02010600040101010101" charset="-122"/>
                <a:sym typeface="+mn-ea"/>
              </a:rPr>
              <a:t>练习性游戏</a:t>
            </a:r>
            <a:r>
              <a:rPr lang="en-US" altLang="zh-CN" sz="3200" b="1">
                <a:solidFill>
                  <a:srgbClr val="00B050"/>
                </a:solidFill>
                <a:latin typeface="华文楷体" panose="02010600040101010101" charset="-122"/>
                <a:ea typeface="华文楷体" panose="02010600040101010101" charset="-122"/>
                <a:sym typeface="+mn-ea"/>
              </a:rPr>
              <a:t>——</a:t>
            </a:r>
            <a:r>
              <a:rPr lang="zh-CN" altLang="en-US" sz="3200" b="1">
                <a:solidFill>
                  <a:srgbClr val="00B050"/>
                </a:solidFill>
                <a:latin typeface="华文楷体" panose="02010600040101010101" charset="-122"/>
                <a:ea typeface="华文楷体" panose="02010600040101010101" charset="-122"/>
                <a:sym typeface="+mn-ea"/>
              </a:rPr>
              <a:t>象征性游戏</a:t>
            </a:r>
            <a:r>
              <a:rPr lang="en-US" altLang="zh-CN" sz="3200" b="1">
                <a:solidFill>
                  <a:srgbClr val="00B050"/>
                </a:solidFill>
                <a:latin typeface="华文楷体" panose="02010600040101010101" charset="-122"/>
                <a:ea typeface="华文楷体" panose="02010600040101010101" charset="-122"/>
                <a:sym typeface="+mn-ea"/>
              </a:rPr>
              <a:t>——</a:t>
            </a:r>
            <a:r>
              <a:rPr lang="zh-CN" altLang="en-US" sz="3200" b="1">
                <a:solidFill>
                  <a:srgbClr val="00B050"/>
                </a:solidFill>
                <a:latin typeface="华文楷体" panose="02010600040101010101" charset="-122"/>
                <a:ea typeface="华文楷体" panose="02010600040101010101" charset="-122"/>
                <a:sym typeface="+mn-ea"/>
              </a:rPr>
              <a:t>规则性游戏。</a:t>
            </a:r>
            <a:endParaRPr lang="zh-CN" altLang="en-US" sz="3200" b="1">
              <a:solidFill>
                <a:srgbClr val="00B050"/>
              </a:solidFill>
              <a:latin typeface="华文楷体" panose="02010600040101010101" charset="-122"/>
              <a:ea typeface="华文楷体" panose="02010600040101010101" charset="-122"/>
              <a:sym typeface="+mn-ea"/>
            </a:endParaRPr>
          </a:p>
        </p:txBody>
      </p:sp>
    </p:spTree>
  </p:cSld>
  <p:clrMapOvr>
    <a:masterClrMapping/>
  </p:clrMapOvr>
  <p:transition spd="slow" advTm="1000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6" name="文本框 35"/>
          <p:cNvSpPr txBox="1"/>
          <p:nvPr/>
        </p:nvSpPr>
        <p:spPr>
          <a:xfrm>
            <a:off x="1130346" y="1139747"/>
            <a:ext cx="4314825" cy="922020"/>
          </a:xfrm>
          <a:prstGeom prst="rect">
            <a:avLst/>
          </a:prstGeom>
          <a:noFill/>
        </p:spPr>
        <p:txBody>
          <a:bodyPr wrap="none" rtlCol="0" anchor="t">
            <a:spAutoFit/>
          </a:bodyPr>
          <a:lstStyle/>
          <a:p>
            <a:pPr algn="l">
              <a:lnSpc>
                <a:spcPct val="150000"/>
              </a:lnSpc>
              <a:spcBef>
                <a:spcPts val="200"/>
              </a:spcBef>
              <a:spcAft>
                <a:spcPts val="65"/>
              </a:spcAft>
            </a:pPr>
            <a:r>
              <a:rPr lang="zh-CN" altLang="en-US" sz="3600" b="1">
                <a:solidFill>
                  <a:prstClr val="black"/>
                </a:solidFill>
                <a:sym typeface="+mn-ea"/>
              </a:rPr>
              <a:t>三、游戏的相关理论</a:t>
            </a:r>
            <a:endParaRPr lang="zh-CN" altLang="en-US" sz="3600"/>
          </a:p>
        </p:txBody>
      </p:sp>
      <p:sp>
        <p:nvSpPr>
          <p:cNvPr id="5" name="文本框 4"/>
          <p:cNvSpPr txBox="1"/>
          <p:nvPr/>
        </p:nvSpPr>
        <p:spPr>
          <a:xfrm>
            <a:off x="1418486" y="2061287"/>
            <a:ext cx="10425715" cy="3046095"/>
          </a:xfrm>
          <a:prstGeom prst="rect">
            <a:avLst/>
          </a:prstGeom>
          <a:noFill/>
        </p:spPr>
        <p:txBody>
          <a:bodyPr wrap="square" rtlCol="0" anchor="t">
            <a:spAutoFit/>
          </a:bodyPr>
          <a:p>
            <a:pPr marL="0" indent="0">
              <a:lnSpc>
                <a:spcPct val="150000"/>
              </a:lnSpc>
              <a:buFont typeface="Arial" panose="020B0604020202020204" pitchFamily="34" charset="0"/>
              <a:buNone/>
            </a:pPr>
            <a:r>
              <a:rPr lang="en-US" altLang="zh-CN" sz="3200" b="1" dirty="0" smtClean="0">
                <a:solidFill>
                  <a:srgbClr val="0070C0"/>
                </a:solidFill>
                <a:sym typeface="+mn-ea"/>
              </a:rPr>
              <a:t>3.</a:t>
            </a:r>
            <a:r>
              <a:rPr lang="zh-CN" altLang="en-US" sz="3200" b="1" dirty="0" smtClean="0">
                <a:solidFill>
                  <a:srgbClr val="0070C0"/>
                </a:solidFill>
                <a:sym typeface="+mn-ea"/>
              </a:rPr>
              <a:t>学习论</a:t>
            </a:r>
            <a:endParaRPr lang="zh-CN" altLang="en-US" sz="3200" b="1" dirty="0" smtClean="0">
              <a:solidFill>
                <a:srgbClr val="0070C0"/>
              </a:solidFill>
              <a:latin typeface="Arial" panose="020B0604020202020204" pitchFamily="34" charset="0"/>
              <a:sym typeface="+mn-ea"/>
            </a:endParaRPr>
          </a:p>
          <a:p>
            <a:pPr marL="0" indent="0">
              <a:lnSpc>
                <a:spcPct val="150000"/>
              </a:lnSpc>
              <a:buFont typeface="Arial" panose="020B0604020202020204" pitchFamily="34" charset="0"/>
              <a:buNone/>
            </a:pPr>
            <a:r>
              <a:rPr lang="en-US" altLang="zh-CN" sz="3200" b="1" dirty="0" smtClean="0">
                <a:latin typeface="宋体" panose="02010600030101010101" pitchFamily="2" charset="-122"/>
                <a:cs typeface="宋体" panose="02010600030101010101" pitchFamily="2" charset="-122"/>
                <a:sym typeface="+mn-ea"/>
              </a:rPr>
              <a:t>    </a:t>
            </a:r>
            <a:r>
              <a:rPr lang="zh-CN" sz="3200" b="1" dirty="0" smtClean="0">
                <a:latin typeface="宋体" panose="02010600030101010101" pitchFamily="2" charset="-122"/>
                <a:cs typeface="宋体" panose="02010600030101010101" pitchFamily="2" charset="-122"/>
                <a:sym typeface="+mn-ea"/>
              </a:rPr>
              <a:t>代表人物：桑代克、班杜拉</a:t>
            </a:r>
            <a:endParaRPr lang="zh-CN" sz="3200" b="1" dirty="0" smtClean="0">
              <a:latin typeface="宋体" panose="02010600030101010101" pitchFamily="2" charset="-122"/>
              <a:cs typeface="宋体" panose="02010600030101010101" pitchFamily="2" charset="-122"/>
              <a:sym typeface="+mn-ea"/>
            </a:endParaRPr>
          </a:p>
          <a:p>
            <a:pPr marL="0" indent="0">
              <a:lnSpc>
                <a:spcPct val="150000"/>
              </a:lnSpc>
              <a:buFont typeface="Arial" panose="020B0604020202020204" pitchFamily="34" charset="0"/>
              <a:buNone/>
            </a:pPr>
            <a:r>
              <a:rPr lang="en-US" altLang="zh-CN" sz="3200" b="1">
                <a:solidFill>
                  <a:srgbClr val="0070C0"/>
                </a:solidFill>
                <a:sym typeface="+mn-ea"/>
              </a:rPr>
              <a:t>       </a:t>
            </a:r>
            <a:r>
              <a:rPr lang="zh-CN" altLang="en-US" sz="3200" b="1">
                <a:solidFill>
                  <a:srgbClr val="0070C0"/>
                </a:solidFill>
                <a:sym typeface="+mn-ea"/>
              </a:rPr>
              <a:t>儿童模仿成人的社会活动，儿童的许多行为都是通过对现实的或象征的榜样行为的模仿而获得的。</a:t>
            </a:r>
            <a:endParaRPr lang="zh-CN" altLang="en-US" sz="3200" b="1">
              <a:solidFill>
                <a:srgbClr val="00B050"/>
              </a:solidFill>
              <a:latin typeface="华文楷体" panose="02010600040101010101" charset="-122"/>
              <a:ea typeface="华文楷体" panose="02010600040101010101" charset="-122"/>
              <a:sym typeface="+mn-ea"/>
            </a:endParaRPr>
          </a:p>
        </p:txBody>
      </p:sp>
    </p:spTree>
  </p:cSld>
  <p:clrMapOvr>
    <a:masterClrMapping/>
  </p:clrMapOvr>
  <p:transition spd="slow" advTm="1000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3194926"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3" name="矩形 4"/>
          <p:cNvSpPr>
            <a:spLocks noChangeArrowheads="1"/>
          </p:cNvSpPr>
          <p:nvPr/>
        </p:nvSpPr>
        <p:spPr bwMode="auto">
          <a:xfrm>
            <a:off x="2353354" y="1696352"/>
            <a:ext cx="7967640" cy="5027295"/>
          </a:xfrm>
          <a:prstGeom prst="rect">
            <a:avLst/>
          </a:prstGeom>
          <a:noFill/>
          <a:ln w="9525">
            <a:noFill/>
            <a:miter lim="800000"/>
          </a:ln>
        </p:spPr>
        <p:txBody>
          <a:bodyPr wrap="square" lIns="91390" tIns="45695" rIns="91390" bIns="45695">
            <a:spAutoFit/>
          </a:bodyPr>
          <a:p>
            <a:pPr>
              <a:lnSpc>
                <a:spcPct val="150000"/>
              </a:lnSpc>
              <a:spcBef>
                <a:spcPts val="200"/>
              </a:spcBef>
              <a:spcAft>
                <a:spcPts val="65"/>
              </a:spcAft>
            </a:pPr>
            <a:r>
              <a:rPr lang="zh-CN" altLang="en-US" sz="4800" b="1">
                <a:solidFill>
                  <a:prstClr val="black"/>
                </a:solidFill>
              </a:rPr>
              <a:t>第二节</a:t>
            </a:r>
            <a:r>
              <a:rPr lang="en-US" altLang="zh-CN" sz="4800" b="1">
                <a:solidFill>
                  <a:prstClr val="black"/>
                </a:solidFill>
              </a:rPr>
              <a:t>  </a:t>
            </a:r>
            <a:r>
              <a:rPr lang="zh-CN" altLang="en-US" sz="4800" b="1">
                <a:solidFill>
                  <a:prstClr val="black"/>
                </a:solidFill>
              </a:rPr>
              <a:t>游戏与儿童的发展</a:t>
            </a:r>
            <a:endParaRPr lang="zh-CN" altLang="en-US" sz="4000" b="1">
              <a:solidFill>
                <a:prstClr val="black"/>
              </a:solidFill>
            </a:endParaRPr>
          </a:p>
          <a:p>
            <a:pPr>
              <a:lnSpc>
                <a:spcPct val="150000"/>
              </a:lnSpc>
              <a:spcBef>
                <a:spcPts val="200"/>
              </a:spcBef>
              <a:spcAft>
                <a:spcPts val="65"/>
              </a:spcAft>
            </a:pPr>
            <a:endParaRPr lang="zh-CN" altLang="en-US" sz="4000" b="1">
              <a:solidFill>
                <a:prstClr val="black"/>
              </a:solidFill>
            </a:endParaRPr>
          </a:p>
          <a:p>
            <a:pPr>
              <a:lnSpc>
                <a:spcPct val="150000"/>
              </a:lnSpc>
              <a:spcBef>
                <a:spcPts val="200"/>
              </a:spcBef>
              <a:spcAft>
                <a:spcPts val="65"/>
              </a:spcAft>
            </a:pPr>
            <a:endParaRPr lang="zh-CN" altLang="en-US" sz="4000" b="1">
              <a:solidFill>
                <a:prstClr val="black"/>
              </a:solidFill>
            </a:endParaRPr>
          </a:p>
          <a:p>
            <a:pPr>
              <a:lnSpc>
                <a:spcPct val="150000"/>
              </a:lnSpc>
              <a:spcBef>
                <a:spcPts val="200"/>
              </a:spcBef>
              <a:spcAft>
                <a:spcPts val="65"/>
              </a:spcAft>
            </a:pPr>
            <a:endParaRPr lang="zh-CN" altLang="en-US" sz="4000" b="1">
              <a:solidFill>
                <a:prstClr val="black"/>
              </a:solidFill>
            </a:endParaRPr>
          </a:p>
          <a:p>
            <a:pPr>
              <a:lnSpc>
                <a:spcPct val="150000"/>
              </a:lnSpc>
              <a:spcBef>
                <a:spcPts val="200"/>
              </a:spcBef>
              <a:spcAft>
                <a:spcPts val="65"/>
              </a:spcAft>
            </a:pPr>
            <a:endParaRPr lang="zh-CN" altLang="en-US" sz="4000" b="1">
              <a:solidFill>
                <a:prstClr val="black"/>
              </a:solidFill>
            </a:endParaRPr>
          </a:p>
        </p:txBody>
      </p:sp>
    </p:spTree>
  </p:cSld>
  <p:clrMapOvr>
    <a:masterClrMapping/>
  </p:clrMapOvr>
  <p:transition spd="slow" advTm="1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3194926"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新课导</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5335666" y="370528"/>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教师引</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8999613" y="345458"/>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实战练</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9" name="文本框 18"/>
          <p:cNvSpPr txBox="1"/>
          <p:nvPr/>
        </p:nvSpPr>
        <p:spPr>
          <a:xfrm>
            <a:off x="890441" y="776716"/>
            <a:ext cx="11301559" cy="2584450"/>
          </a:xfrm>
          <a:prstGeom prst="rect">
            <a:avLst/>
          </a:prstGeom>
          <a:noFill/>
        </p:spPr>
        <p:txBody>
          <a:bodyPr wrap="square" rtlCol="0">
            <a:spAutoFit/>
          </a:bodyPr>
          <a:lstStyle/>
          <a:p>
            <a:pPr>
              <a:lnSpc>
                <a:spcPct val="150000"/>
              </a:lnSpc>
              <a:spcBef>
                <a:spcPts val="0"/>
              </a:spcBef>
            </a:pPr>
            <a:r>
              <a:rPr lang="en-US" altLang="zh-CN" sz="3600" b="1">
                <a:latin typeface="楷体" panose="02010609060101010101" pitchFamily="49" charset="-122"/>
                <a:ea typeface="楷体" panose="02010609060101010101" pitchFamily="49" charset="-122"/>
                <a:cs typeface="楷体" panose="02010609060101010101" pitchFamily="49" charset="-122"/>
              </a:rPr>
              <a:t>   </a:t>
            </a:r>
            <a:r>
              <a:rPr lang="zh-CN" altLang="en-US" sz="3600" b="1">
                <a:latin typeface="楷体" panose="02010609060101010101" pitchFamily="49" charset="-122"/>
                <a:ea typeface="楷体" panose="02010609060101010101" pitchFamily="49" charset="-122"/>
                <a:cs typeface="楷体" panose="02010609060101010101" pitchFamily="49" charset="-122"/>
                <a:sym typeface="+mn-ea"/>
              </a:rPr>
              <a:t>一、幼儿园游戏的功能（价值）</a:t>
            </a:r>
            <a:r>
              <a:rPr lang="en-US" altLang="zh-CN" sz="3600" b="1" dirty="0">
                <a:solidFill>
                  <a:srgbClr val="FC50C3"/>
                </a:solidFill>
                <a:latin typeface="华文楷体" panose="02010600040101010101" charset="-122"/>
                <a:ea typeface="华文楷体" panose="02010600040101010101" charset="-122"/>
                <a:sym typeface="+mn-ea"/>
              </a:rPr>
              <a:t>【</a:t>
            </a:r>
            <a:r>
              <a:rPr lang="zh-CN" altLang="en-US" sz="3600" b="1" dirty="0">
                <a:solidFill>
                  <a:srgbClr val="FC50C3"/>
                </a:solidFill>
                <a:latin typeface="华文楷体" panose="02010600040101010101" charset="-122"/>
                <a:ea typeface="华文楷体" panose="02010600040101010101" charset="-122"/>
                <a:sym typeface="+mn-ea"/>
              </a:rPr>
              <a:t>归纳小结</a:t>
            </a:r>
            <a:r>
              <a:rPr lang="en-US" altLang="zh-CN" sz="3600" b="1" dirty="0">
                <a:solidFill>
                  <a:srgbClr val="FC50C3"/>
                </a:solidFill>
                <a:latin typeface="华文楷体" panose="02010600040101010101" charset="-122"/>
                <a:ea typeface="华文楷体" panose="02010600040101010101" charset="-122"/>
                <a:sym typeface="+mn-ea"/>
              </a:rPr>
              <a:t>】</a:t>
            </a:r>
            <a:endParaRPr lang="zh-CN" altLang="en-US" sz="3600"/>
          </a:p>
          <a:p>
            <a:pPr>
              <a:lnSpc>
                <a:spcPct val="150000"/>
              </a:lnSpc>
              <a:spcBef>
                <a:spcPts val="0"/>
              </a:spcBef>
            </a:pPr>
            <a:endParaRPr lang="zh-CN" altLang="en-US" sz="3600" b="1">
              <a:latin typeface="楷体" panose="02010609060101010101" pitchFamily="49" charset="-122"/>
              <a:ea typeface="楷体" panose="02010609060101010101" pitchFamily="49" charset="-122"/>
              <a:cs typeface="楷体" panose="02010609060101010101" pitchFamily="49" charset="-122"/>
            </a:endParaRPr>
          </a:p>
          <a:p>
            <a:pPr>
              <a:lnSpc>
                <a:spcPct val="150000"/>
              </a:lnSpc>
              <a:spcBef>
                <a:spcPts val="0"/>
              </a:spcBef>
            </a:pPr>
            <a:endParaRPr lang="zh-CN" altLang="en-US" sz="3600" b="1">
              <a:latin typeface="楷体" panose="02010609060101010101" pitchFamily="49" charset="-122"/>
              <a:ea typeface="楷体" panose="02010609060101010101" pitchFamily="49" charset="-122"/>
              <a:cs typeface="楷体" panose="02010609060101010101" pitchFamily="49" charset="-122"/>
            </a:endParaRPr>
          </a:p>
        </p:txBody>
      </p:sp>
      <p:pic>
        <p:nvPicPr>
          <p:cNvPr id="5" name="图片 4" descr="爱莫脑图-2"/>
          <p:cNvPicPr>
            <a:picLocks noChangeAspect="1"/>
          </p:cNvPicPr>
          <p:nvPr/>
        </p:nvPicPr>
        <p:blipFill>
          <a:blip r:embed="rId1"/>
          <a:stretch>
            <a:fillRect/>
          </a:stretch>
        </p:blipFill>
        <p:spPr>
          <a:xfrm>
            <a:off x="501389" y="1726014"/>
            <a:ext cx="11303463" cy="4945344"/>
          </a:xfrm>
          <a:prstGeom prst="rect">
            <a:avLst/>
          </a:prstGeom>
          <a:effectLst>
            <a:softEdge rad="63500"/>
          </a:effectLst>
        </p:spPr>
      </p:pic>
    </p:spTree>
  </p:cSld>
  <p:clrMapOvr>
    <a:masterClrMapping/>
  </p:clrMapOvr>
  <p:transition spd="slow" advTm="10000">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4" name="矩形 12"/>
          <p:cNvSpPr/>
          <p:nvPr/>
        </p:nvSpPr>
        <p:spPr>
          <a:xfrm>
            <a:off x="5335666" y="370528"/>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教师引</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8999613" y="345458"/>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实战</a:t>
            </a:r>
            <a:r>
              <a:rPr lang="zh-CN" altLang="en-US" sz="2000" dirty="0" smtClean="0">
                <a:solidFill>
                  <a:srgbClr val="FFFFFF"/>
                </a:solidFill>
                <a:latin typeface="微软雅黑" panose="020B0503020204020204" charset="-122"/>
                <a:ea typeface="微软雅黑" panose="020B0503020204020204" charset="-122"/>
                <a:sym typeface="微软雅黑" panose="020B0503020204020204" charset="-122"/>
              </a:rPr>
              <a:t>练</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9" name="文本框 18"/>
          <p:cNvSpPr txBox="1"/>
          <p:nvPr/>
        </p:nvSpPr>
        <p:spPr>
          <a:xfrm>
            <a:off x="115510" y="1584651"/>
            <a:ext cx="11839124" cy="3415030"/>
          </a:xfrm>
          <a:prstGeom prst="rect">
            <a:avLst/>
          </a:prstGeom>
          <a:noFill/>
        </p:spPr>
        <p:txBody>
          <a:bodyPr wrap="square" rtlCol="0">
            <a:spAutoFit/>
          </a:bodyPr>
          <a:lstStyle/>
          <a:p>
            <a:pPr>
              <a:lnSpc>
                <a:spcPct val="150000"/>
              </a:lnSpc>
              <a:spcBef>
                <a:spcPts val="0"/>
              </a:spcBef>
              <a:buFont typeface="Wingdings" panose="05000000000000000000" charset="0"/>
            </a:pPr>
            <a:r>
              <a:rPr lang="en-US" sz="2800" b="1">
                <a:latin typeface="楷体" panose="02010609060101010101" pitchFamily="49" charset="-122"/>
                <a:ea typeface="楷体" panose="02010609060101010101" pitchFamily="49" charset="-122"/>
                <a:cs typeface="楷体" panose="02010609060101010101" pitchFamily="49" charset="-122"/>
              </a:rPr>
              <a:t>   </a:t>
            </a:r>
            <a:r>
              <a:rPr lang="en-US" sz="3200" b="1">
                <a:latin typeface="楷体" panose="02010609060101010101" pitchFamily="49" charset="-122"/>
                <a:ea typeface="楷体" panose="02010609060101010101" pitchFamily="49" charset="-122"/>
                <a:cs typeface="楷体" panose="02010609060101010101" pitchFamily="49" charset="-122"/>
              </a:rPr>
              <a:t>     </a:t>
            </a:r>
            <a:r>
              <a:rPr sz="3600" b="1">
                <a:latin typeface="楷体" panose="02010609060101010101" pitchFamily="49" charset="-122"/>
                <a:ea typeface="楷体" panose="02010609060101010101" pitchFamily="49" charset="-122"/>
                <a:cs typeface="楷体" panose="02010609060101010101" pitchFamily="49" charset="-122"/>
              </a:rPr>
              <a:t>游戏不仅仅给予了孩子一个快乐的童年，也给孩子带来了一个学习与成长的童年，是游戏培育了会学习的儿童，以游戏为基本活动，也正是幼儿园教育的科学立场和原则。</a:t>
            </a:r>
            <a:endParaRPr sz="36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advTm="10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257175" y="785813"/>
            <a:ext cx="1201738" cy="621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46800" rtlCol="0" anchor="ctr">
            <a:normAutofit lnSpcReduction="10000"/>
          </a:bodyPr>
          <a:lstStyle/>
          <a:p>
            <a:pPr algn="ctr">
              <a:lnSpc>
                <a:spcPct val="120000"/>
              </a:lnSpc>
            </a:pPr>
            <a:r>
              <a:rPr lang="zh-CN" altLang="en-US" sz="3200" b="1">
                <a:solidFill>
                  <a:schemeClr val="bg1"/>
                </a:solidFill>
                <a:latin typeface="+mj-lt"/>
                <a:ea typeface="+mj-ea"/>
                <a:cs typeface="+mj-cs"/>
                <a:sym typeface="+mn-lt"/>
              </a:rPr>
              <a:t>目录</a:t>
            </a:r>
            <a:endParaRPr lang="zh-CN" altLang="en-US" sz="3200" b="1">
              <a:solidFill>
                <a:schemeClr val="bg1"/>
              </a:solidFill>
              <a:latin typeface="+mj-lt"/>
              <a:ea typeface="+mj-ea"/>
              <a:cs typeface="+mj-cs"/>
              <a:sym typeface="+mn-lt"/>
            </a:endParaRPr>
          </a:p>
        </p:txBody>
      </p:sp>
      <p:sp>
        <p:nvSpPr>
          <p:cNvPr id="5" name="文本框 4"/>
          <p:cNvSpPr txBox="1"/>
          <p:nvPr>
            <p:custDataLst>
              <p:tags r:id="rId2"/>
            </p:custDataLst>
          </p:nvPr>
        </p:nvSpPr>
        <p:spPr>
          <a:xfrm>
            <a:off x="1459230" y="803910"/>
            <a:ext cx="6033135" cy="584835"/>
          </a:xfrm>
          <a:prstGeom prst="rect">
            <a:avLst/>
          </a:prstGeom>
          <a:noFill/>
        </p:spPr>
        <p:txBody>
          <a:bodyPr wrap="square" rtlCol="0"/>
          <a:lstStyle/>
          <a:p>
            <a:pPr algn="ctr">
              <a:lnSpc>
                <a:spcPct val="120000"/>
              </a:lnSpc>
            </a:pPr>
            <a:r>
              <a:rPr lang="zh-CN" altLang="en-US" sz="3600" b="1">
                <a:latin typeface="+mn-lt"/>
                <a:ea typeface="+mn-ea"/>
                <a:sym typeface="+mn-lt"/>
              </a:rPr>
              <a:t>第八章 幼儿园游戏</a:t>
            </a:r>
            <a:endParaRPr lang="zh-CN" altLang="en-US" sz="3600" b="1">
              <a:latin typeface="+mn-lt"/>
              <a:ea typeface="+mn-ea"/>
              <a:sym typeface="+mn-lt"/>
            </a:endParaRPr>
          </a:p>
        </p:txBody>
      </p:sp>
      <p:grpSp>
        <p:nvGrpSpPr>
          <p:cNvPr id="6" name="组合 5"/>
          <p:cNvGrpSpPr/>
          <p:nvPr>
            <p:custDataLst>
              <p:tags r:id="rId3"/>
            </p:custDataLst>
          </p:nvPr>
        </p:nvGrpSpPr>
        <p:grpSpPr>
          <a:xfrm>
            <a:off x="2237105" y="2025015"/>
            <a:ext cx="7518452" cy="916574"/>
            <a:chOff x="3473762" y="1244600"/>
            <a:chExt cx="5244477" cy="685800"/>
          </a:xfrm>
        </p:grpSpPr>
        <p:sp>
          <p:nvSpPr>
            <p:cNvPr id="7" name="任意多边形 6"/>
            <p:cNvSpPr/>
            <p:nvPr>
              <p:custDataLst>
                <p:tags r:id="rId4"/>
              </p:custDataLst>
            </p:nvPr>
          </p:nvSpPr>
          <p:spPr>
            <a:xfrm>
              <a:off x="4569078" y="1244600"/>
              <a:ext cx="4149161" cy="685800"/>
            </a:xfrm>
            <a:custGeom>
              <a:avLst/>
              <a:gdLst>
                <a:gd name="connsiteX0" fmla="*/ 0 w 4149161"/>
                <a:gd name="connsiteY0" fmla="*/ 0 h 685800"/>
                <a:gd name="connsiteX1" fmla="*/ 4149161 w 4149161"/>
                <a:gd name="connsiteY1" fmla="*/ 0 h 685800"/>
                <a:gd name="connsiteX2" fmla="*/ 4149161 w 4149161"/>
                <a:gd name="connsiteY2" fmla="*/ 685800 h 685800"/>
                <a:gd name="connsiteX3" fmla="*/ 0 w 4149161"/>
                <a:gd name="connsiteY3" fmla="*/ 685800 h 685800"/>
                <a:gd name="connsiteX4" fmla="*/ 342900 w 4149161"/>
                <a:gd name="connsiteY4" fmla="*/ 3429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161" h="685800">
                  <a:moveTo>
                    <a:pt x="0" y="0"/>
                  </a:moveTo>
                  <a:lnTo>
                    <a:pt x="4149161" y="0"/>
                  </a:lnTo>
                  <a:lnTo>
                    <a:pt x="4149161" y="685800"/>
                  </a:lnTo>
                  <a:lnTo>
                    <a:pt x="0" y="685800"/>
                  </a:lnTo>
                  <a:lnTo>
                    <a:pt x="34290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algn="ctr">
                <a:lnSpc>
                  <a:spcPct val="120000"/>
                </a:lnSpc>
              </a:pPr>
              <a:r>
                <a:rPr lang="zh-CN" altLang="en-US" sz="3600" b="1" dirty="0">
                  <a:solidFill>
                    <a:schemeClr val="bg1"/>
                  </a:solidFill>
                  <a:sym typeface="+mn-lt"/>
                </a:rPr>
                <a:t>游戏概述</a:t>
              </a:r>
              <a:endParaRPr lang="zh-CN" altLang="en-US" sz="3600" b="1" dirty="0">
                <a:solidFill>
                  <a:schemeClr val="bg1"/>
                </a:solidFill>
                <a:sym typeface="+mn-lt"/>
              </a:endParaRPr>
            </a:p>
          </p:txBody>
        </p:sp>
        <p:sp>
          <p:nvSpPr>
            <p:cNvPr id="8" name="任意多边形 7"/>
            <p:cNvSpPr/>
            <p:nvPr>
              <p:custDataLst>
                <p:tags r:id="rId5"/>
              </p:custDataLst>
            </p:nvPr>
          </p:nvSpPr>
          <p:spPr>
            <a:xfrm>
              <a:off x="3473762" y="1244600"/>
              <a:ext cx="1295342" cy="685800"/>
            </a:xfrm>
            <a:custGeom>
              <a:avLst/>
              <a:gdLst>
                <a:gd name="connsiteX0" fmla="*/ 0 w 1295342"/>
                <a:gd name="connsiteY0" fmla="*/ 0 h 685800"/>
                <a:gd name="connsiteX1" fmla="*/ 952442 w 1295342"/>
                <a:gd name="connsiteY1" fmla="*/ 0 h 685800"/>
                <a:gd name="connsiteX2" fmla="*/ 1295342 w 1295342"/>
                <a:gd name="connsiteY2" fmla="*/ 342900 h 685800"/>
                <a:gd name="connsiteX3" fmla="*/ 952442 w 1295342"/>
                <a:gd name="connsiteY3" fmla="*/ 685800 h 685800"/>
                <a:gd name="connsiteX4" fmla="*/ 0 w 1295342"/>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42" h="685800">
                  <a:moveTo>
                    <a:pt x="0" y="0"/>
                  </a:moveTo>
                  <a:lnTo>
                    <a:pt x="952442" y="0"/>
                  </a:lnTo>
                  <a:lnTo>
                    <a:pt x="1295342" y="342900"/>
                  </a:lnTo>
                  <a:lnTo>
                    <a:pt x="952442" y="685800"/>
                  </a:lnTo>
                  <a:lnTo>
                    <a:pt x="0" y="685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288000" rtlCol="0" anchor="ctr">
              <a:noAutofit/>
            </a:bodyPr>
            <a:lstStyle/>
            <a:p>
              <a:pPr algn="ctr">
                <a:lnSpc>
                  <a:spcPct val="120000"/>
                </a:lnSpc>
              </a:pPr>
              <a:r>
                <a:rPr lang="zh-CN" altLang="en-US" sz="3600" b="1" dirty="0">
                  <a:solidFill>
                    <a:schemeClr val="bg1"/>
                  </a:solidFill>
                  <a:sym typeface="+mn-lt"/>
                </a:rPr>
                <a:t>第一节</a:t>
              </a:r>
              <a:endParaRPr lang="zh-CN" altLang="en-US" sz="3600" b="1" dirty="0">
                <a:solidFill>
                  <a:schemeClr val="bg1"/>
                </a:solidFill>
                <a:sym typeface="+mn-lt"/>
              </a:endParaRPr>
            </a:p>
          </p:txBody>
        </p:sp>
      </p:grpSp>
      <p:grpSp>
        <p:nvGrpSpPr>
          <p:cNvPr id="9" name="组合 8"/>
          <p:cNvGrpSpPr/>
          <p:nvPr>
            <p:custDataLst>
              <p:tags r:id="rId6"/>
            </p:custDataLst>
          </p:nvPr>
        </p:nvGrpSpPr>
        <p:grpSpPr>
          <a:xfrm>
            <a:off x="2237105" y="3604408"/>
            <a:ext cx="7518452" cy="916574"/>
            <a:chOff x="3473762" y="2124166"/>
            <a:chExt cx="5244477" cy="685800"/>
          </a:xfrm>
          <a:solidFill>
            <a:schemeClr val="accent2"/>
          </a:solidFill>
        </p:grpSpPr>
        <p:sp>
          <p:nvSpPr>
            <p:cNvPr id="10" name="任意多边形 9"/>
            <p:cNvSpPr/>
            <p:nvPr>
              <p:custDataLst>
                <p:tags r:id="rId7"/>
              </p:custDataLst>
            </p:nvPr>
          </p:nvSpPr>
          <p:spPr>
            <a:xfrm>
              <a:off x="4569078" y="2124166"/>
              <a:ext cx="4149161" cy="685800"/>
            </a:xfrm>
            <a:custGeom>
              <a:avLst/>
              <a:gdLst>
                <a:gd name="connsiteX0" fmla="*/ 0 w 4149161"/>
                <a:gd name="connsiteY0" fmla="*/ 0 h 685800"/>
                <a:gd name="connsiteX1" fmla="*/ 4149161 w 4149161"/>
                <a:gd name="connsiteY1" fmla="*/ 0 h 685800"/>
                <a:gd name="connsiteX2" fmla="*/ 4149161 w 4149161"/>
                <a:gd name="connsiteY2" fmla="*/ 685800 h 685800"/>
                <a:gd name="connsiteX3" fmla="*/ 0 w 4149161"/>
                <a:gd name="connsiteY3" fmla="*/ 685800 h 685800"/>
                <a:gd name="connsiteX4" fmla="*/ 342900 w 4149161"/>
                <a:gd name="connsiteY4" fmla="*/ 3429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161" h="685800">
                  <a:moveTo>
                    <a:pt x="0" y="0"/>
                  </a:moveTo>
                  <a:lnTo>
                    <a:pt x="4149161" y="0"/>
                  </a:lnTo>
                  <a:lnTo>
                    <a:pt x="4149161" y="685800"/>
                  </a:lnTo>
                  <a:lnTo>
                    <a:pt x="0" y="685800"/>
                  </a:lnTo>
                  <a:lnTo>
                    <a:pt x="342900" y="3429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algn="ctr">
                <a:lnSpc>
                  <a:spcPct val="120000"/>
                </a:lnSpc>
              </a:pPr>
              <a:r>
                <a:rPr lang="zh-CN" altLang="en-US" sz="3600" b="1" dirty="0">
                  <a:solidFill>
                    <a:schemeClr val="bg1"/>
                  </a:solidFill>
                  <a:sym typeface="+mn-lt"/>
                </a:rPr>
                <a:t>游戏与儿童的发展</a:t>
              </a:r>
              <a:endParaRPr lang="zh-CN" altLang="en-US" sz="3600" b="1" dirty="0">
                <a:solidFill>
                  <a:schemeClr val="bg1"/>
                </a:solidFill>
                <a:sym typeface="+mn-lt"/>
              </a:endParaRPr>
            </a:p>
          </p:txBody>
        </p:sp>
        <p:sp>
          <p:nvSpPr>
            <p:cNvPr id="11" name="任意多边形 10"/>
            <p:cNvSpPr/>
            <p:nvPr>
              <p:custDataLst>
                <p:tags r:id="rId8"/>
              </p:custDataLst>
            </p:nvPr>
          </p:nvSpPr>
          <p:spPr>
            <a:xfrm>
              <a:off x="3473762" y="2124166"/>
              <a:ext cx="1295342" cy="685800"/>
            </a:xfrm>
            <a:custGeom>
              <a:avLst/>
              <a:gdLst>
                <a:gd name="connsiteX0" fmla="*/ 0 w 1295342"/>
                <a:gd name="connsiteY0" fmla="*/ 0 h 685800"/>
                <a:gd name="connsiteX1" fmla="*/ 952442 w 1295342"/>
                <a:gd name="connsiteY1" fmla="*/ 0 h 685800"/>
                <a:gd name="connsiteX2" fmla="*/ 1295342 w 1295342"/>
                <a:gd name="connsiteY2" fmla="*/ 342900 h 685800"/>
                <a:gd name="connsiteX3" fmla="*/ 952442 w 1295342"/>
                <a:gd name="connsiteY3" fmla="*/ 685800 h 685800"/>
                <a:gd name="connsiteX4" fmla="*/ 0 w 1295342"/>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42" h="685800">
                  <a:moveTo>
                    <a:pt x="0" y="0"/>
                  </a:moveTo>
                  <a:lnTo>
                    <a:pt x="952442" y="0"/>
                  </a:lnTo>
                  <a:lnTo>
                    <a:pt x="1295342" y="342900"/>
                  </a:lnTo>
                  <a:lnTo>
                    <a:pt x="952442" y="685800"/>
                  </a:lnTo>
                  <a:lnTo>
                    <a:pt x="0" y="685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288000" rtlCol="0" anchor="ctr">
              <a:noAutofit/>
            </a:bodyPr>
            <a:lstStyle/>
            <a:p>
              <a:pPr algn="ctr">
                <a:lnSpc>
                  <a:spcPct val="120000"/>
                </a:lnSpc>
              </a:pPr>
              <a:r>
                <a:rPr lang="zh-CN" altLang="en-US" sz="3600" b="1" dirty="0">
                  <a:solidFill>
                    <a:schemeClr val="bg1"/>
                  </a:solidFill>
                  <a:sym typeface="+mn-lt"/>
                </a:rPr>
                <a:t>第二节</a:t>
              </a:r>
              <a:endParaRPr lang="zh-CN" altLang="en-US" sz="3600" b="1" dirty="0">
                <a:solidFill>
                  <a:schemeClr val="bg1"/>
                </a:solidFill>
                <a:sym typeface="+mn-lt"/>
              </a:endParaRPr>
            </a:p>
          </p:txBody>
        </p:sp>
      </p:grpSp>
      <p:grpSp>
        <p:nvGrpSpPr>
          <p:cNvPr id="12" name="组合 11"/>
          <p:cNvGrpSpPr/>
          <p:nvPr>
            <p:custDataLst>
              <p:tags r:id="rId9"/>
            </p:custDataLst>
          </p:nvPr>
        </p:nvGrpSpPr>
        <p:grpSpPr>
          <a:xfrm>
            <a:off x="2237522" y="5184081"/>
            <a:ext cx="7518468" cy="916574"/>
            <a:chOff x="3092762" y="3003732"/>
            <a:chExt cx="5625477" cy="685800"/>
          </a:xfrm>
          <a:solidFill>
            <a:schemeClr val="accent3"/>
          </a:solidFill>
        </p:grpSpPr>
        <p:sp>
          <p:nvSpPr>
            <p:cNvPr id="13" name="任意多边形 12"/>
            <p:cNvSpPr/>
            <p:nvPr>
              <p:custDataLst>
                <p:tags r:id="rId10"/>
              </p:custDataLst>
            </p:nvPr>
          </p:nvSpPr>
          <p:spPr>
            <a:xfrm>
              <a:off x="4569078" y="3003732"/>
              <a:ext cx="4149161" cy="685800"/>
            </a:xfrm>
            <a:custGeom>
              <a:avLst/>
              <a:gdLst>
                <a:gd name="connsiteX0" fmla="*/ 0 w 4149161"/>
                <a:gd name="connsiteY0" fmla="*/ 0 h 685800"/>
                <a:gd name="connsiteX1" fmla="*/ 4149161 w 4149161"/>
                <a:gd name="connsiteY1" fmla="*/ 0 h 685800"/>
                <a:gd name="connsiteX2" fmla="*/ 4149161 w 4149161"/>
                <a:gd name="connsiteY2" fmla="*/ 685800 h 685800"/>
                <a:gd name="connsiteX3" fmla="*/ 0 w 4149161"/>
                <a:gd name="connsiteY3" fmla="*/ 685800 h 685800"/>
                <a:gd name="connsiteX4" fmla="*/ 342900 w 4149161"/>
                <a:gd name="connsiteY4" fmla="*/ 3429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161" h="685800">
                  <a:moveTo>
                    <a:pt x="0" y="0"/>
                  </a:moveTo>
                  <a:lnTo>
                    <a:pt x="4149161" y="0"/>
                  </a:lnTo>
                  <a:lnTo>
                    <a:pt x="4149161" y="685800"/>
                  </a:lnTo>
                  <a:lnTo>
                    <a:pt x="0" y="685800"/>
                  </a:lnTo>
                  <a:lnTo>
                    <a:pt x="342900" y="3429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algn="ctr">
                <a:lnSpc>
                  <a:spcPct val="120000"/>
                </a:lnSpc>
              </a:pPr>
              <a:r>
                <a:rPr lang="zh-CN" altLang="en-US" sz="3600" b="1" dirty="0">
                  <a:solidFill>
                    <a:schemeClr val="bg1"/>
                  </a:solidFill>
                  <a:sym typeface="+mn-lt"/>
                </a:rPr>
                <a:t>幼儿园游戏的分类与指导</a:t>
              </a:r>
              <a:endParaRPr lang="zh-CN" altLang="en-US" sz="3600" b="1" dirty="0">
                <a:solidFill>
                  <a:schemeClr val="bg1"/>
                </a:solidFill>
                <a:sym typeface="+mn-lt"/>
              </a:endParaRPr>
            </a:p>
          </p:txBody>
        </p:sp>
        <p:sp>
          <p:nvSpPr>
            <p:cNvPr id="14" name="任意多边形 13"/>
            <p:cNvSpPr/>
            <p:nvPr>
              <p:custDataLst>
                <p:tags r:id="rId11"/>
              </p:custDataLst>
            </p:nvPr>
          </p:nvSpPr>
          <p:spPr>
            <a:xfrm>
              <a:off x="3092762" y="3003732"/>
              <a:ext cx="1676400" cy="685800"/>
            </a:xfrm>
            <a:custGeom>
              <a:avLst/>
              <a:gdLst>
                <a:gd name="connsiteX0" fmla="*/ 0 w 1295342"/>
                <a:gd name="connsiteY0" fmla="*/ 0 h 685800"/>
                <a:gd name="connsiteX1" fmla="*/ 952442 w 1295342"/>
                <a:gd name="connsiteY1" fmla="*/ 0 h 685800"/>
                <a:gd name="connsiteX2" fmla="*/ 1295342 w 1295342"/>
                <a:gd name="connsiteY2" fmla="*/ 342900 h 685800"/>
                <a:gd name="connsiteX3" fmla="*/ 952442 w 1295342"/>
                <a:gd name="connsiteY3" fmla="*/ 685800 h 685800"/>
                <a:gd name="connsiteX4" fmla="*/ 0 w 1295342"/>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42" h="685800">
                  <a:moveTo>
                    <a:pt x="0" y="0"/>
                  </a:moveTo>
                  <a:lnTo>
                    <a:pt x="952442" y="0"/>
                  </a:lnTo>
                  <a:lnTo>
                    <a:pt x="1295342" y="342900"/>
                  </a:lnTo>
                  <a:lnTo>
                    <a:pt x="952442" y="685800"/>
                  </a:lnTo>
                  <a:lnTo>
                    <a:pt x="0" y="685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288000" rtlCol="0" anchor="ctr">
              <a:noAutofit/>
            </a:bodyPr>
            <a:lstStyle/>
            <a:p>
              <a:pPr algn="ctr">
                <a:lnSpc>
                  <a:spcPct val="120000"/>
                </a:lnSpc>
              </a:pPr>
              <a:r>
                <a:rPr lang="zh-CN" altLang="en-US" sz="3600" b="1" dirty="0">
                  <a:solidFill>
                    <a:schemeClr val="bg1"/>
                  </a:solidFill>
                  <a:sym typeface="+mn-lt"/>
                </a:rPr>
                <a:t>第三节</a:t>
              </a:r>
              <a:endParaRPr lang="zh-CN" altLang="en-US" sz="2400" b="1" dirty="0">
                <a:solidFill>
                  <a:schemeClr val="bg1"/>
                </a:solidFill>
                <a:sym typeface="+mn-lt"/>
              </a:endParaRPr>
            </a:p>
          </p:txBody>
        </p:sp>
      </p:grpSp>
    </p:spTree>
    <p:custDataLst>
      <p:tags r:id="rId1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3194926"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新课导</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5335666" y="370528"/>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教师引</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7318691" y="369259"/>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生探</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pic>
        <p:nvPicPr>
          <p:cNvPr id="5" name="图片 4" descr="IMG_2709(20191215-192900)"/>
          <p:cNvPicPr/>
          <p:nvPr/>
        </p:nvPicPr>
        <p:blipFill>
          <a:blip r:embed="rId1"/>
          <a:stretch>
            <a:fillRect/>
          </a:stretch>
        </p:blipFill>
        <p:spPr>
          <a:xfrm>
            <a:off x="491575" y="1232727"/>
            <a:ext cx="3517338" cy="25186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图片 20" descr="default-3"/>
          <p:cNvPicPr/>
          <p:nvPr/>
        </p:nvPicPr>
        <p:blipFill>
          <a:blip r:embed="rId2"/>
          <a:stretch>
            <a:fillRect/>
          </a:stretch>
        </p:blipFill>
        <p:spPr>
          <a:xfrm>
            <a:off x="482756" y="3964237"/>
            <a:ext cx="3598126" cy="25186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文本框 5"/>
          <p:cNvSpPr txBox="1"/>
          <p:nvPr/>
        </p:nvSpPr>
        <p:spPr>
          <a:xfrm>
            <a:off x="4440782" y="1341572"/>
            <a:ext cx="7772797" cy="2553335"/>
          </a:xfrm>
          <a:prstGeom prst="rect">
            <a:avLst/>
          </a:prstGeom>
          <a:noFill/>
        </p:spPr>
        <p:txBody>
          <a:bodyPr wrap="square" rtlCol="0">
            <a:spAutoFit/>
          </a:bodyPr>
          <a:lstStyle/>
          <a:p>
            <a:r>
              <a:rPr lang="zh-CN" altLang="en-US" sz="3200" b="1" dirty="0">
                <a:latin typeface="华文楷体" panose="02010600040101010101" charset="-122"/>
                <a:ea typeface="华文楷体" panose="02010600040101010101" charset="-122"/>
                <a:sym typeface="+mn-ea"/>
              </a:rPr>
              <a:t>角色游戏：</a:t>
            </a:r>
            <a:endParaRPr lang="zh-CN" altLang="en-US" sz="3200" b="1" dirty="0">
              <a:latin typeface="华文楷体" panose="02010600040101010101" charset="-122"/>
              <a:ea typeface="华文楷体" panose="02010600040101010101" charset="-122"/>
              <a:sym typeface="+mn-ea"/>
            </a:endParaRPr>
          </a:p>
          <a:p>
            <a:r>
              <a:rPr lang="zh-CN" altLang="en-US" sz="3200" b="1" dirty="0">
                <a:latin typeface="华文楷体" panose="02010600040101010101" charset="-122"/>
                <a:ea typeface="华文楷体" panose="02010600040101010101" charset="-122"/>
                <a:sym typeface="+mn-ea"/>
              </a:rPr>
              <a:t>    幼儿按照</a:t>
            </a:r>
            <a:r>
              <a:rPr lang="zh-CN" altLang="en-US" sz="3200" b="1" dirty="0">
                <a:solidFill>
                  <a:srgbClr val="FF0000"/>
                </a:solidFill>
                <a:latin typeface="华文楷体" panose="02010600040101010101" charset="-122"/>
                <a:ea typeface="华文楷体" panose="02010600040101010101" charset="-122"/>
                <a:sym typeface="+mn-ea"/>
              </a:rPr>
              <a:t>自己的意愿</a:t>
            </a:r>
            <a:r>
              <a:rPr lang="zh-CN" altLang="en-US" sz="3200" b="1" dirty="0">
                <a:latin typeface="华文楷体" panose="02010600040101010101" charset="-122"/>
                <a:ea typeface="华文楷体" panose="02010600040101010101" charset="-122"/>
                <a:sym typeface="+mn-ea"/>
              </a:rPr>
              <a:t>扮演角色，通过</a:t>
            </a:r>
            <a:r>
              <a:rPr lang="zh-CN" altLang="en-US" sz="3200" b="1" dirty="0">
                <a:solidFill>
                  <a:srgbClr val="FF0000"/>
                </a:solidFill>
                <a:latin typeface="华文楷体" panose="02010600040101010101" charset="-122"/>
                <a:ea typeface="华文楷体" panose="02010600040101010101" charset="-122"/>
                <a:sym typeface="+mn-ea"/>
              </a:rPr>
              <a:t>模仿和想象</a:t>
            </a:r>
            <a:r>
              <a:rPr lang="zh-CN" altLang="en-US" sz="3200" b="1" dirty="0">
                <a:latin typeface="华文楷体" panose="02010600040101010101" charset="-122"/>
                <a:ea typeface="华文楷体" panose="02010600040101010101" charset="-122"/>
                <a:sym typeface="+mn-ea"/>
              </a:rPr>
              <a:t>，</a:t>
            </a:r>
            <a:r>
              <a:rPr lang="zh-CN" altLang="en-US" sz="3200" b="1" dirty="0">
                <a:solidFill>
                  <a:srgbClr val="FF0000"/>
                </a:solidFill>
                <a:latin typeface="华文楷体" panose="02010600040101010101" charset="-122"/>
                <a:ea typeface="华文楷体" panose="02010600040101010101" charset="-122"/>
                <a:sym typeface="+mn-ea"/>
              </a:rPr>
              <a:t>独立自主地</a:t>
            </a:r>
            <a:r>
              <a:rPr lang="zh-CN" altLang="en-US" sz="3200" b="1" dirty="0">
                <a:latin typeface="华文楷体" panose="02010600040101010101" charset="-122"/>
                <a:ea typeface="华文楷体" panose="02010600040101010101" charset="-122"/>
                <a:sym typeface="+mn-ea"/>
              </a:rPr>
              <a:t>、</a:t>
            </a:r>
            <a:r>
              <a:rPr lang="zh-CN" altLang="en-US" sz="3200" b="1" dirty="0">
                <a:solidFill>
                  <a:schemeClr val="tx1"/>
                </a:solidFill>
                <a:latin typeface="华文楷体" panose="02010600040101010101" charset="-122"/>
                <a:ea typeface="华文楷体" panose="02010600040101010101" charset="-122"/>
                <a:sym typeface="+mn-ea"/>
              </a:rPr>
              <a:t>创造性</a:t>
            </a:r>
            <a:r>
              <a:rPr lang="zh-CN" altLang="en-US" sz="3200" b="1" dirty="0">
                <a:latin typeface="华文楷体" panose="02010600040101010101" charset="-122"/>
                <a:ea typeface="华文楷体" panose="02010600040101010101" charset="-122"/>
                <a:sym typeface="+mn-ea"/>
              </a:rPr>
              <a:t>地反映</a:t>
            </a:r>
            <a:r>
              <a:rPr lang="zh-CN" altLang="en-US" sz="3200" b="1" dirty="0">
                <a:solidFill>
                  <a:srgbClr val="C00000"/>
                </a:solidFill>
                <a:latin typeface="华文楷体" panose="02010600040101010101" charset="-122"/>
                <a:ea typeface="华文楷体" panose="02010600040101010101" charset="-122"/>
                <a:sym typeface="+mn-ea"/>
              </a:rPr>
              <a:t>现实生活</a:t>
            </a:r>
            <a:r>
              <a:rPr lang="zh-CN" altLang="en-US" sz="3200" b="1" dirty="0">
                <a:latin typeface="华文楷体" panose="02010600040101010101" charset="-122"/>
                <a:ea typeface="华文楷体" panose="02010600040101010101" charset="-122"/>
                <a:sym typeface="+mn-ea"/>
              </a:rPr>
              <a:t>的活动。</a:t>
            </a:r>
            <a:endParaRPr lang="en-US" altLang="zh-CN" sz="3200" b="1" dirty="0">
              <a:latin typeface="华文楷体" panose="02010600040101010101" charset="-122"/>
              <a:ea typeface="华文楷体" panose="02010600040101010101" charset="-122"/>
            </a:endParaRPr>
          </a:p>
          <a:p>
            <a:endParaRPr lang="zh-CN" altLang="en-US" sz="3200" b="1">
              <a:latin typeface="华文楷体" panose="02010600040101010101" charset="-122"/>
              <a:ea typeface="华文楷体" panose="02010600040101010101" charset="-122"/>
            </a:endParaRPr>
          </a:p>
        </p:txBody>
      </p:sp>
      <p:sp>
        <p:nvSpPr>
          <p:cNvPr id="19" name="文本框 18"/>
          <p:cNvSpPr txBox="1"/>
          <p:nvPr/>
        </p:nvSpPr>
        <p:spPr>
          <a:xfrm>
            <a:off x="4584217" y="4220433"/>
            <a:ext cx="7285371" cy="583565"/>
          </a:xfrm>
          <a:prstGeom prst="rect">
            <a:avLst/>
          </a:prstGeom>
          <a:noFill/>
        </p:spPr>
        <p:txBody>
          <a:bodyPr wrap="square" rtlCol="0">
            <a:spAutoFit/>
          </a:bodyPr>
          <a:lstStyle/>
          <a:p>
            <a:r>
              <a:rPr lang="zh-CN" altLang="en-US" sz="3200" b="1" dirty="0">
                <a:latin typeface="华文楷体" panose="02010600040101010101" charset="-122"/>
                <a:ea typeface="华文楷体" panose="02010600040101010101" charset="-122"/>
                <a:sym typeface="+mn-ea"/>
              </a:rPr>
              <a:t>幼儿时期最</a:t>
            </a:r>
            <a:r>
              <a:rPr lang="zh-CN" altLang="en-US" sz="3200" b="1" dirty="0">
                <a:solidFill>
                  <a:srgbClr val="FF0000"/>
                </a:solidFill>
                <a:latin typeface="华文楷体" panose="02010600040101010101" charset="-122"/>
                <a:ea typeface="华文楷体" panose="02010600040101010101" charset="-122"/>
                <a:sym typeface="+mn-ea"/>
              </a:rPr>
              <a:t>典型的、最有特色</a:t>
            </a:r>
            <a:r>
              <a:rPr lang="zh-CN" altLang="en-US" sz="3200" b="1" dirty="0">
                <a:latin typeface="华文楷体" panose="02010600040101010101" charset="-122"/>
                <a:ea typeface="华文楷体" panose="02010600040101010101" charset="-122"/>
                <a:sym typeface="+mn-ea"/>
              </a:rPr>
              <a:t>的游戏。</a:t>
            </a:r>
            <a:endParaRPr lang="zh-CN" altLang="en-US" sz="3200" b="1" dirty="0">
              <a:latin typeface="华文楷体" panose="02010600040101010101" charset="-122"/>
              <a:ea typeface="华文楷体" panose="02010600040101010101" charset="-122"/>
            </a:endParaRPr>
          </a:p>
        </p:txBody>
      </p:sp>
      <p:sp>
        <p:nvSpPr>
          <p:cNvPr id="18" name="文本框 17"/>
          <p:cNvSpPr txBox="1"/>
          <p:nvPr/>
        </p:nvSpPr>
        <p:spPr>
          <a:xfrm>
            <a:off x="770489" y="226458"/>
            <a:ext cx="5434674" cy="829945"/>
          </a:xfrm>
          <a:prstGeom prst="rect">
            <a:avLst/>
          </a:prstGeom>
          <a:noFill/>
        </p:spPr>
        <p:txBody>
          <a:bodyPr wrap="square" rtlCol="0" anchor="t">
            <a:spAutoFit/>
          </a:bodyPr>
          <a:p>
            <a:pPr>
              <a:lnSpc>
                <a:spcPct val="150000"/>
              </a:lnSpc>
              <a:spcBef>
                <a:spcPts val="0"/>
              </a:spcBef>
            </a:pPr>
            <a:r>
              <a:rPr lang="zh-CN" altLang="en-US" sz="3200" b="1">
                <a:latin typeface="楷体" panose="02010609060101010101" pitchFamily="49" charset="-122"/>
                <a:ea typeface="楷体" panose="02010609060101010101" pitchFamily="49" charset="-122"/>
                <a:cs typeface="楷体" panose="02010609060101010101" pitchFamily="49" charset="-122"/>
                <a:sym typeface="+mn-ea"/>
              </a:rPr>
              <a:t>二、幼儿园游戏的分类</a:t>
            </a:r>
            <a:endParaRPr lang="zh-CN" altLang="en-US" sz="3200" b="1">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spd="slow" advTm="10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iterate type="lt">
                                    <p:tmPct val="0"/>
                                  </p:iterate>
                                  <p:childTnLst>
                                    <p:set>
                                      <p:cBhvr>
                                        <p:cTn id="1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6" presetClass="emph" presetSubtype="0" fill="hold" grpId="20" nodeType="clickEffect">
                                  <p:stCondLst>
                                    <p:cond delay="0"/>
                                  </p:stCondLst>
                                  <p:iterate type="lt">
                                    <p:tmPct val="10000"/>
                                  </p:iterate>
                                  <p:childTnLst>
                                    <p:animScale>
                                      <p:cBhvr>
                                        <p:cTn id="16" dur="250" autoRev="1" fill="hold">
                                          <p:stCondLst>
                                            <p:cond delay="0"/>
                                          </p:stCondLst>
                                        </p:cTn>
                                        <p:tgtEl>
                                          <p:spTgt spid="19">
                                            <p:txEl>
                                              <p:pRg st="0" end="0"/>
                                            </p:txEl>
                                          </p:spTgt>
                                        </p:tgtEl>
                                      </p:cBhvr>
                                      <p:to x="80000" y="100000"/>
                                    </p:animScale>
                                    <p:anim by="(#ppt_w*0.10)" calcmode="lin" valueType="num">
                                      <p:cBhvr>
                                        <p:cTn id="17" dur="250" autoRev="1" fill="hold">
                                          <p:stCondLst>
                                            <p:cond delay="0"/>
                                          </p:stCondLst>
                                        </p:cTn>
                                        <p:tgtEl>
                                          <p:spTgt spid="19">
                                            <p:txEl>
                                              <p:pRg st="0" end="0"/>
                                            </p:txEl>
                                          </p:spTgt>
                                        </p:tgtEl>
                                        <p:attrNameLst>
                                          <p:attrName>ppt_x</p:attrName>
                                        </p:attrNameLst>
                                      </p:cBhvr>
                                    </p:anim>
                                    <p:anim by="(-#ppt_w*0.10)" calcmode="lin" valueType="num">
                                      <p:cBhvr>
                                        <p:cTn id="18" dur="250" autoRev="1" fill="hold">
                                          <p:stCondLst>
                                            <p:cond delay="0"/>
                                          </p:stCondLst>
                                        </p:cTn>
                                        <p:tgtEl>
                                          <p:spTgt spid="19">
                                            <p:txEl>
                                              <p:pRg st="0" end="0"/>
                                            </p:txEl>
                                          </p:spTgt>
                                        </p:tgtEl>
                                        <p:attrNameLst>
                                          <p:attrName>ppt_y</p:attrName>
                                        </p:attrNameLst>
                                      </p:cBhvr>
                                    </p:anim>
                                    <p:animRot by="-480000">
                                      <p:cBhvr>
                                        <p:cTn id="19" dur="250" autoRev="1" fill="hold">
                                          <p:stCondLst>
                                            <p:cond delay="0"/>
                                          </p:stCondLst>
                                        </p:cTn>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bldLvl="0" build="allAtOnce"/>
      <p:bldP spid="19" grpId="1" bldLvl="0" build="allAtOnce"/>
      <p:bldP spid="19" grpId="2" bldLvl="0" build="allAtOnce"/>
      <p:bldP spid="19" grpId="3" bldLvl="0" build="allAtOnce"/>
      <p:bldP spid="19" grpId="4" bldLvl="0" build="allAtOnce"/>
      <p:bldP spid="19" grpId="5" bldLvl="0" build="allAtOnce"/>
      <p:bldP spid="19" grpId="6" bldLvl="0" build="allAtOnce"/>
      <p:bldP spid="19" grpId="7" bldLvl="0" build="allAtOnce"/>
      <p:bldP spid="19" grpId="8" bldLvl="0" build="allAtOnce"/>
      <p:bldP spid="19" grpId="9" bldLvl="0" build="allAtOnce"/>
      <p:bldP spid="19" grpId="10" bldLvl="0" build="allAtOnce"/>
      <p:bldP spid="19" grpId="11" bldLvl="0" build="allAtOnce"/>
      <p:bldP spid="19" grpId="12" bldLvl="0" build="allAtOnce"/>
      <p:bldP spid="19" grpId="13" bldLvl="0" build="allAtOnce"/>
      <p:bldP spid="19" grpId="14" bldLvl="0" build="allAtOnce"/>
      <p:bldP spid="19" grpId="15" bldLvl="0" build="allAtOnce"/>
      <p:bldP spid="19" grpId="16" bldLvl="0" build="allAtOnce"/>
      <p:bldP spid="19" grpId="17" bldLvl="0" build="allAtOnce"/>
      <p:bldP spid="19" grpId="18" bldLvl="0" build="allAtOnce"/>
      <p:bldP spid="19" grpId="19" bldLvl="0" build="allAtOnce"/>
      <p:bldP spid="19" grpId="20" bldLvl="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3194926"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新课导</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5335666" y="370528"/>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教师</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nvSpPr>
        <p:spPr>
          <a:xfrm>
            <a:off x="5183345" y="1502144"/>
            <a:ext cx="6597389" cy="2061210"/>
          </a:xfrm>
          <a:prstGeom prst="rect">
            <a:avLst/>
          </a:prstGeom>
          <a:noFill/>
        </p:spPr>
        <p:txBody>
          <a:bodyPr wrap="square" rtlCol="0">
            <a:spAutoFit/>
          </a:bodyPr>
          <a:lstStyle/>
          <a:p>
            <a:r>
              <a:rPr lang="zh-CN" altLang="en-US" sz="3200" b="1" dirty="0">
                <a:latin typeface="华文楷体" panose="02010600040101010101" charset="-122"/>
                <a:ea typeface="华文楷体" panose="02010600040101010101" charset="-122"/>
                <a:sym typeface="+mn-ea"/>
              </a:rPr>
              <a:t>表演游戏（戏剧游戏）</a:t>
            </a:r>
            <a:endParaRPr lang="zh-CN" altLang="en-US" sz="3600" b="1" dirty="0">
              <a:latin typeface="华文楷体" panose="02010600040101010101" charset="-122"/>
              <a:ea typeface="华文楷体" panose="02010600040101010101" charset="-122"/>
              <a:sym typeface="+mn-ea"/>
            </a:endParaRPr>
          </a:p>
          <a:p>
            <a:r>
              <a:rPr lang="zh-CN" altLang="en-US" sz="3200" b="1" dirty="0">
                <a:latin typeface="华文楷体" panose="02010600040101010101" charset="-122"/>
                <a:ea typeface="华文楷体" panose="02010600040101010101" charset="-122"/>
                <a:sym typeface="+mn-ea"/>
              </a:rPr>
              <a:t>    学前儿童</a:t>
            </a:r>
            <a:r>
              <a:rPr lang="zh-CN" altLang="en-US" sz="3200" b="1" dirty="0">
                <a:solidFill>
                  <a:srgbClr val="C00000"/>
                </a:solidFill>
                <a:latin typeface="华文楷体" panose="02010600040101010101" charset="-122"/>
                <a:ea typeface="华文楷体" panose="02010600040101010101" charset="-122"/>
                <a:sym typeface="+mn-ea"/>
              </a:rPr>
              <a:t>根据文艺作品</a:t>
            </a:r>
            <a:r>
              <a:rPr lang="zh-CN" altLang="en-US" sz="3200" b="1" dirty="0">
                <a:latin typeface="华文楷体" panose="02010600040101010101" charset="-122"/>
                <a:ea typeface="华文楷体" panose="02010600040101010101" charset="-122"/>
                <a:sym typeface="+mn-ea"/>
              </a:rPr>
              <a:t>中的情节、内容和角色，通过语言、表情和动作进行表现的一种</a:t>
            </a:r>
            <a:r>
              <a:rPr lang="zh-CN" altLang="en-US" sz="3200" b="1" dirty="0">
                <a:solidFill>
                  <a:srgbClr val="C00000"/>
                </a:solidFill>
                <a:latin typeface="华文楷体" panose="02010600040101010101" charset="-122"/>
                <a:ea typeface="华文楷体" panose="02010600040101010101" charset="-122"/>
                <a:sym typeface="+mn-ea"/>
              </a:rPr>
              <a:t>创造性</a:t>
            </a:r>
            <a:r>
              <a:rPr lang="zh-CN" altLang="en-US" sz="3200" b="1" dirty="0">
                <a:latin typeface="华文楷体" panose="02010600040101010101" charset="-122"/>
                <a:ea typeface="华文楷体" panose="02010600040101010101" charset="-122"/>
                <a:sym typeface="+mn-ea"/>
              </a:rPr>
              <a:t>活动。</a:t>
            </a:r>
            <a:endParaRPr lang="zh-CN" altLang="en-US" sz="3200" b="1" dirty="0">
              <a:latin typeface="华文楷体" panose="02010600040101010101" charset="-122"/>
              <a:ea typeface="华文楷体" panose="02010600040101010101" charset="-122"/>
              <a:sym typeface="+mn-ea"/>
            </a:endParaRPr>
          </a:p>
        </p:txBody>
      </p:sp>
      <p:pic>
        <p:nvPicPr>
          <p:cNvPr id="29716" name="Picture 20" descr="6--130424"/>
          <p:cNvPicPr/>
          <p:nvPr/>
        </p:nvPicPr>
        <p:blipFill>
          <a:blip r:embed="rId1"/>
          <a:stretch>
            <a:fillRect/>
          </a:stretch>
        </p:blipFill>
        <p:spPr>
          <a:xfrm>
            <a:off x="482456" y="1270313"/>
            <a:ext cx="3598126" cy="25186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图片 21" descr="84D749CA62C13650A6B03597F769CF79"/>
          <p:cNvPicPr/>
          <p:nvPr/>
        </p:nvPicPr>
        <p:blipFill>
          <a:blip r:embed="rId2"/>
          <a:stretch>
            <a:fillRect/>
          </a:stretch>
        </p:blipFill>
        <p:spPr>
          <a:xfrm>
            <a:off x="487603" y="3994081"/>
            <a:ext cx="3598126" cy="25186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文本框 4"/>
          <p:cNvSpPr txBox="1"/>
          <p:nvPr/>
        </p:nvSpPr>
        <p:spPr>
          <a:xfrm>
            <a:off x="770489" y="226458"/>
            <a:ext cx="5434674" cy="829945"/>
          </a:xfrm>
          <a:prstGeom prst="rect">
            <a:avLst/>
          </a:prstGeom>
          <a:noFill/>
        </p:spPr>
        <p:txBody>
          <a:bodyPr wrap="square" rtlCol="0" anchor="t">
            <a:spAutoFit/>
          </a:bodyPr>
          <a:p>
            <a:pPr>
              <a:lnSpc>
                <a:spcPct val="150000"/>
              </a:lnSpc>
              <a:spcBef>
                <a:spcPts val="0"/>
              </a:spcBef>
            </a:pPr>
            <a:r>
              <a:rPr lang="zh-CN" altLang="en-US" sz="3200" b="1">
                <a:latin typeface="楷体" panose="02010609060101010101" pitchFamily="49" charset="-122"/>
                <a:ea typeface="楷体" panose="02010609060101010101" pitchFamily="49" charset="-122"/>
                <a:cs typeface="楷体" panose="02010609060101010101" pitchFamily="49" charset="-122"/>
                <a:sym typeface="+mn-ea"/>
              </a:rPr>
              <a:t>二、幼儿园游戏的分类</a:t>
            </a:r>
            <a:endParaRPr lang="zh-CN" altLang="en-US" sz="3200" b="1">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spd="slow" advTm="10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3194926"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新课导</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5335666" y="370528"/>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教师引</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7318691" y="369259"/>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学生练</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pic>
        <p:nvPicPr>
          <p:cNvPr id="22" name="图片 21" descr="QQphoto"/>
          <p:cNvPicPr/>
          <p:nvPr/>
        </p:nvPicPr>
        <p:blipFill>
          <a:blip r:embed="rId1"/>
          <a:stretch>
            <a:fillRect/>
          </a:stretch>
        </p:blipFill>
        <p:spPr>
          <a:xfrm>
            <a:off x="501389" y="1311824"/>
            <a:ext cx="3598126" cy="25186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5" name="图片 110597" descr="20096312535222018"/>
          <p:cNvPicPr/>
          <p:nvPr/>
        </p:nvPicPr>
        <p:blipFill>
          <a:blip r:embed="rId2"/>
          <a:stretch>
            <a:fillRect/>
          </a:stretch>
        </p:blipFill>
        <p:spPr>
          <a:xfrm>
            <a:off x="501397" y="3954821"/>
            <a:ext cx="3598126" cy="25186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文本框 19"/>
          <p:cNvSpPr txBox="1"/>
          <p:nvPr/>
        </p:nvSpPr>
        <p:spPr>
          <a:xfrm>
            <a:off x="4593737" y="1311743"/>
            <a:ext cx="7115914" cy="3846195"/>
          </a:xfrm>
          <a:prstGeom prst="rect">
            <a:avLst/>
          </a:prstGeom>
          <a:noFill/>
        </p:spPr>
        <p:txBody>
          <a:bodyPr wrap="square" rtlCol="0">
            <a:spAutoFit/>
          </a:bodyPr>
          <a:lstStyle/>
          <a:p>
            <a:r>
              <a:rPr lang="zh-CN" altLang="en-US" sz="3200" b="1" dirty="0">
                <a:latin typeface="华文楷体" panose="02010600040101010101" charset="-122"/>
                <a:ea typeface="华文楷体" panose="02010600040101010101" charset="-122"/>
                <a:sym typeface="+mn-ea"/>
              </a:rPr>
              <a:t>结构游戏又称</a:t>
            </a:r>
            <a:r>
              <a:rPr lang="zh-CN" altLang="en-US" sz="3200" b="1" dirty="0" smtClean="0">
                <a:solidFill>
                  <a:srgbClr val="FF0000"/>
                </a:solidFill>
                <a:latin typeface="华文楷体" panose="02010600040101010101" charset="-122"/>
                <a:ea typeface="华文楷体" panose="02010600040101010101" charset="-122"/>
                <a:sym typeface="+mn-ea"/>
              </a:rPr>
              <a:t>“建构游戏”</a:t>
            </a:r>
            <a:endParaRPr lang="zh-CN" altLang="en-US" sz="3200" b="1" dirty="0" smtClean="0">
              <a:solidFill>
                <a:srgbClr val="FF0000"/>
              </a:solidFill>
              <a:latin typeface="华文楷体" panose="02010600040101010101" charset="-122"/>
              <a:ea typeface="华文楷体" panose="02010600040101010101" charset="-122"/>
              <a:sym typeface="+mn-ea"/>
            </a:endParaRPr>
          </a:p>
          <a:p>
            <a:r>
              <a:rPr lang="zh-CN" altLang="en-US" sz="2800" b="1" dirty="0" smtClean="0">
                <a:solidFill>
                  <a:srgbClr val="FF0000"/>
                </a:solidFill>
                <a:latin typeface="华文楷体" panose="02010600040101010101" charset="-122"/>
                <a:ea typeface="华文楷体" panose="02010600040101010101" charset="-122"/>
                <a:sym typeface="+mn-ea"/>
              </a:rPr>
              <a:t> </a:t>
            </a:r>
            <a:r>
              <a:rPr lang="zh-CN" altLang="en-US" sz="3200" b="1" dirty="0" smtClean="0">
                <a:latin typeface="华文楷体" panose="02010600040101010101" charset="-122"/>
                <a:ea typeface="华文楷体" panose="02010600040101010101" charset="-122"/>
                <a:sym typeface="+mn-ea"/>
              </a:rPr>
              <a:t>是幼儿使用多种</a:t>
            </a:r>
            <a:r>
              <a:rPr lang="zh-CN" altLang="en-US" sz="3200" b="1" dirty="0" smtClean="0">
                <a:solidFill>
                  <a:srgbClr val="FF0000"/>
                </a:solidFill>
                <a:latin typeface="华文楷体" panose="02010600040101010101" charset="-122"/>
                <a:ea typeface="华文楷体" panose="02010600040101010101" charset="-122"/>
                <a:sym typeface="+mn-ea"/>
              </a:rPr>
              <a:t>结构材料</a:t>
            </a:r>
            <a:r>
              <a:rPr lang="zh-CN" altLang="en-US" sz="3200" b="1" dirty="0" smtClean="0">
                <a:latin typeface="华文楷体" panose="02010600040101010101" charset="-122"/>
                <a:ea typeface="华文楷体" panose="02010600040101010101" charset="-122"/>
                <a:sym typeface="+mn-ea"/>
              </a:rPr>
              <a:t>（积木、积塑、沙石、泥、雪、金属材料等），通过</a:t>
            </a:r>
            <a:r>
              <a:rPr lang="zh-CN" altLang="en-US" sz="3200" b="1" dirty="0" smtClean="0">
                <a:solidFill>
                  <a:srgbClr val="FF0000"/>
                </a:solidFill>
                <a:latin typeface="华文楷体" panose="02010600040101010101" charset="-122"/>
                <a:ea typeface="华文楷体" panose="02010600040101010101" charset="-122"/>
                <a:sym typeface="+mn-ea"/>
              </a:rPr>
              <a:t>想象和实际的创造性行为</a:t>
            </a:r>
            <a:r>
              <a:rPr lang="zh-CN" altLang="en-US" sz="3200" b="1" dirty="0" smtClean="0">
                <a:latin typeface="华文楷体" panose="02010600040101010101" charset="-122"/>
                <a:ea typeface="华文楷体" panose="02010600040101010101" charset="-122"/>
                <a:sym typeface="+mn-ea"/>
              </a:rPr>
              <a:t>，构造</a:t>
            </a:r>
            <a:r>
              <a:rPr lang="zh-CN" altLang="en-US" sz="3200" b="1" dirty="0" smtClean="0">
                <a:solidFill>
                  <a:srgbClr val="FF0000"/>
                </a:solidFill>
                <a:latin typeface="华文楷体" panose="02010600040101010101" charset="-122"/>
                <a:ea typeface="华文楷体" panose="02010600040101010101" charset="-122"/>
                <a:sym typeface="+mn-ea"/>
              </a:rPr>
              <a:t>建筑物或各种物品</a:t>
            </a:r>
            <a:r>
              <a:rPr lang="zh-CN" altLang="en-US" sz="3200" b="1" dirty="0" smtClean="0">
                <a:latin typeface="华文楷体" panose="02010600040101010101" charset="-122"/>
                <a:ea typeface="华文楷体" panose="02010600040101010101" charset="-122"/>
                <a:sym typeface="+mn-ea"/>
              </a:rPr>
              <a:t>的游戏活动。</a:t>
            </a:r>
            <a:endParaRPr lang="en-US" altLang="zh-CN" sz="3200" b="1" dirty="0" smtClean="0">
              <a:latin typeface="华文楷体" panose="02010600040101010101" charset="-122"/>
              <a:ea typeface="华文楷体" panose="02010600040101010101" charset="-122"/>
              <a:sym typeface="+mn-ea"/>
            </a:endParaRPr>
          </a:p>
          <a:p>
            <a:endParaRPr lang="en-US" altLang="zh-CN" sz="2800" b="1" dirty="0">
              <a:latin typeface="华文楷体" panose="02010600040101010101" charset="-122"/>
              <a:ea typeface="华文楷体" panose="02010600040101010101" charset="-122"/>
              <a:sym typeface="+mn-ea"/>
            </a:endParaRPr>
          </a:p>
          <a:p>
            <a:endParaRPr lang="en-US" altLang="zh-CN" sz="2800" b="1" dirty="0" smtClean="0">
              <a:latin typeface="华文楷体" panose="02010600040101010101" charset="-122"/>
              <a:ea typeface="华文楷体" panose="02010600040101010101" charset="-122"/>
              <a:sym typeface="+mn-ea"/>
            </a:endParaRPr>
          </a:p>
          <a:p>
            <a:endParaRPr lang="zh-CN" altLang="en-US" sz="2800" b="1" dirty="0">
              <a:latin typeface="华文楷体" panose="02010600040101010101" charset="-122"/>
              <a:ea typeface="华文楷体" panose="02010600040101010101" charset="-122"/>
            </a:endParaRPr>
          </a:p>
        </p:txBody>
      </p:sp>
      <p:sp>
        <p:nvSpPr>
          <p:cNvPr id="18" name="文本框 17"/>
          <p:cNvSpPr txBox="1"/>
          <p:nvPr/>
        </p:nvSpPr>
        <p:spPr>
          <a:xfrm>
            <a:off x="770489" y="226458"/>
            <a:ext cx="5434674" cy="829945"/>
          </a:xfrm>
          <a:prstGeom prst="rect">
            <a:avLst/>
          </a:prstGeom>
          <a:noFill/>
        </p:spPr>
        <p:txBody>
          <a:bodyPr wrap="square" rtlCol="0" anchor="t">
            <a:spAutoFit/>
          </a:bodyPr>
          <a:p>
            <a:pPr>
              <a:lnSpc>
                <a:spcPct val="150000"/>
              </a:lnSpc>
              <a:spcBef>
                <a:spcPts val="0"/>
              </a:spcBef>
            </a:pPr>
            <a:r>
              <a:rPr lang="zh-CN" altLang="en-US" sz="3200" b="1">
                <a:latin typeface="楷体" panose="02010609060101010101" pitchFamily="49" charset="-122"/>
                <a:ea typeface="楷体" panose="02010609060101010101" pitchFamily="49" charset="-122"/>
                <a:cs typeface="楷体" panose="02010609060101010101" pitchFamily="49" charset="-122"/>
                <a:sym typeface="+mn-ea"/>
              </a:rPr>
              <a:t>二、幼儿园游戏的分类</a:t>
            </a:r>
            <a:endParaRPr lang="zh-CN" altLang="en-US" sz="3200" b="1">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spd="slow" advTm="10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4188282" y="1337883"/>
            <a:ext cx="5320495" cy="1334071"/>
          </a:xfrm>
          <a:custGeom>
            <a:avLst/>
            <a:gdLst>
              <a:gd name="connsiteX0" fmla="*/ 222414 w 1334456"/>
              <a:gd name="connsiteY0" fmla="*/ 0 h 5810359"/>
              <a:gd name="connsiteX1" fmla="*/ 1112042 w 1334456"/>
              <a:gd name="connsiteY1" fmla="*/ 0 h 5810359"/>
              <a:gd name="connsiteX2" fmla="*/ 1334456 w 1334456"/>
              <a:gd name="connsiteY2" fmla="*/ 222414 h 5810359"/>
              <a:gd name="connsiteX3" fmla="*/ 1334456 w 1334456"/>
              <a:gd name="connsiteY3" fmla="*/ 5810359 h 5810359"/>
              <a:gd name="connsiteX4" fmla="*/ 1334456 w 1334456"/>
              <a:gd name="connsiteY4" fmla="*/ 5810359 h 5810359"/>
              <a:gd name="connsiteX5" fmla="*/ 0 w 1334456"/>
              <a:gd name="connsiteY5" fmla="*/ 5810359 h 5810359"/>
              <a:gd name="connsiteX6" fmla="*/ 0 w 1334456"/>
              <a:gd name="connsiteY6" fmla="*/ 5810359 h 5810359"/>
              <a:gd name="connsiteX7" fmla="*/ 0 w 1334456"/>
              <a:gd name="connsiteY7" fmla="*/ 222414 h 5810359"/>
              <a:gd name="connsiteX8" fmla="*/ 222414 w 1334456"/>
              <a:gd name="connsiteY8" fmla="*/ 0 h 58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456" h="5810359">
                <a:moveTo>
                  <a:pt x="1334456" y="968415"/>
                </a:moveTo>
                <a:lnTo>
                  <a:pt x="1334456" y="4841944"/>
                </a:lnTo>
                <a:cubicBezTo>
                  <a:pt x="1334456" y="5376784"/>
                  <a:pt x="1311586" y="5810357"/>
                  <a:pt x="1283374" y="5810357"/>
                </a:cubicBezTo>
                <a:lnTo>
                  <a:pt x="0" y="5810357"/>
                </a:lnTo>
                <a:lnTo>
                  <a:pt x="0" y="5810357"/>
                </a:lnTo>
                <a:lnTo>
                  <a:pt x="0" y="2"/>
                </a:lnTo>
                <a:lnTo>
                  <a:pt x="0" y="2"/>
                </a:lnTo>
                <a:lnTo>
                  <a:pt x="1283374" y="2"/>
                </a:lnTo>
                <a:cubicBezTo>
                  <a:pt x="1311586" y="2"/>
                  <a:pt x="1334456" y="433575"/>
                  <a:pt x="1334456" y="968415"/>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579" tIns="188913" rIns="312702" bIns="188914" numCol="1" spcCol="1270" anchor="ctr" anchorCtr="0">
            <a:noAutofit/>
          </a:bodyPr>
          <a:lstStyle/>
          <a:p>
            <a:pPr marL="285750" lvl="1" indent="-285750" defTabSz="1244600">
              <a:spcAft>
                <a:spcPct val="15000"/>
              </a:spcAft>
              <a:buChar char="•"/>
            </a:pPr>
            <a:endParaRPr lang="zh-CN" altLang="en-US" sz="2800" b="1" dirty="0">
              <a:solidFill>
                <a:schemeClr val="tx1"/>
              </a:solidFill>
              <a:latin typeface="华文楷体" panose="02010600040101010101" charset="-122"/>
              <a:ea typeface="华文楷体" panose="02010600040101010101" charset="-122"/>
              <a:sym typeface="+mn-ea"/>
            </a:endParaRPr>
          </a:p>
          <a:p>
            <a:pPr marL="228600" lvl="1" indent="-228600" defTabSz="889000">
              <a:spcAft>
                <a:spcPct val="15000"/>
              </a:spcAft>
              <a:buChar char="•"/>
            </a:pPr>
            <a:r>
              <a:rPr lang="zh-CN" altLang="en-US" sz="2000" b="1" dirty="0">
                <a:solidFill>
                  <a:schemeClr val="tx1"/>
                </a:solidFill>
                <a:latin typeface="华文楷体" panose="02010600040101010101" charset="-122"/>
                <a:ea typeface="华文楷体" panose="02010600040101010101" charset="-122"/>
                <a:sym typeface="+mn-ea"/>
              </a:rPr>
              <a:t>幼儿按照自己的意愿扮演角色，通过模仿和想象，独立自主地、</a:t>
            </a:r>
            <a:r>
              <a:rPr lang="zh-CN" altLang="en-US" sz="2000" b="1" dirty="0">
                <a:solidFill>
                  <a:srgbClr val="F0F4FA"/>
                </a:solidFill>
                <a:latin typeface="华文楷体" panose="02010600040101010101" charset="-122"/>
                <a:ea typeface="华文楷体" panose="02010600040101010101" charset="-122"/>
                <a:sym typeface="+mn-ea"/>
              </a:rPr>
              <a:t>创造性</a:t>
            </a:r>
            <a:r>
              <a:rPr lang="zh-CN" altLang="en-US" sz="2000" b="1" dirty="0">
                <a:solidFill>
                  <a:schemeClr val="tx1"/>
                </a:solidFill>
                <a:latin typeface="华文楷体" panose="02010600040101010101" charset="-122"/>
                <a:ea typeface="华文楷体" panose="02010600040101010101" charset="-122"/>
                <a:sym typeface="+mn-ea"/>
              </a:rPr>
              <a:t>地反映现实生活的活动</a:t>
            </a:r>
            <a:r>
              <a:rPr lang="zh-CN" altLang="en-US" sz="2800" b="1" dirty="0">
                <a:solidFill>
                  <a:schemeClr val="tx1"/>
                </a:solidFill>
                <a:latin typeface="华文楷体" panose="02010600040101010101" charset="-122"/>
                <a:ea typeface="华文楷体" panose="02010600040101010101" charset="-122"/>
                <a:sym typeface="+mn-ea"/>
              </a:rPr>
              <a:t>。</a:t>
            </a:r>
            <a:endParaRPr lang="zh-CN" altLang="en-US" sz="2800" b="1" dirty="0">
              <a:solidFill>
                <a:schemeClr val="tx1"/>
              </a:solidFill>
              <a:latin typeface="华文楷体" panose="02010600040101010101" charset="-122"/>
              <a:ea typeface="华文楷体" panose="02010600040101010101" charset="-122"/>
              <a:sym typeface="+mn-ea"/>
            </a:endParaRPr>
          </a:p>
          <a:p>
            <a:pPr marL="285750" lvl="1" indent="-285750" defTabSz="1244600">
              <a:spcAft>
                <a:spcPct val="15000"/>
              </a:spcAft>
              <a:buChar char="•"/>
            </a:pPr>
            <a:endParaRPr lang="zh-CN" altLang="en-US" sz="2800" b="1" dirty="0">
              <a:solidFill>
                <a:schemeClr val="tx1"/>
              </a:solidFill>
              <a:latin typeface="华文楷体" panose="02010600040101010101" charset="-122"/>
              <a:ea typeface="华文楷体" panose="02010600040101010101" charset="-122"/>
              <a:sym typeface="+mn-ea"/>
            </a:endParaRPr>
          </a:p>
        </p:txBody>
      </p:sp>
      <p:sp>
        <p:nvSpPr>
          <p:cNvPr id="17410" name="灯片编号占位符 4"/>
          <p:cNvSpPr txBox="1">
            <a:spLocks noGrp="1"/>
          </p:cNvSpPr>
          <p:nvPr>
            <p:ph type="sldNum" sz="quarter" idx="12"/>
          </p:nvPr>
        </p:nvSpPr>
        <p:spPr/>
        <p:txBody>
          <a:bodyPr lIns="108807" tIns="54403" rIns="108807" bIns="54403" anchor="ctr"/>
          <a:lstStyle/>
          <a:p>
            <a:pPr defTabSz="1089025" eaLnBrk="1" hangingPunct="1"/>
            <a:fld id="{9A0DB2DC-4C9A-4742-B13C-FB6460FD3503}" type="slidenum">
              <a:rPr lang="zh-CN" altLang="en-US" dirty="0">
                <a:solidFill>
                  <a:srgbClr val="898989"/>
                </a:solidFill>
                <a:latin typeface="Arial" panose="020B0604020202020204" pitchFamily="34" charset="0"/>
                <a:ea typeface="+mn-ea"/>
                <a:cs typeface="+mn-cs"/>
                <a:sym typeface="Calibri" panose="020F0502020204030204" charset="0"/>
              </a:rPr>
            </a:fld>
            <a:endParaRPr lang="zh-CN" altLang="en-US"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1763" y="6596512"/>
            <a:ext cx="12188474" cy="296623"/>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1763" y="6596195"/>
            <a:ext cx="12188474" cy="7138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3195766" y="356344"/>
            <a:ext cx="1222972" cy="431450"/>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新课导</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5335886" y="371571"/>
            <a:ext cx="1222972" cy="431450"/>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教师引</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7318338" y="370303"/>
            <a:ext cx="1222971" cy="431450"/>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学生练</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7" name="KSO_Shape"/>
          <p:cNvSpPr/>
          <p:nvPr/>
        </p:nvSpPr>
        <p:spPr>
          <a:xfrm>
            <a:off x="503007" y="191060"/>
            <a:ext cx="772488" cy="791521"/>
          </a:xfrm>
          <a:custGeom>
            <a:avLst/>
            <a:gdLst>
              <a:gd name="txL" fmla="*/ 0 w 2482850"/>
              <a:gd name="txT" fmla="*/ 0 h 2544763"/>
              <a:gd name="txR" fmla="*/ 2482850 w 2482850"/>
              <a:gd name="txB" fmla="*/ 2544763 h 2544763"/>
            </a:gdLst>
            <a:ahLst/>
            <a:cxnLst>
              <a:cxn ang="0">
                <a:pos x="30" y="125"/>
              </a:cxn>
              <a:cxn ang="0">
                <a:pos x="27" y="132"/>
              </a:cxn>
              <a:cxn ang="0">
                <a:pos x="1" y="130"/>
              </a:cxn>
              <a:cxn ang="0">
                <a:pos x="2" y="122"/>
              </a:cxn>
              <a:cxn ang="0">
                <a:pos x="163" y="118"/>
              </a:cxn>
              <a:cxn ang="0">
                <a:pos x="163" y="141"/>
              </a:cxn>
              <a:cxn ang="0">
                <a:pos x="102" y="96"/>
              </a:cxn>
              <a:cxn ang="0">
                <a:pos x="117" y="114"/>
              </a:cxn>
              <a:cxn ang="0">
                <a:pos x="51" y="103"/>
              </a:cxn>
              <a:cxn ang="0">
                <a:pos x="160" y="86"/>
              </a:cxn>
              <a:cxn ang="0">
                <a:pos x="164" y="109"/>
              </a:cxn>
              <a:cxn ang="0">
                <a:pos x="26" y="78"/>
              </a:cxn>
              <a:cxn ang="0">
                <a:pos x="31" y="84"/>
              </a:cxn>
              <a:cxn ang="0">
                <a:pos x="25" y="90"/>
              </a:cxn>
              <a:cxn ang="0">
                <a:pos x="0" y="86"/>
              </a:cxn>
              <a:cxn ang="0">
                <a:pos x="3" y="79"/>
              </a:cxn>
              <a:cxn ang="0">
                <a:pos x="97" y="59"/>
              </a:cxn>
              <a:cxn ang="0">
                <a:pos x="101" y="72"/>
              </a:cxn>
              <a:cxn ang="0">
                <a:pos x="90" y="89"/>
              </a:cxn>
              <a:cxn ang="0">
                <a:pos x="77" y="91"/>
              </a:cxn>
              <a:cxn ang="0">
                <a:pos x="65" y="73"/>
              </a:cxn>
              <a:cxn ang="0">
                <a:pos x="68" y="62"/>
              </a:cxn>
              <a:cxn ang="0">
                <a:pos x="83" y="56"/>
              </a:cxn>
              <a:cxn ang="0">
                <a:pos x="163" y="57"/>
              </a:cxn>
              <a:cxn ang="0">
                <a:pos x="163" y="81"/>
              </a:cxn>
              <a:cxn ang="0">
                <a:pos x="92" y="44"/>
              </a:cxn>
              <a:cxn ang="0">
                <a:pos x="99" y="50"/>
              </a:cxn>
              <a:cxn ang="0">
                <a:pos x="98" y="61"/>
              </a:cxn>
              <a:cxn ang="0">
                <a:pos x="89" y="53"/>
              </a:cxn>
              <a:cxn ang="0">
                <a:pos x="70" y="54"/>
              </a:cxn>
              <a:cxn ang="0">
                <a:pos x="64" y="60"/>
              </a:cxn>
              <a:cxn ang="0">
                <a:pos x="71" y="44"/>
              </a:cxn>
              <a:cxn ang="0">
                <a:pos x="28" y="37"/>
              </a:cxn>
              <a:cxn ang="0">
                <a:pos x="30" y="44"/>
              </a:cxn>
              <a:cxn ang="0">
                <a:pos x="5" y="48"/>
              </a:cxn>
              <a:cxn ang="0">
                <a:pos x="0" y="41"/>
              </a:cxn>
              <a:cxn ang="0">
                <a:pos x="6" y="36"/>
              </a:cxn>
              <a:cxn ang="0">
                <a:pos x="164" y="46"/>
              </a:cxn>
              <a:cxn ang="0">
                <a:pos x="30" y="2"/>
              </a:cxn>
              <a:cxn ang="0">
                <a:pos x="17" y="13"/>
              </a:cxn>
              <a:cxn ang="0">
                <a:pos x="33" y="38"/>
              </a:cxn>
              <a:cxn ang="0">
                <a:pos x="29" y="49"/>
              </a:cxn>
              <a:cxn ang="0">
                <a:pos x="31" y="77"/>
              </a:cxn>
              <a:cxn ang="0">
                <a:pos x="32" y="89"/>
              </a:cxn>
              <a:cxn ang="0">
                <a:pos x="27" y="118"/>
              </a:cxn>
              <a:cxn ang="0">
                <a:pos x="33" y="128"/>
              </a:cxn>
              <a:cxn ang="0">
                <a:pos x="24" y="135"/>
              </a:cxn>
              <a:cxn ang="0">
                <a:pos x="27" y="166"/>
              </a:cxn>
              <a:cxn ang="0">
                <a:pos x="146" y="159"/>
              </a:cxn>
              <a:cxn ang="0">
                <a:pos x="142" y="4"/>
              </a:cxn>
              <a:cxn ang="0">
                <a:pos x="143" y="3"/>
              </a:cxn>
              <a:cxn ang="0">
                <a:pos x="148" y="159"/>
              </a:cxn>
              <a:cxn ang="0">
                <a:pos x="26" y="167"/>
              </a:cxn>
              <a:cxn ang="0">
                <a:pos x="24" y="134"/>
              </a:cxn>
              <a:cxn ang="0">
                <a:pos x="32" y="127"/>
              </a:cxn>
              <a:cxn ang="0">
                <a:pos x="27" y="119"/>
              </a:cxn>
              <a:cxn ang="0">
                <a:pos x="31" y="88"/>
              </a:cxn>
              <a:cxn ang="0">
                <a:pos x="30" y="78"/>
              </a:cxn>
              <a:cxn ang="0">
                <a:pos x="28" y="48"/>
              </a:cxn>
              <a:cxn ang="0">
                <a:pos x="31" y="39"/>
              </a:cxn>
              <a:cxn ang="0">
                <a:pos x="15" y="13"/>
              </a:cxn>
              <a:cxn ang="0">
                <a:pos x="30" y="0"/>
              </a:cxn>
            </a:cxnLst>
            <a:rect l="txL" t="txT" r="txR" b="tx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alpha val="100000"/>
            </a:schemeClr>
          </a:solidFill>
          <a:ln w="9525">
            <a:noFill/>
          </a:ln>
        </p:spPr>
        <p:txBody>
          <a:bodyPr/>
          <a:lstStyle/>
          <a:p>
            <a:endParaRPr lang="zh-CN" altLang="en-US"/>
          </a:p>
        </p:txBody>
      </p:sp>
      <p:sp>
        <p:nvSpPr>
          <p:cNvPr id="19" name="任意多边形 18"/>
          <p:cNvSpPr/>
          <p:nvPr/>
        </p:nvSpPr>
        <p:spPr>
          <a:xfrm>
            <a:off x="1693298" y="1337764"/>
            <a:ext cx="2494886" cy="1346769"/>
          </a:xfrm>
          <a:custGeom>
            <a:avLst/>
            <a:gdLst>
              <a:gd name="connsiteX0" fmla="*/ 0 w 3268327"/>
              <a:gd name="connsiteY0" fmla="*/ 278017 h 1668070"/>
              <a:gd name="connsiteX1" fmla="*/ 278017 w 3268327"/>
              <a:gd name="connsiteY1" fmla="*/ 0 h 1668070"/>
              <a:gd name="connsiteX2" fmla="*/ 2990310 w 3268327"/>
              <a:gd name="connsiteY2" fmla="*/ 0 h 1668070"/>
              <a:gd name="connsiteX3" fmla="*/ 3268327 w 3268327"/>
              <a:gd name="connsiteY3" fmla="*/ 278017 h 1668070"/>
              <a:gd name="connsiteX4" fmla="*/ 3268327 w 3268327"/>
              <a:gd name="connsiteY4" fmla="*/ 1390053 h 1668070"/>
              <a:gd name="connsiteX5" fmla="*/ 2990310 w 3268327"/>
              <a:gd name="connsiteY5" fmla="*/ 1668070 h 1668070"/>
              <a:gd name="connsiteX6" fmla="*/ 278017 w 3268327"/>
              <a:gd name="connsiteY6" fmla="*/ 1668070 h 1668070"/>
              <a:gd name="connsiteX7" fmla="*/ 0 w 3268327"/>
              <a:gd name="connsiteY7" fmla="*/ 1390053 h 1668070"/>
              <a:gd name="connsiteX8" fmla="*/ 0 w 3268327"/>
              <a:gd name="connsiteY8" fmla="*/ 278017 h 166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8327" h="1668070">
                <a:moveTo>
                  <a:pt x="0" y="278017"/>
                </a:moveTo>
                <a:cubicBezTo>
                  <a:pt x="0" y="124472"/>
                  <a:pt x="124472" y="0"/>
                  <a:pt x="278017" y="0"/>
                </a:cubicBezTo>
                <a:lnTo>
                  <a:pt x="2990310" y="0"/>
                </a:lnTo>
                <a:cubicBezTo>
                  <a:pt x="3143855" y="0"/>
                  <a:pt x="3268327" y="124472"/>
                  <a:pt x="3268327" y="278017"/>
                </a:cubicBezTo>
                <a:lnTo>
                  <a:pt x="3268327" y="1390053"/>
                </a:lnTo>
                <a:cubicBezTo>
                  <a:pt x="3268327" y="1543598"/>
                  <a:pt x="3143855" y="1668070"/>
                  <a:pt x="2990310" y="1668070"/>
                </a:cubicBezTo>
                <a:lnTo>
                  <a:pt x="278017" y="1668070"/>
                </a:lnTo>
                <a:cubicBezTo>
                  <a:pt x="124472" y="1668070"/>
                  <a:pt x="0" y="1543598"/>
                  <a:pt x="0" y="1390053"/>
                </a:cubicBezTo>
                <a:lnTo>
                  <a:pt x="0" y="2780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8525" tIns="149964" rIns="218525" bIns="149964" numCol="1" spcCol="1270" anchor="ctr" anchorCtr="0">
            <a:noAutofit/>
          </a:bodyPr>
          <a:lstStyle/>
          <a:p>
            <a:pPr algn="ctr" defTabSz="1600200">
              <a:spcAft>
                <a:spcPct val="35000"/>
              </a:spcAft>
            </a:pPr>
            <a:r>
              <a:rPr lang="zh-CN" altLang="en-US" sz="3600" dirty="0">
                <a:latin typeface="华文楷体" panose="02010600040101010101" charset="-122"/>
                <a:ea typeface="华文楷体" panose="02010600040101010101" charset="-122"/>
              </a:rPr>
              <a:t>角色游戏</a:t>
            </a:r>
            <a:endParaRPr lang="zh-CN" altLang="en-US" sz="3600" dirty="0">
              <a:latin typeface="华文楷体" panose="02010600040101010101" charset="-122"/>
              <a:ea typeface="华文楷体" panose="02010600040101010101" charset="-122"/>
            </a:endParaRPr>
          </a:p>
        </p:txBody>
      </p:sp>
      <p:sp>
        <p:nvSpPr>
          <p:cNvPr id="20" name="任意多边形 19"/>
          <p:cNvSpPr/>
          <p:nvPr/>
        </p:nvSpPr>
        <p:spPr>
          <a:xfrm>
            <a:off x="4188282" y="3088851"/>
            <a:ext cx="5320496" cy="1334071"/>
          </a:xfrm>
          <a:custGeom>
            <a:avLst/>
            <a:gdLst>
              <a:gd name="connsiteX0" fmla="*/ 222414 w 1334456"/>
              <a:gd name="connsiteY0" fmla="*/ 0 h 5810359"/>
              <a:gd name="connsiteX1" fmla="*/ 1112042 w 1334456"/>
              <a:gd name="connsiteY1" fmla="*/ 0 h 5810359"/>
              <a:gd name="connsiteX2" fmla="*/ 1334456 w 1334456"/>
              <a:gd name="connsiteY2" fmla="*/ 222414 h 5810359"/>
              <a:gd name="connsiteX3" fmla="*/ 1334456 w 1334456"/>
              <a:gd name="connsiteY3" fmla="*/ 5810359 h 5810359"/>
              <a:gd name="connsiteX4" fmla="*/ 1334456 w 1334456"/>
              <a:gd name="connsiteY4" fmla="*/ 5810359 h 5810359"/>
              <a:gd name="connsiteX5" fmla="*/ 0 w 1334456"/>
              <a:gd name="connsiteY5" fmla="*/ 5810359 h 5810359"/>
              <a:gd name="connsiteX6" fmla="*/ 0 w 1334456"/>
              <a:gd name="connsiteY6" fmla="*/ 5810359 h 5810359"/>
              <a:gd name="connsiteX7" fmla="*/ 0 w 1334456"/>
              <a:gd name="connsiteY7" fmla="*/ 222414 h 5810359"/>
              <a:gd name="connsiteX8" fmla="*/ 222414 w 1334456"/>
              <a:gd name="connsiteY8" fmla="*/ 0 h 58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456" h="5810359">
                <a:moveTo>
                  <a:pt x="1334456" y="968415"/>
                </a:moveTo>
                <a:lnTo>
                  <a:pt x="1334456" y="4841944"/>
                </a:lnTo>
                <a:cubicBezTo>
                  <a:pt x="1334456" y="5376784"/>
                  <a:pt x="1311586" y="5810357"/>
                  <a:pt x="1283374" y="5810357"/>
                </a:cubicBezTo>
                <a:lnTo>
                  <a:pt x="0" y="5810357"/>
                </a:lnTo>
                <a:lnTo>
                  <a:pt x="0" y="5810357"/>
                </a:lnTo>
                <a:lnTo>
                  <a:pt x="0" y="2"/>
                </a:lnTo>
                <a:lnTo>
                  <a:pt x="0" y="2"/>
                </a:lnTo>
                <a:lnTo>
                  <a:pt x="1283374" y="2"/>
                </a:lnTo>
                <a:cubicBezTo>
                  <a:pt x="1311586" y="2"/>
                  <a:pt x="1334456" y="433575"/>
                  <a:pt x="1334456" y="968415"/>
                </a:cubicBezTo>
                <a:close/>
              </a:path>
            </a:pathLst>
          </a:custGeom>
        </p:spPr>
        <p:style>
          <a:lnRef idx="2">
            <a:schemeClr val="accent5">
              <a:tint val="40000"/>
              <a:alpha val="90000"/>
              <a:hueOff val="843436"/>
              <a:satOff val="-16151"/>
              <a:lumOff val="-6223"/>
              <a:alphaOff val="0"/>
            </a:schemeClr>
          </a:lnRef>
          <a:fillRef idx="1">
            <a:schemeClr val="accent5">
              <a:tint val="40000"/>
              <a:alpha val="90000"/>
              <a:hueOff val="843436"/>
              <a:satOff val="-16151"/>
              <a:lumOff val="-6223"/>
              <a:alphaOff val="0"/>
            </a:schemeClr>
          </a:fillRef>
          <a:effectRef idx="0">
            <a:schemeClr val="accent5">
              <a:tint val="40000"/>
              <a:alpha val="90000"/>
              <a:hueOff val="843436"/>
              <a:satOff val="-16151"/>
              <a:lumOff val="-6223"/>
              <a:alphaOff val="0"/>
            </a:schemeClr>
          </a:effectRef>
          <a:fontRef idx="minor">
            <a:schemeClr val="dk1">
              <a:hueOff val="0"/>
              <a:satOff val="0"/>
              <a:lumOff val="0"/>
              <a:alphaOff val="0"/>
            </a:schemeClr>
          </a:fontRef>
        </p:style>
        <p:txBody>
          <a:bodyPr spcFirstLastPara="0" vert="horz" wrap="square" lIns="247579" tIns="188913" rIns="312702" bIns="188914" numCol="1" spcCol="1270" anchor="ctr" anchorCtr="0">
            <a:noAutofit/>
          </a:bodyPr>
          <a:lstStyle/>
          <a:p>
            <a:pPr marL="228600" lvl="1" indent="-228600" defTabSz="889000">
              <a:spcAft>
                <a:spcPct val="15000"/>
              </a:spcAft>
              <a:buChar char="•"/>
            </a:pPr>
            <a:r>
              <a:rPr lang="zh-CN" altLang="en-US" sz="2000" b="1" dirty="0">
                <a:solidFill>
                  <a:schemeClr val="tx1"/>
                </a:solidFill>
                <a:latin typeface="华文楷体" panose="02010600040101010101" charset="-122"/>
                <a:ea typeface="华文楷体" panose="02010600040101010101" charset="-122"/>
                <a:sym typeface="+mn-ea"/>
              </a:rPr>
              <a:t>幼儿根据文艺作品中的情节、内容和角色，通过语言、表情和动作进行表现的一种</a:t>
            </a:r>
            <a:r>
              <a:rPr lang="zh-CN" altLang="en-US" sz="2000" b="1" dirty="0">
                <a:solidFill>
                  <a:srgbClr val="DFE2EE"/>
                </a:solidFill>
                <a:latin typeface="华文楷体" panose="02010600040101010101" charset="-122"/>
                <a:ea typeface="华文楷体" panose="02010600040101010101" charset="-122"/>
                <a:sym typeface="+mn-ea"/>
              </a:rPr>
              <a:t>创造性</a:t>
            </a:r>
            <a:r>
              <a:rPr lang="zh-CN" altLang="en-US" sz="2000" b="1" dirty="0">
                <a:solidFill>
                  <a:schemeClr val="tx1"/>
                </a:solidFill>
                <a:latin typeface="华文楷体" panose="02010600040101010101" charset="-122"/>
                <a:ea typeface="华文楷体" panose="02010600040101010101" charset="-122"/>
                <a:sym typeface="+mn-ea"/>
              </a:rPr>
              <a:t>活动。</a:t>
            </a:r>
            <a:endParaRPr lang="zh-CN" altLang="en-US" sz="2000" b="1" dirty="0">
              <a:solidFill>
                <a:schemeClr val="tx1"/>
              </a:solidFill>
              <a:latin typeface="华文楷体" panose="02010600040101010101" charset="-122"/>
              <a:ea typeface="华文楷体" panose="02010600040101010101" charset="-122"/>
              <a:sym typeface="+mn-ea"/>
            </a:endParaRPr>
          </a:p>
        </p:txBody>
      </p:sp>
      <p:sp>
        <p:nvSpPr>
          <p:cNvPr id="21" name="任意多边形 20"/>
          <p:cNvSpPr/>
          <p:nvPr/>
        </p:nvSpPr>
        <p:spPr>
          <a:xfrm>
            <a:off x="1693298" y="3104684"/>
            <a:ext cx="2494886" cy="1417217"/>
          </a:xfrm>
          <a:custGeom>
            <a:avLst/>
            <a:gdLst>
              <a:gd name="connsiteX0" fmla="*/ 0 w 3268327"/>
              <a:gd name="connsiteY0" fmla="*/ 278017 h 1668070"/>
              <a:gd name="connsiteX1" fmla="*/ 278017 w 3268327"/>
              <a:gd name="connsiteY1" fmla="*/ 0 h 1668070"/>
              <a:gd name="connsiteX2" fmla="*/ 2990310 w 3268327"/>
              <a:gd name="connsiteY2" fmla="*/ 0 h 1668070"/>
              <a:gd name="connsiteX3" fmla="*/ 3268327 w 3268327"/>
              <a:gd name="connsiteY3" fmla="*/ 278017 h 1668070"/>
              <a:gd name="connsiteX4" fmla="*/ 3268327 w 3268327"/>
              <a:gd name="connsiteY4" fmla="*/ 1390053 h 1668070"/>
              <a:gd name="connsiteX5" fmla="*/ 2990310 w 3268327"/>
              <a:gd name="connsiteY5" fmla="*/ 1668070 h 1668070"/>
              <a:gd name="connsiteX6" fmla="*/ 278017 w 3268327"/>
              <a:gd name="connsiteY6" fmla="*/ 1668070 h 1668070"/>
              <a:gd name="connsiteX7" fmla="*/ 0 w 3268327"/>
              <a:gd name="connsiteY7" fmla="*/ 1390053 h 1668070"/>
              <a:gd name="connsiteX8" fmla="*/ 0 w 3268327"/>
              <a:gd name="connsiteY8" fmla="*/ 278017 h 166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8327" h="1668070">
                <a:moveTo>
                  <a:pt x="0" y="278017"/>
                </a:moveTo>
                <a:cubicBezTo>
                  <a:pt x="0" y="124472"/>
                  <a:pt x="124472" y="0"/>
                  <a:pt x="278017" y="0"/>
                </a:cubicBezTo>
                <a:lnTo>
                  <a:pt x="2990310" y="0"/>
                </a:lnTo>
                <a:cubicBezTo>
                  <a:pt x="3143855" y="0"/>
                  <a:pt x="3268327" y="124472"/>
                  <a:pt x="3268327" y="278017"/>
                </a:cubicBezTo>
                <a:lnTo>
                  <a:pt x="3268327" y="1390053"/>
                </a:lnTo>
                <a:cubicBezTo>
                  <a:pt x="3268327" y="1543598"/>
                  <a:pt x="3143855" y="1668070"/>
                  <a:pt x="2990310" y="1668070"/>
                </a:cubicBezTo>
                <a:lnTo>
                  <a:pt x="278017" y="1668070"/>
                </a:lnTo>
                <a:cubicBezTo>
                  <a:pt x="124472" y="1668070"/>
                  <a:pt x="0" y="1543598"/>
                  <a:pt x="0" y="1390053"/>
                </a:cubicBezTo>
                <a:lnTo>
                  <a:pt x="0" y="278017"/>
                </a:lnTo>
                <a:close/>
              </a:path>
            </a:pathLst>
          </a:custGeom>
        </p:spPr>
        <p:style>
          <a:lnRef idx="2">
            <a:schemeClr val="lt1">
              <a:hueOff val="0"/>
              <a:satOff val="0"/>
              <a:lumOff val="0"/>
              <a:alphaOff val="0"/>
            </a:schemeClr>
          </a:lnRef>
          <a:fillRef idx="1">
            <a:schemeClr val="accent5">
              <a:hueOff val="870942"/>
              <a:satOff val="672"/>
              <a:lumOff val="-25971"/>
              <a:alphaOff val="0"/>
            </a:schemeClr>
          </a:fillRef>
          <a:effectRef idx="0">
            <a:schemeClr val="accent5">
              <a:hueOff val="870942"/>
              <a:satOff val="672"/>
              <a:lumOff val="-25971"/>
              <a:alphaOff val="0"/>
            </a:schemeClr>
          </a:effectRef>
          <a:fontRef idx="minor">
            <a:schemeClr val="lt1"/>
          </a:fontRef>
        </p:style>
        <p:txBody>
          <a:bodyPr spcFirstLastPara="0" vert="horz" wrap="square" lIns="218525" tIns="149964" rIns="218525" bIns="149964" numCol="1" spcCol="1270" anchor="ctr" anchorCtr="0">
            <a:noAutofit/>
          </a:bodyPr>
          <a:lstStyle/>
          <a:p>
            <a:pPr algn="ctr" defTabSz="1600200">
              <a:spcAft>
                <a:spcPct val="35000"/>
              </a:spcAft>
            </a:pPr>
            <a:r>
              <a:rPr lang="zh-CN" altLang="en-US" sz="3600" dirty="0">
                <a:latin typeface="华文楷体" panose="02010600040101010101" charset="-122"/>
                <a:ea typeface="华文楷体" panose="02010600040101010101" charset="-122"/>
              </a:rPr>
              <a:t>表演游戏</a:t>
            </a:r>
            <a:endParaRPr lang="zh-CN" altLang="en-US" sz="3600" dirty="0">
              <a:latin typeface="华文楷体" panose="02010600040101010101" charset="-122"/>
              <a:ea typeface="华文楷体" panose="02010600040101010101" charset="-122"/>
            </a:endParaRPr>
          </a:p>
        </p:txBody>
      </p:sp>
      <p:sp>
        <p:nvSpPr>
          <p:cNvPr id="22" name="任意多边形 21"/>
          <p:cNvSpPr/>
          <p:nvPr/>
        </p:nvSpPr>
        <p:spPr>
          <a:xfrm>
            <a:off x="4188282" y="4813698"/>
            <a:ext cx="5320495" cy="1334071"/>
          </a:xfrm>
          <a:custGeom>
            <a:avLst/>
            <a:gdLst>
              <a:gd name="connsiteX0" fmla="*/ 222414 w 1334456"/>
              <a:gd name="connsiteY0" fmla="*/ 0 h 5810359"/>
              <a:gd name="connsiteX1" fmla="*/ 1112042 w 1334456"/>
              <a:gd name="connsiteY1" fmla="*/ 0 h 5810359"/>
              <a:gd name="connsiteX2" fmla="*/ 1334456 w 1334456"/>
              <a:gd name="connsiteY2" fmla="*/ 222414 h 5810359"/>
              <a:gd name="connsiteX3" fmla="*/ 1334456 w 1334456"/>
              <a:gd name="connsiteY3" fmla="*/ 5810359 h 5810359"/>
              <a:gd name="connsiteX4" fmla="*/ 1334456 w 1334456"/>
              <a:gd name="connsiteY4" fmla="*/ 5810359 h 5810359"/>
              <a:gd name="connsiteX5" fmla="*/ 0 w 1334456"/>
              <a:gd name="connsiteY5" fmla="*/ 5810359 h 5810359"/>
              <a:gd name="connsiteX6" fmla="*/ 0 w 1334456"/>
              <a:gd name="connsiteY6" fmla="*/ 5810359 h 5810359"/>
              <a:gd name="connsiteX7" fmla="*/ 0 w 1334456"/>
              <a:gd name="connsiteY7" fmla="*/ 222414 h 5810359"/>
              <a:gd name="connsiteX8" fmla="*/ 222414 w 1334456"/>
              <a:gd name="connsiteY8" fmla="*/ 0 h 58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456" h="5810359">
                <a:moveTo>
                  <a:pt x="1334456" y="968415"/>
                </a:moveTo>
                <a:lnTo>
                  <a:pt x="1334456" y="4841944"/>
                </a:lnTo>
                <a:cubicBezTo>
                  <a:pt x="1334456" y="5376784"/>
                  <a:pt x="1311586" y="5810357"/>
                  <a:pt x="1283374" y="5810357"/>
                </a:cubicBezTo>
                <a:lnTo>
                  <a:pt x="0" y="5810357"/>
                </a:lnTo>
                <a:lnTo>
                  <a:pt x="0" y="5810357"/>
                </a:lnTo>
                <a:lnTo>
                  <a:pt x="0" y="2"/>
                </a:lnTo>
                <a:lnTo>
                  <a:pt x="0" y="2"/>
                </a:lnTo>
                <a:lnTo>
                  <a:pt x="1283374" y="2"/>
                </a:lnTo>
                <a:cubicBezTo>
                  <a:pt x="1311586" y="2"/>
                  <a:pt x="1334456" y="433575"/>
                  <a:pt x="1334456" y="968415"/>
                </a:cubicBezTo>
                <a:close/>
              </a:path>
            </a:pathLst>
          </a:custGeom>
        </p:spPr>
        <p:style>
          <a:lnRef idx="2">
            <a:schemeClr val="accent5">
              <a:tint val="40000"/>
              <a:alpha val="90000"/>
              <a:hueOff val="1686873"/>
              <a:satOff val="-32311"/>
              <a:lumOff val="-12456"/>
              <a:alphaOff val="0"/>
            </a:schemeClr>
          </a:lnRef>
          <a:fillRef idx="1">
            <a:schemeClr val="accent5">
              <a:tint val="40000"/>
              <a:alpha val="90000"/>
              <a:hueOff val="1686873"/>
              <a:satOff val="-32311"/>
              <a:lumOff val="-12456"/>
              <a:alphaOff val="0"/>
            </a:schemeClr>
          </a:fillRef>
          <a:effectRef idx="0">
            <a:schemeClr val="accent5">
              <a:tint val="40000"/>
              <a:alpha val="90000"/>
              <a:hueOff val="1686873"/>
              <a:satOff val="-32311"/>
              <a:lumOff val="-12456"/>
              <a:alphaOff val="0"/>
            </a:schemeClr>
          </a:effectRef>
          <a:fontRef idx="minor">
            <a:schemeClr val="dk1">
              <a:hueOff val="0"/>
              <a:satOff val="0"/>
              <a:lumOff val="0"/>
              <a:alphaOff val="0"/>
            </a:schemeClr>
          </a:fontRef>
        </p:style>
        <p:txBody>
          <a:bodyPr spcFirstLastPara="0" vert="horz" wrap="square" lIns="247579" tIns="188914" rIns="312702" bIns="188913" numCol="1" spcCol="1270" anchor="ctr" anchorCtr="0">
            <a:noAutofit/>
          </a:bodyPr>
          <a:lstStyle/>
          <a:p>
            <a:pPr marL="228600" lvl="1" indent="-228600" defTabSz="889000">
              <a:spcAft>
                <a:spcPct val="15000"/>
              </a:spcAft>
              <a:buChar char="•"/>
            </a:pPr>
            <a:r>
              <a:rPr lang="zh-CN" altLang="en-US" sz="2000" b="1" dirty="0">
                <a:solidFill>
                  <a:schemeClr val="tx1"/>
                </a:solidFill>
                <a:latin typeface="华文楷体" panose="02010600040101010101" charset="-122"/>
                <a:ea typeface="华文楷体" panose="02010600040101010101" charset="-122"/>
                <a:sym typeface="+mn-ea"/>
              </a:rPr>
              <a:t>幼儿使用多种结构材料，通过想象和实际的</a:t>
            </a:r>
            <a:r>
              <a:rPr lang="zh-CN" altLang="en-US" sz="2000" b="1" dirty="0">
                <a:solidFill>
                  <a:srgbClr val="D2D2DE"/>
                </a:solidFill>
                <a:latin typeface="华文楷体" panose="02010600040101010101" charset="-122"/>
                <a:ea typeface="华文楷体" panose="02010600040101010101" charset="-122"/>
                <a:sym typeface="+mn-ea"/>
              </a:rPr>
              <a:t>创造性</a:t>
            </a:r>
            <a:r>
              <a:rPr lang="zh-CN" altLang="en-US" sz="2000" b="1" dirty="0">
                <a:solidFill>
                  <a:schemeClr val="tx1"/>
                </a:solidFill>
                <a:latin typeface="华文楷体" panose="02010600040101010101" charset="-122"/>
                <a:ea typeface="华文楷体" panose="02010600040101010101" charset="-122"/>
                <a:sym typeface="+mn-ea"/>
              </a:rPr>
              <a:t>行为，构造建筑物或各种物品的游戏活动。</a:t>
            </a:r>
            <a:endParaRPr lang="zh-CN" altLang="en-US" sz="2000" b="1" dirty="0">
              <a:solidFill>
                <a:schemeClr val="tx1"/>
              </a:solidFill>
              <a:latin typeface="华文楷体" panose="02010600040101010101" charset="-122"/>
              <a:ea typeface="华文楷体" panose="02010600040101010101" charset="-122"/>
              <a:sym typeface="+mn-ea"/>
            </a:endParaRPr>
          </a:p>
        </p:txBody>
      </p:sp>
      <p:sp>
        <p:nvSpPr>
          <p:cNvPr id="23" name="任意多边形 22"/>
          <p:cNvSpPr/>
          <p:nvPr/>
        </p:nvSpPr>
        <p:spPr>
          <a:xfrm>
            <a:off x="1693298" y="4776403"/>
            <a:ext cx="2494886" cy="1408966"/>
          </a:xfrm>
          <a:custGeom>
            <a:avLst/>
            <a:gdLst>
              <a:gd name="connsiteX0" fmla="*/ 0 w 3268327"/>
              <a:gd name="connsiteY0" fmla="*/ 278017 h 1668070"/>
              <a:gd name="connsiteX1" fmla="*/ 278017 w 3268327"/>
              <a:gd name="connsiteY1" fmla="*/ 0 h 1668070"/>
              <a:gd name="connsiteX2" fmla="*/ 2990310 w 3268327"/>
              <a:gd name="connsiteY2" fmla="*/ 0 h 1668070"/>
              <a:gd name="connsiteX3" fmla="*/ 3268327 w 3268327"/>
              <a:gd name="connsiteY3" fmla="*/ 278017 h 1668070"/>
              <a:gd name="connsiteX4" fmla="*/ 3268327 w 3268327"/>
              <a:gd name="connsiteY4" fmla="*/ 1390053 h 1668070"/>
              <a:gd name="connsiteX5" fmla="*/ 2990310 w 3268327"/>
              <a:gd name="connsiteY5" fmla="*/ 1668070 h 1668070"/>
              <a:gd name="connsiteX6" fmla="*/ 278017 w 3268327"/>
              <a:gd name="connsiteY6" fmla="*/ 1668070 h 1668070"/>
              <a:gd name="connsiteX7" fmla="*/ 0 w 3268327"/>
              <a:gd name="connsiteY7" fmla="*/ 1390053 h 1668070"/>
              <a:gd name="connsiteX8" fmla="*/ 0 w 3268327"/>
              <a:gd name="connsiteY8" fmla="*/ 278017 h 166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8327" h="1668070">
                <a:moveTo>
                  <a:pt x="0" y="278017"/>
                </a:moveTo>
                <a:cubicBezTo>
                  <a:pt x="0" y="124472"/>
                  <a:pt x="124472" y="0"/>
                  <a:pt x="278017" y="0"/>
                </a:cubicBezTo>
                <a:lnTo>
                  <a:pt x="2990310" y="0"/>
                </a:lnTo>
                <a:cubicBezTo>
                  <a:pt x="3143855" y="0"/>
                  <a:pt x="3268327" y="124472"/>
                  <a:pt x="3268327" y="278017"/>
                </a:cubicBezTo>
                <a:lnTo>
                  <a:pt x="3268327" y="1390053"/>
                </a:lnTo>
                <a:cubicBezTo>
                  <a:pt x="3268327" y="1543598"/>
                  <a:pt x="3143855" y="1668070"/>
                  <a:pt x="2990310" y="1668070"/>
                </a:cubicBezTo>
                <a:lnTo>
                  <a:pt x="278017" y="1668070"/>
                </a:lnTo>
                <a:cubicBezTo>
                  <a:pt x="124472" y="1668070"/>
                  <a:pt x="0" y="1543598"/>
                  <a:pt x="0" y="1390053"/>
                </a:cubicBezTo>
                <a:lnTo>
                  <a:pt x="0" y="278017"/>
                </a:lnTo>
                <a:close/>
              </a:path>
            </a:pathLst>
          </a:custGeom>
        </p:spPr>
        <p:style>
          <a:lnRef idx="2">
            <a:schemeClr val="lt1">
              <a:hueOff val="0"/>
              <a:satOff val="0"/>
              <a:lumOff val="0"/>
              <a:alphaOff val="0"/>
            </a:schemeClr>
          </a:lnRef>
          <a:fillRef idx="1">
            <a:schemeClr val="accent5">
              <a:hueOff val="1741883"/>
              <a:satOff val="1344"/>
              <a:lumOff val="-51951"/>
              <a:alphaOff val="0"/>
            </a:schemeClr>
          </a:fillRef>
          <a:effectRef idx="0">
            <a:schemeClr val="accent5">
              <a:hueOff val="1741883"/>
              <a:satOff val="1344"/>
              <a:lumOff val="-51951"/>
              <a:alphaOff val="0"/>
            </a:schemeClr>
          </a:effectRef>
          <a:fontRef idx="minor">
            <a:schemeClr val="lt1"/>
          </a:fontRef>
        </p:style>
        <p:txBody>
          <a:bodyPr spcFirstLastPara="0" vert="horz" wrap="square" lIns="203289" tIns="142346" rIns="203289" bIns="142346" numCol="1" spcCol="1270" anchor="ctr" anchorCtr="0">
            <a:noAutofit/>
          </a:bodyPr>
          <a:lstStyle/>
          <a:p>
            <a:pPr algn="ctr" defTabSz="1422400">
              <a:spcAft>
                <a:spcPct val="35000"/>
              </a:spcAft>
            </a:pPr>
            <a:r>
              <a:rPr lang="zh-CN" altLang="en-US" sz="3200">
                <a:latin typeface="华文楷体" panose="02010600040101010101" charset="-122"/>
                <a:ea typeface="华文楷体" panose="02010600040101010101" charset="-122"/>
              </a:rPr>
              <a:t>建构游戏</a:t>
            </a:r>
            <a:endParaRPr lang="zh-CN" altLang="en-US" sz="3200">
              <a:latin typeface="华文楷体" panose="02010600040101010101" charset="-122"/>
              <a:ea typeface="华文楷体" panose="02010600040101010101" charset="-122"/>
            </a:endParaRPr>
          </a:p>
        </p:txBody>
      </p:sp>
      <p:sp>
        <p:nvSpPr>
          <p:cNvPr id="5" name="矩形 4"/>
          <p:cNvSpPr/>
          <p:nvPr/>
        </p:nvSpPr>
        <p:spPr>
          <a:xfrm>
            <a:off x="7362430" y="1747780"/>
            <a:ext cx="946785" cy="398780"/>
          </a:xfrm>
          <a:prstGeom prst="rect">
            <a:avLst/>
          </a:prstGeom>
        </p:spPr>
        <p:txBody>
          <a:bodyPr wrap="none">
            <a:spAutoFit/>
          </a:bodyPr>
          <a:lstStyle/>
          <a:p>
            <a:r>
              <a:rPr lang="zh-CN" altLang="en-US" sz="2000" b="1" dirty="0">
                <a:latin typeface="华文楷体" panose="02010600040101010101" charset="-122"/>
                <a:ea typeface="华文楷体" panose="02010600040101010101" charset="-122"/>
                <a:sym typeface="+mn-ea"/>
              </a:rPr>
              <a:t>创造性</a:t>
            </a:r>
            <a:endParaRPr lang="zh-CN" altLang="en-US" sz="2000" b="1" dirty="0">
              <a:latin typeface="华文楷体" panose="02010600040101010101" charset="-122"/>
              <a:ea typeface="华文楷体" panose="02010600040101010101" charset="-122"/>
            </a:endParaRPr>
          </a:p>
        </p:txBody>
      </p:sp>
      <p:sp>
        <p:nvSpPr>
          <p:cNvPr id="6" name="矩形 5"/>
          <p:cNvSpPr/>
          <p:nvPr/>
        </p:nvSpPr>
        <p:spPr>
          <a:xfrm>
            <a:off x="5079649" y="3877489"/>
            <a:ext cx="946785" cy="398780"/>
          </a:xfrm>
          <a:prstGeom prst="rect">
            <a:avLst/>
          </a:prstGeom>
        </p:spPr>
        <p:txBody>
          <a:bodyPr wrap="none">
            <a:spAutoFit/>
          </a:bodyPr>
          <a:lstStyle/>
          <a:p>
            <a:r>
              <a:rPr lang="zh-CN" altLang="en-US" sz="2000" b="1" dirty="0">
                <a:latin typeface="华文楷体" panose="02010600040101010101" charset="-122"/>
                <a:ea typeface="华文楷体" panose="02010600040101010101" charset="-122"/>
                <a:sym typeface="+mn-ea"/>
              </a:rPr>
              <a:t>创造性</a:t>
            </a:r>
            <a:endParaRPr lang="zh-CN" altLang="en-US" sz="2000" b="1" dirty="0">
              <a:latin typeface="华文楷体" panose="02010600040101010101" charset="-122"/>
              <a:ea typeface="华文楷体" panose="02010600040101010101" charset="-122"/>
            </a:endParaRPr>
          </a:p>
        </p:txBody>
      </p:sp>
      <p:sp>
        <p:nvSpPr>
          <p:cNvPr id="24" name="矩形 23"/>
          <p:cNvSpPr/>
          <p:nvPr/>
        </p:nvSpPr>
        <p:spPr>
          <a:xfrm>
            <a:off x="5079649" y="5280736"/>
            <a:ext cx="946785" cy="398780"/>
          </a:xfrm>
          <a:prstGeom prst="rect">
            <a:avLst/>
          </a:prstGeom>
        </p:spPr>
        <p:txBody>
          <a:bodyPr wrap="none">
            <a:spAutoFit/>
          </a:bodyPr>
          <a:lstStyle/>
          <a:p>
            <a:r>
              <a:rPr lang="zh-CN" altLang="en-US" sz="2000" b="1" dirty="0">
                <a:latin typeface="华文楷体" panose="02010600040101010101" charset="-122"/>
                <a:ea typeface="华文楷体" panose="02010600040101010101" charset="-122"/>
                <a:sym typeface="+mn-ea"/>
              </a:rPr>
              <a:t>创造性</a:t>
            </a:r>
            <a:endParaRPr lang="zh-CN" altLang="en-US" sz="2000" b="1" dirty="0">
              <a:latin typeface="华文楷体" panose="02010600040101010101" charset="-122"/>
              <a:ea typeface="华文楷体" panose="02010600040101010101" charset="-122"/>
            </a:endParaRPr>
          </a:p>
        </p:txBody>
      </p:sp>
      <p:grpSp>
        <p:nvGrpSpPr>
          <p:cNvPr id="25" name="组合 24"/>
          <p:cNvGrpSpPr/>
          <p:nvPr/>
        </p:nvGrpSpPr>
        <p:grpSpPr>
          <a:xfrm>
            <a:off x="9508777" y="1953082"/>
            <a:ext cx="1300169" cy="3527652"/>
            <a:chOff x="9513729" y="1952948"/>
            <a:chExt cx="1300846" cy="3529489"/>
          </a:xfrm>
        </p:grpSpPr>
        <p:grpSp>
          <p:nvGrpSpPr>
            <p:cNvPr id="46" name="组合 45"/>
            <p:cNvGrpSpPr/>
            <p:nvPr/>
          </p:nvGrpSpPr>
          <p:grpSpPr>
            <a:xfrm>
              <a:off x="9513729" y="1952948"/>
              <a:ext cx="691672" cy="3529489"/>
              <a:chOff x="9509764" y="2003602"/>
              <a:chExt cx="1428764" cy="3477565"/>
            </a:xfrm>
          </p:grpSpPr>
          <p:cxnSp>
            <p:nvCxnSpPr>
              <p:cNvPr id="33" name="直接连接符 32"/>
              <p:cNvCxnSpPr/>
              <p:nvPr/>
            </p:nvCxnSpPr>
            <p:spPr>
              <a:xfrm>
                <a:off x="9509764" y="2003602"/>
                <a:ext cx="875207"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36" name="直接连接符 35"/>
              <p:cNvCxnSpPr/>
              <p:nvPr/>
            </p:nvCxnSpPr>
            <p:spPr>
              <a:xfrm>
                <a:off x="9509764" y="3755821"/>
                <a:ext cx="1428764"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40" name="直接连接符 39"/>
              <p:cNvCxnSpPr/>
              <p:nvPr/>
            </p:nvCxnSpPr>
            <p:spPr>
              <a:xfrm>
                <a:off x="9509764" y="5481167"/>
                <a:ext cx="875207"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42" name="直接连接符 41"/>
              <p:cNvCxnSpPr/>
              <p:nvPr/>
            </p:nvCxnSpPr>
            <p:spPr>
              <a:xfrm>
                <a:off x="10384971" y="2003602"/>
                <a:ext cx="0" cy="3477565"/>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grpSp>
        <p:sp>
          <p:nvSpPr>
            <p:cNvPr id="45" name="文本框 44"/>
            <p:cNvSpPr txBox="1"/>
            <p:nvPr/>
          </p:nvSpPr>
          <p:spPr>
            <a:xfrm>
              <a:off x="10224988" y="2434154"/>
              <a:ext cx="589587" cy="2554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zh-CN" altLang="en-US" sz="3200" dirty="0"/>
                <a:t>创</a:t>
              </a:r>
              <a:endParaRPr lang="en-US" altLang="zh-CN" sz="3200" dirty="0"/>
            </a:p>
            <a:p>
              <a:r>
                <a:rPr lang="zh-CN" altLang="en-US" sz="3200" dirty="0"/>
                <a:t>造</a:t>
              </a:r>
              <a:endParaRPr lang="en-US" altLang="zh-CN" sz="3200" dirty="0"/>
            </a:p>
            <a:p>
              <a:r>
                <a:rPr lang="zh-CN" altLang="en-US" sz="3200" dirty="0"/>
                <a:t>性</a:t>
              </a:r>
              <a:endParaRPr lang="en-US" altLang="zh-CN" sz="3200" dirty="0"/>
            </a:p>
            <a:p>
              <a:r>
                <a:rPr lang="zh-CN" altLang="en-US" sz="3200" dirty="0"/>
                <a:t>游</a:t>
              </a:r>
              <a:endParaRPr lang="en-US" altLang="zh-CN" sz="3200" dirty="0"/>
            </a:p>
            <a:p>
              <a:r>
                <a:rPr lang="zh-CN" altLang="en-US" sz="3200" dirty="0"/>
                <a:t>戏</a:t>
              </a:r>
              <a:endParaRPr lang="zh-CN" altLang="en-US" sz="3200" dirty="0"/>
            </a:p>
          </p:txBody>
        </p:sp>
      </p:grpSp>
      <p:sp>
        <p:nvSpPr>
          <p:cNvPr id="26" name="文本框 25"/>
          <p:cNvSpPr txBox="1"/>
          <p:nvPr/>
        </p:nvSpPr>
        <p:spPr>
          <a:xfrm>
            <a:off x="770489" y="226458"/>
            <a:ext cx="5434674" cy="829945"/>
          </a:xfrm>
          <a:prstGeom prst="rect">
            <a:avLst/>
          </a:prstGeom>
          <a:noFill/>
        </p:spPr>
        <p:txBody>
          <a:bodyPr wrap="square" rtlCol="0" anchor="t">
            <a:spAutoFit/>
          </a:bodyPr>
          <a:p>
            <a:pPr>
              <a:lnSpc>
                <a:spcPct val="150000"/>
              </a:lnSpc>
              <a:spcBef>
                <a:spcPts val="0"/>
              </a:spcBef>
            </a:pPr>
            <a:r>
              <a:rPr lang="zh-CN" altLang="en-US" sz="3200" b="1">
                <a:latin typeface="楷体" panose="02010609060101010101" pitchFamily="49" charset="-122"/>
                <a:ea typeface="楷体" panose="02010609060101010101" pitchFamily="49" charset="-122"/>
                <a:cs typeface="楷体" panose="02010609060101010101" pitchFamily="49" charset="-122"/>
                <a:sym typeface="+mn-ea"/>
              </a:rPr>
              <a:t>二、幼儿园游戏的分类</a:t>
            </a:r>
            <a:endParaRPr lang="zh-CN" altLang="en-US" sz="3200" b="1">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spd="slow" advTm="10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5"/>
                                        </p:tgtEl>
                                        <p:attrNameLst>
                                          <p:attrName>style.color</p:attrName>
                                        </p:attrNameLst>
                                      </p:cBhvr>
                                      <p:to>
                                        <a:srgbClr val="FF0000"/>
                                      </p:to>
                                    </p:animClr>
                                  </p:childTnLst>
                                </p:cTn>
                              </p:par>
                              <p:par>
                                <p:cTn id="7" presetID="3" presetClass="emph" presetSubtype="2" fill="hold" grpId="0" nodeType="withEffect">
                                  <p:stCondLst>
                                    <p:cond delay="0"/>
                                  </p:stCondLst>
                                  <p:childTnLst>
                                    <p:animClr clrSpc="rgb" dir="cw">
                                      <p:cBhvr override="childStyle">
                                        <p:cTn id="8" dur="1000" fill="hold"/>
                                        <p:tgtEl>
                                          <p:spTgt spid="6"/>
                                        </p:tgtEl>
                                        <p:attrNameLst>
                                          <p:attrName>style.color</p:attrName>
                                        </p:attrNameLst>
                                      </p:cBhvr>
                                      <p:to>
                                        <a:srgbClr val="FF0000"/>
                                      </p:to>
                                    </p:animClr>
                                  </p:childTnLst>
                                </p:cTn>
                              </p:par>
                              <p:par>
                                <p:cTn id="9" presetID="3" presetClass="emph" presetSubtype="2" fill="hold" grpId="0" nodeType="withEffect">
                                  <p:stCondLst>
                                    <p:cond delay="0"/>
                                  </p:stCondLst>
                                  <p:childTnLst>
                                    <p:animClr clrSpc="rgb" dir="cw">
                                      <p:cBhvr override="childStyle">
                                        <p:cTn id="10" dur="1000" fill="hold"/>
                                        <p:tgtEl>
                                          <p:spTgt spid="24"/>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07" tIns="54403" rIns="108807" bIns="54403" anchor="ctr"/>
          <a:lstStyle/>
          <a:p>
            <a:pPr defTabSz="1089025" eaLnBrk="1" hangingPunct="1"/>
            <a:fld id="{9A0DB2DC-4C9A-4742-B13C-FB6460FD3503}" type="slidenum">
              <a:rPr lang="zh-CN" altLang="en-US" dirty="0">
                <a:solidFill>
                  <a:srgbClr val="898989"/>
                </a:solidFill>
                <a:latin typeface="Arial" panose="020B0604020202020204" pitchFamily="34" charset="0"/>
                <a:ea typeface="+mn-ea"/>
                <a:cs typeface="+mn-cs"/>
                <a:sym typeface="Calibri" panose="020F0502020204030204" charset="0"/>
              </a:rPr>
            </a:fld>
            <a:endParaRPr lang="zh-CN" altLang="en-US"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1763" y="6596512"/>
            <a:ext cx="12188474" cy="296623"/>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1763" y="6596195"/>
            <a:ext cx="12188474" cy="7138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3195766" y="356344"/>
            <a:ext cx="1222972" cy="431450"/>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新课导</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5335886" y="371571"/>
            <a:ext cx="1222972" cy="431450"/>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教师引</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7318338" y="370303"/>
            <a:ext cx="1222971" cy="431450"/>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学生练</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grpSp>
        <p:nvGrpSpPr>
          <p:cNvPr id="5" name="组合 4"/>
          <p:cNvGrpSpPr/>
          <p:nvPr/>
        </p:nvGrpSpPr>
        <p:grpSpPr>
          <a:xfrm>
            <a:off x="1130346" y="981715"/>
            <a:ext cx="9427380" cy="4847605"/>
            <a:chOff x="127" y="2106"/>
            <a:chExt cx="14854" cy="7638"/>
          </a:xfrm>
        </p:grpSpPr>
        <p:sp>
          <p:nvSpPr>
            <p:cNvPr id="18" name="任意多边形 17"/>
            <p:cNvSpPr/>
            <p:nvPr/>
          </p:nvSpPr>
          <p:spPr>
            <a:xfrm>
              <a:off x="6599" y="2106"/>
              <a:ext cx="8383" cy="2102"/>
            </a:xfrm>
            <a:custGeom>
              <a:avLst/>
              <a:gdLst>
                <a:gd name="connsiteX0" fmla="*/ 222414 w 1334456"/>
                <a:gd name="connsiteY0" fmla="*/ 0 h 5810359"/>
                <a:gd name="connsiteX1" fmla="*/ 1112042 w 1334456"/>
                <a:gd name="connsiteY1" fmla="*/ 0 h 5810359"/>
                <a:gd name="connsiteX2" fmla="*/ 1334456 w 1334456"/>
                <a:gd name="connsiteY2" fmla="*/ 222414 h 5810359"/>
                <a:gd name="connsiteX3" fmla="*/ 1334456 w 1334456"/>
                <a:gd name="connsiteY3" fmla="*/ 5810359 h 5810359"/>
                <a:gd name="connsiteX4" fmla="*/ 1334456 w 1334456"/>
                <a:gd name="connsiteY4" fmla="*/ 5810359 h 5810359"/>
                <a:gd name="connsiteX5" fmla="*/ 0 w 1334456"/>
                <a:gd name="connsiteY5" fmla="*/ 5810359 h 5810359"/>
                <a:gd name="connsiteX6" fmla="*/ 0 w 1334456"/>
                <a:gd name="connsiteY6" fmla="*/ 5810359 h 5810359"/>
                <a:gd name="connsiteX7" fmla="*/ 0 w 1334456"/>
                <a:gd name="connsiteY7" fmla="*/ 222414 h 5810359"/>
                <a:gd name="connsiteX8" fmla="*/ 222414 w 1334456"/>
                <a:gd name="connsiteY8" fmla="*/ 0 h 58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456" h="5810359">
                  <a:moveTo>
                    <a:pt x="1334456" y="968415"/>
                  </a:moveTo>
                  <a:lnTo>
                    <a:pt x="1334456" y="4841944"/>
                  </a:lnTo>
                  <a:cubicBezTo>
                    <a:pt x="1334456" y="5376784"/>
                    <a:pt x="1311586" y="5810357"/>
                    <a:pt x="1283374" y="5810357"/>
                  </a:cubicBezTo>
                  <a:lnTo>
                    <a:pt x="0" y="5810357"/>
                  </a:lnTo>
                  <a:lnTo>
                    <a:pt x="0" y="5810357"/>
                  </a:lnTo>
                  <a:lnTo>
                    <a:pt x="0" y="2"/>
                  </a:lnTo>
                  <a:lnTo>
                    <a:pt x="0" y="2"/>
                  </a:lnTo>
                  <a:lnTo>
                    <a:pt x="1283374" y="2"/>
                  </a:lnTo>
                  <a:cubicBezTo>
                    <a:pt x="1311586" y="2"/>
                    <a:pt x="1334456" y="433575"/>
                    <a:pt x="1334456" y="968415"/>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579" tIns="188913" rIns="312702" bIns="188914" numCol="1" spcCol="1270" anchor="ctr" anchorCtr="0">
              <a:noAutofit/>
            </a:bodyPr>
            <a:lstStyle/>
            <a:p>
              <a:pPr marL="285750" lvl="1" indent="-285750" defTabSz="1244600">
                <a:spcAft>
                  <a:spcPct val="15000"/>
                </a:spcAft>
                <a:buChar char="•"/>
              </a:pPr>
              <a:r>
                <a:rPr lang="zh-CN" altLang="en-US" sz="2000" b="1" dirty="0">
                  <a:solidFill>
                    <a:srgbClr val="000000"/>
                  </a:solidFill>
                  <a:latin typeface="华文楷体" panose="02010600040101010101" charset="-122"/>
                  <a:ea typeface="华文楷体" panose="02010600040101010101" charset="-122"/>
                  <a:sym typeface="+mn-ea"/>
                </a:rPr>
                <a:t>为发展儿童智力而设计的游戏。语言游戏、数学游戏、科学游戏等。</a:t>
              </a:r>
              <a:endParaRPr lang="zh-CN" altLang="en-US" sz="2800" b="1" dirty="0">
                <a:solidFill>
                  <a:schemeClr val="tx1"/>
                </a:solidFill>
                <a:latin typeface="华文楷体" panose="02010600040101010101" charset="-122"/>
                <a:ea typeface="华文楷体" panose="02010600040101010101" charset="-122"/>
                <a:sym typeface="+mn-ea"/>
              </a:endParaRPr>
            </a:p>
            <a:p>
              <a:pPr marL="285750" lvl="1" indent="-285750" defTabSz="1244600">
                <a:spcAft>
                  <a:spcPct val="15000"/>
                </a:spcAft>
                <a:buChar char="•"/>
              </a:pPr>
              <a:endParaRPr lang="zh-CN" altLang="en-US" sz="2000" b="1" dirty="0">
                <a:solidFill>
                  <a:srgbClr val="000000"/>
                </a:solidFill>
                <a:latin typeface="华文楷体" panose="02010600040101010101" charset="-122"/>
                <a:ea typeface="华文楷体" panose="02010600040101010101" charset="-122"/>
                <a:sym typeface="+mn-ea"/>
              </a:endParaRPr>
            </a:p>
          </p:txBody>
        </p:sp>
        <p:sp>
          <p:nvSpPr>
            <p:cNvPr id="19" name="任意多边形 18"/>
            <p:cNvSpPr/>
            <p:nvPr/>
          </p:nvSpPr>
          <p:spPr>
            <a:xfrm>
              <a:off x="2668" y="2106"/>
              <a:ext cx="3931" cy="2122"/>
            </a:xfrm>
            <a:custGeom>
              <a:avLst/>
              <a:gdLst>
                <a:gd name="connsiteX0" fmla="*/ 0 w 3268327"/>
                <a:gd name="connsiteY0" fmla="*/ 278017 h 1668070"/>
                <a:gd name="connsiteX1" fmla="*/ 278017 w 3268327"/>
                <a:gd name="connsiteY1" fmla="*/ 0 h 1668070"/>
                <a:gd name="connsiteX2" fmla="*/ 2990310 w 3268327"/>
                <a:gd name="connsiteY2" fmla="*/ 0 h 1668070"/>
                <a:gd name="connsiteX3" fmla="*/ 3268327 w 3268327"/>
                <a:gd name="connsiteY3" fmla="*/ 278017 h 1668070"/>
                <a:gd name="connsiteX4" fmla="*/ 3268327 w 3268327"/>
                <a:gd name="connsiteY4" fmla="*/ 1390053 h 1668070"/>
                <a:gd name="connsiteX5" fmla="*/ 2990310 w 3268327"/>
                <a:gd name="connsiteY5" fmla="*/ 1668070 h 1668070"/>
                <a:gd name="connsiteX6" fmla="*/ 278017 w 3268327"/>
                <a:gd name="connsiteY6" fmla="*/ 1668070 h 1668070"/>
                <a:gd name="connsiteX7" fmla="*/ 0 w 3268327"/>
                <a:gd name="connsiteY7" fmla="*/ 1390053 h 1668070"/>
                <a:gd name="connsiteX8" fmla="*/ 0 w 3268327"/>
                <a:gd name="connsiteY8" fmla="*/ 278017 h 166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8327" h="1668070">
                  <a:moveTo>
                    <a:pt x="0" y="278017"/>
                  </a:moveTo>
                  <a:cubicBezTo>
                    <a:pt x="0" y="124472"/>
                    <a:pt x="124472" y="0"/>
                    <a:pt x="278017" y="0"/>
                  </a:cubicBezTo>
                  <a:lnTo>
                    <a:pt x="2990310" y="0"/>
                  </a:lnTo>
                  <a:cubicBezTo>
                    <a:pt x="3143855" y="0"/>
                    <a:pt x="3268327" y="124472"/>
                    <a:pt x="3268327" y="278017"/>
                  </a:cubicBezTo>
                  <a:lnTo>
                    <a:pt x="3268327" y="1390053"/>
                  </a:lnTo>
                  <a:cubicBezTo>
                    <a:pt x="3268327" y="1543598"/>
                    <a:pt x="3143855" y="1668070"/>
                    <a:pt x="2990310" y="1668070"/>
                  </a:cubicBezTo>
                  <a:lnTo>
                    <a:pt x="278017" y="1668070"/>
                  </a:lnTo>
                  <a:cubicBezTo>
                    <a:pt x="124472" y="1668070"/>
                    <a:pt x="0" y="1543598"/>
                    <a:pt x="0" y="1390053"/>
                  </a:cubicBezTo>
                  <a:lnTo>
                    <a:pt x="0" y="2780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8525" tIns="149964" rIns="218525" bIns="149964" numCol="1" spcCol="1270" anchor="ctr" anchorCtr="0">
              <a:noAutofit/>
            </a:bodyPr>
            <a:lstStyle/>
            <a:p>
              <a:pPr algn="ctr" defTabSz="1600200">
                <a:spcAft>
                  <a:spcPct val="35000"/>
                </a:spcAft>
              </a:pPr>
              <a:r>
                <a:rPr lang="zh-CN" altLang="en-US" sz="3600" dirty="0">
                  <a:latin typeface="华文楷体" panose="02010600040101010101" charset="-122"/>
                  <a:ea typeface="华文楷体" panose="02010600040101010101" charset="-122"/>
                </a:rPr>
                <a:t>智力游戏</a:t>
              </a:r>
              <a:endParaRPr lang="zh-CN" altLang="en-US" sz="3600" dirty="0">
                <a:latin typeface="华文楷体" panose="02010600040101010101" charset="-122"/>
                <a:ea typeface="华文楷体" panose="02010600040101010101" charset="-122"/>
              </a:endParaRPr>
            </a:p>
          </p:txBody>
        </p:sp>
        <p:sp>
          <p:nvSpPr>
            <p:cNvPr id="20" name="任意多边形 19"/>
            <p:cNvSpPr/>
            <p:nvPr/>
          </p:nvSpPr>
          <p:spPr>
            <a:xfrm>
              <a:off x="6599" y="4865"/>
              <a:ext cx="8383" cy="2102"/>
            </a:xfrm>
            <a:custGeom>
              <a:avLst/>
              <a:gdLst>
                <a:gd name="connsiteX0" fmla="*/ 222414 w 1334456"/>
                <a:gd name="connsiteY0" fmla="*/ 0 h 5810359"/>
                <a:gd name="connsiteX1" fmla="*/ 1112042 w 1334456"/>
                <a:gd name="connsiteY1" fmla="*/ 0 h 5810359"/>
                <a:gd name="connsiteX2" fmla="*/ 1334456 w 1334456"/>
                <a:gd name="connsiteY2" fmla="*/ 222414 h 5810359"/>
                <a:gd name="connsiteX3" fmla="*/ 1334456 w 1334456"/>
                <a:gd name="connsiteY3" fmla="*/ 5810359 h 5810359"/>
                <a:gd name="connsiteX4" fmla="*/ 1334456 w 1334456"/>
                <a:gd name="connsiteY4" fmla="*/ 5810359 h 5810359"/>
                <a:gd name="connsiteX5" fmla="*/ 0 w 1334456"/>
                <a:gd name="connsiteY5" fmla="*/ 5810359 h 5810359"/>
                <a:gd name="connsiteX6" fmla="*/ 0 w 1334456"/>
                <a:gd name="connsiteY6" fmla="*/ 5810359 h 5810359"/>
                <a:gd name="connsiteX7" fmla="*/ 0 w 1334456"/>
                <a:gd name="connsiteY7" fmla="*/ 222414 h 5810359"/>
                <a:gd name="connsiteX8" fmla="*/ 222414 w 1334456"/>
                <a:gd name="connsiteY8" fmla="*/ 0 h 58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456" h="5810359">
                  <a:moveTo>
                    <a:pt x="1334456" y="968415"/>
                  </a:moveTo>
                  <a:lnTo>
                    <a:pt x="1334456" y="4841944"/>
                  </a:lnTo>
                  <a:cubicBezTo>
                    <a:pt x="1334456" y="5376784"/>
                    <a:pt x="1311586" y="5810357"/>
                    <a:pt x="1283374" y="5810357"/>
                  </a:cubicBezTo>
                  <a:lnTo>
                    <a:pt x="0" y="5810357"/>
                  </a:lnTo>
                  <a:lnTo>
                    <a:pt x="0" y="5810357"/>
                  </a:lnTo>
                  <a:lnTo>
                    <a:pt x="0" y="2"/>
                  </a:lnTo>
                  <a:lnTo>
                    <a:pt x="0" y="2"/>
                  </a:lnTo>
                  <a:lnTo>
                    <a:pt x="1283374" y="2"/>
                  </a:lnTo>
                  <a:cubicBezTo>
                    <a:pt x="1311586" y="2"/>
                    <a:pt x="1334456" y="433575"/>
                    <a:pt x="1334456" y="968415"/>
                  </a:cubicBezTo>
                  <a:close/>
                </a:path>
              </a:pathLst>
            </a:custGeom>
          </p:spPr>
          <p:style>
            <a:lnRef idx="2">
              <a:schemeClr val="accent5">
                <a:tint val="40000"/>
                <a:alpha val="90000"/>
                <a:hueOff val="843436"/>
                <a:satOff val="-16149"/>
                <a:lumOff val="-6221"/>
                <a:alphaOff val="0"/>
              </a:schemeClr>
            </a:lnRef>
            <a:fillRef idx="1">
              <a:schemeClr val="accent5">
                <a:tint val="40000"/>
                <a:alpha val="90000"/>
                <a:hueOff val="843436"/>
                <a:satOff val="-16149"/>
                <a:lumOff val="-6221"/>
                <a:alphaOff val="0"/>
              </a:schemeClr>
            </a:fillRef>
            <a:effectRef idx="0">
              <a:schemeClr val="accent5">
                <a:tint val="40000"/>
                <a:alpha val="90000"/>
                <a:hueOff val="843436"/>
                <a:satOff val="-16149"/>
                <a:lumOff val="-6221"/>
                <a:alphaOff val="0"/>
              </a:schemeClr>
            </a:effectRef>
            <a:fontRef idx="minor">
              <a:schemeClr val="dk1">
                <a:hueOff val="0"/>
                <a:satOff val="0"/>
                <a:lumOff val="0"/>
                <a:alphaOff val="0"/>
              </a:schemeClr>
            </a:fontRef>
          </p:style>
          <p:txBody>
            <a:bodyPr spcFirstLastPara="0" vert="horz" wrap="square" lIns="247579" tIns="188913" rIns="312702" bIns="188914" numCol="1" spcCol="1270" anchor="ctr" anchorCtr="0">
              <a:noAutofit/>
            </a:bodyPr>
            <a:lstStyle/>
            <a:p>
              <a:pPr marL="228600" lvl="1" indent="-228600" defTabSz="889000">
                <a:spcAft>
                  <a:spcPct val="15000"/>
                </a:spcAft>
                <a:buChar char="•"/>
              </a:pPr>
              <a:r>
                <a:rPr lang="zh-CN" altLang="en-US" sz="2000" b="1" dirty="0">
                  <a:latin typeface="华文楷体" panose="02010600040101010101" charset="-122"/>
                  <a:ea typeface="华文楷体" panose="02010600040101010101" charset="-122"/>
                  <a:sym typeface="+mn-ea"/>
                </a:rPr>
                <a:t>根据音乐教学的任务而设计和编制的规则游戏，在一定的规则和音乐要求下完成各种游戏动作。</a:t>
              </a:r>
              <a:endParaRPr lang="zh-CN" altLang="en-US" sz="2000" b="1" dirty="0">
                <a:latin typeface="华文楷体" panose="02010600040101010101" charset="-122"/>
                <a:ea typeface="华文楷体" panose="02010600040101010101" charset="-122"/>
                <a:sym typeface="+mn-ea"/>
              </a:endParaRPr>
            </a:p>
          </p:txBody>
        </p:sp>
        <p:sp>
          <p:nvSpPr>
            <p:cNvPr id="21" name="任意多边形 20"/>
            <p:cNvSpPr/>
            <p:nvPr/>
          </p:nvSpPr>
          <p:spPr>
            <a:xfrm>
              <a:off x="2668" y="4890"/>
              <a:ext cx="3931" cy="2233"/>
            </a:xfrm>
            <a:custGeom>
              <a:avLst/>
              <a:gdLst>
                <a:gd name="connsiteX0" fmla="*/ 0 w 3268327"/>
                <a:gd name="connsiteY0" fmla="*/ 278017 h 1668070"/>
                <a:gd name="connsiteX1" fmla="*/ 278017 w 3268327"/>
                <a:gd name="connsiteY1" fmla="*/ 0 h 1668070"/>
                <a:gd name="connsiteX2" fmla="*/ 2990310 w 3268327"/>
                <a:gd name="connsiteY2" fmla="*/ 0 h 1668070"/>
                <a:gd name="connsiteX3" fmla="*/ 3268327 w 3268327"/>
                <a:gd name="connsiteY3" fmla="*/ 278017 h 1668070"/>
                <a:gd name="connsiteX4" fmla="*/ 3268327 w 3268327"/>
                <a:gd name="connsiteY4" fmla="*/ 1390053 h 1668070"/>
                <a:gd name="connsiteX5" fmla="*/ 2990310 w 3268327"/>
                <a:gd name="connsiteY5" fmla="*/ 1668070 h 1668070"/>
                <a:gd name="connsiteX6" fmla="*/ 278017 w 3268327"/>
                <a:gd name="connsiteY6" fmla="*/ 1668070 h 1668070"/>
                <a:gd name="connsiteX7" fmla="*/ 0 w 3268327"/>
                <a:gd name="connsiteY7" fmla="*/ 1390053 h 1668070"/>
                <a:gd name="connsiteX8" fmla="*/ 0 w 3268327"/>
                <a:gd name="connsiteY8" fmla="*/ 278017 h 166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8327" h="1668070">
                  <a:moveTo>
                    <a:pt x="0" y="278017"/>
                  </a:moveTo>
                  <a:cubicBezTo>
                    <a:pt x="0" y="124472"/>
                    <a:pt x="124472" y="0"/>
                    <a:pt x="278017" y="0"/>
                  </a:cubicBezTo>
                  <a:lnTo>
                    <a:pt x="2990310" y="0"/>
                  </a:lnTo>
                  <a:cubicBezTo>
                    <a:pt x="3143855" y="0"/>
                    <a:pt x="3268327" y="124472"/>
                    <a:pt x="3268327" y="278017"/>
                  </a:cubicBezTo>
                  <a:lnTo>
                    <a:pt x="3268327" y="1390053"/>
                  </a:lnTo>
                  <a:cubicBezTo>
                    <a:pt x="3268327" y="1543598"/>
                    <a:pt x="3143855" y="1668070"/>
                    <a:pt x="2990310" y="1668070"/>
                  </a:cubicBezTo>
                  <a:lnTo>
                    <a:pt x="278017" y="1668070"/>
                  </a:lnTo>
                  <a:cubicBezTo>
                    <a:pt x="124472" y="1668070"/>
                    <a:pt x="0" y="1543598"/>
                    <a:pt x="0" y="1390053"/>
                  </a:cubicBezTo>
                  <a:lnTo>
                    <a:pt x="0" y="278017"/>
                  </a:lnTo>
                  <a:close/>
                </a:path>
              </a:pathLst>
            </a:custGeom>
          </p:spPr>
          <p:style>
            <a:lnRef idx="2">
              <a:schemeClr val="lt1">
                <a:hueOff val="0"/>
                <a:satOff val="0"/>
                <a:lumOff val="0"/>
                <a:alphaOff val="0"/>
              </a:schemeClr>
            </a:lnRef>
            <a:fillRef idx="1">
              <a:schemeClr val="accent5">
                <a:hueOff val="870942"/>
                <a:satOff val="672"/>
                <a:lumOff val="-25969"/>
                <a:alphaOff val="0"/>
              </a:schemeClr>
            </a:fillRef>
            <a:effectRef idx="0">
              <a:schemeClr val="accent5">
                <a:hueOff val="870942"/>
                <a:satOff val="672"/>
                <a:lumOff val="-25969"/>
                <a:alphaOff val="0"/>
              </a:schemeClr>
            </a:effectRef>
            <a:fontRef idx="minor">
              <a:schemeClr val="lt1"/>
            </a:fontRef>
          </p:style>
          <p:txBody>
            <a:bodyPr spcFirstLastPara="0" vert="horz" wrap="square" lIns="218525" tIns="149964" rIns="218525" bIns="149964" numCol="1" spcCol="1270" anchor="ctr" anchorCtr="0">
              <a:noAutofit/>
            </a:bodyPr>
            <a:lstStyle/>
            <a:p>
              <a:pPr algn="ctr" defTabSz="1600200">
                <a:spcAft>
                  <a:spcPct val="35000"/>
                </a:spcAft>
              </a:pPr>
              <a:r>
                <a:rPr lang="zh-CN" altLang="en-US" sz="3600" dirty="0">
                  <a:latin typeface="华文楷体" panose="02010600040101010101" charset="-122"/>
                  <a:ea typeface="华文楷体" panose="02010600040101010101" charset="-122"/>
                </a:rPr>
                <a:t>音乐游戏</a:t>
              </a:r>
              <a:endParaRPr lang="zh-CN" altLang="en-US" sz="3600" dirty="0">
                <a:latin typeface="华文楷体" panose="02010600040101010101" charset="-122"/>
                <a:ea typeface="华文楷体" panose="02010600040101010101" charset="-122"/>
              </a:endParaRPr>
            </a:p>
          </p:txBody>
        </p:sp>
        <p:sp>
          <p:nvSpPr>
            <p:cNvPr id="22" name="任意多边形 21"/>
            <p:cNvSpPr/>
            <p:nvPr/>
          </p:nvSpPr>
          <p:spPr>
            <a:xfrm>
              <a:off x="6599" y="7583"/>
              <a:ext cx="8383" cy="2102"/>
            </a:xfrm>
            <a:custGeom>
              <a:avLst/>
              <a:gdLst>
                <a:gd name="connsiteX0" fmla="*/ 222414 w 1334456"/>
                <a:gd name="connsiteY0" fmla="*/ 0 h 5810359"/>
                <a:gd name="connsiteX1" fmla="*/ 1112042 w 1334456"/>
                <a:gd name="connsiteY1" fmla="*/ 0 h 5810359"/>
                <a:gd name="connsiteX2" fmla="*/ 1334456 w 1334456"/>
                <a:gd name="connsiteY2" fmla="*/ 222414 h 5810359"/>
                <a:gd name="connsiteX3" fmla="*/ 1334456 w 1334456"/>
                <a:gd name="connsiteY3" fmla="*/ 5810359 h 5810359"/>
                <a:gd name="connsiteX4" fmla="*/ 1334456 w 1334456"/>
                <a:gd name="connsiteY4" fmla="*/ 5810359 h 5810359"/>
                <a:gd name="connsiteX5" fmla="*/ 0 w 1334456"/>
                <a:gd name="connsiteY5" fmla="*/ 5810359 h 5810359"/>
                <a:gd name="connsiteX6" fmla="*/ 0 w 1334456"/>
                <a:gd name="connsiteY6" fmla="*/ 5810359 h 5810359"/>
                <a:gd name="connsiteX7" fmla="*/ 0 w 1334456"/>
                <a:gd name="connsiteY7" fmla="*/ 222414 h 5810359"/>
                <a:gd name="connsiteX8" fmla="*/ 222414 w 1334456"/>
                <a:gd name="connsiteY8" fmla="*/ 0 h 58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456" h="5810359">
                  <a:moveTo>
                    <a:pt x="1334456" y="968415"/>
                  </a:moveTo>
                  <a:lnTo>
                    <a:pt x="1334456" y="4841944"/>
                  </a:lnTo>
                  <a:cubicBezTo>
                    <a:pt x="1334456" y="5376784"/>
                    <a:pt x="1311586" y="5810357"/>
                    <a:pt x="1283374" y="5810357"/>
                  </a:cubicBezTo>
                  <a:lnTo>
                    <a:pt x="0" y="5810357"/>
                  </a:lnTo>
                  <a:lnTo>
                    <a:pt x="0" y="5810357"/>
                  </a:lnTo>
                  <a:lnTo>
                    <a:pt x="0" y="2"/>
                  </a:lnTo>
                  <a:lnTo>
                    <a:pt x="0" y="2"/>
                  </a:lnTo>
                  <a:lnTo>
                    <a:pt x="1283374" y="2"/>
                  </a:lnTo>
                  <a:cubicBezTo>
                    <a:pt x="1311586" y="2"/>
                    <a:pt x="1334456" y="433575"/>
                    <a:pt x="1334456" y="968415"/>
                  </a:cubicBezTo>
                  <a:close/>
                </a:path>
              </a:pathLst>
            </a:custGeom>
          </p:spPr>
          <p:style>
            <a:lnRef idx="2">
              <a:schemeClr val="accent5">
                <a:tint val="40000"/>
                <a:alpha val="90000"/>
                <a:hueOff val="1686873"/>
                <a:satOff val="-32309"/>
                <a:lumOff val="-12454"/>
                <a:alphaOff val="0"/>
              </a:schemeClr>
            </a:lnRef>
            <a:fillRef idx="1">
              <a:schemeClr val="accent5">
                <a:tint val="40000"/>
                <a:alpha val="90000"/>
                <a:hueOff val="1686873"/>
                <a:satOff val="-32309"/>
                <a:lumOff val="-12454"/>
                <a:alphaOff val="0"/>
              </a:schemeClr>
            </a:fillRef>
            <a:effectRef idx="0">
              <a:schemeClr val="accent5">
                <a:tint val="40000"/>
                <a:alpha val="90000"/>
                <a:hueOff val="1686873"/>
                <a:satOff val="-32309"/>
                <a:lumOff val="-12454"/>
                <a:alphaOff val="0"/>
              </a:schemeClr>
            </a:effectRef>
            <a:fontRef idx="minor">
              <a:schemeClr val="dk1">
                <a:hueOff val="0"/>
                <a:satOff val="0"/>
                <a:lumOff val="0"/>
                <a:alphaOff val="0"/>
              </a:schemeClr>
            </a:fontRef>
          </p:style>
          <p:txBody>
            <a:bodyPr spcFirstLastPara="0" vert="horz" wrap="square" lIns="247579" tIns="188914" rIns="312702" bIns="188913" numCol="1" spcCol="1270" anchor="ctr" anchorCtr="0">
              <a:noAutofit/>
            </a:bodyPr>
            <a:lstStyle/>
            <a:p>
              <a:pPr marL="228600" lvl="1" indent="-228600" defTabSz="889000">
                <a:spcAft>
                  <a:spcPct val="15000"/>
                </a:spcAft>
                <a:buChar char="•"/>
              </a:pPr>
              <a:r>
                <a:rPr lang="zh-CN" altLang="en-US" sz="2000" b="1" dirty="0">
                  <a:latin typeface="华文楷体" panose="02010600040101010101" charset="-122"/>
                  <a:ea typeface="华文楷体" panose="02010600040101010101" charset="-122"/>
                  <a:sym typeface="+mn-ea"/>
                </a:rPr>
                <a:t>为发展基本动作和运动能力为主要目的而设计的带有一定规则的游戏。</a:t>
              </a:r>
              <a:endParaRPr lang="zh-CN" altLang="en-US" sz="2000" b="1" dirty="0">
                <a:solidFill>
                  <a:schemeClr val="tx1"/>
                </a:solidFill>
                <a:latin typeface="华文楷体" panose="02010600040101010101" charset="-122"/>
                <a:ea typeface="华文楷体" panose="02010600040101010101" charset="-122"/>
                <a:sym typeface="+mn-ea"/>
              </a:endParaRPr>
            </a:p>
          </p:txBody>
        </p:sp>
        <p:sp>
          <p:nvSpPr>
            <p:cNvPr id="23" name="任意多边形 22"/>
            <p:cNvSpPr/>
            <p:nvPr/>
          </p:nvSpPr>
          <p:spPr>
            <a:xfrm>
              <a:off x="2668" y="7524"/>
              <a:ext cx="3931" cy="2220"/>
            </a:xfrm>
            <a:custGeom>
              <a:avLst/>
              <a:gdLst>
                <a:gd name="connsiteX0" fmla="*/ 0 w 3268327"/>
                <a:gd name="connsiteY0" fmla="*/ 278017 h 1668070"/>
                <a:gd name="connsiteX1" fmla="*/ 278017 w 3268327"/>
                <a:gd name="connsiteY1" fmla="*/ 0 h 1668070"/>
                <a:gd name="connsiteX2" fmla="*/ 2990310 w 3268327"/>
                <a:gd name="connsiteY2" fmla="*/ 0 h 1668070"/>
                <a:gd name="connsiteX3" fmla="*/ 3268327 w 3268327"/>
                <a:gd name="connsiteY3" fmla="*/ 278017 h 1668070"/>
                <a:gd name="connsiteX4" fmla="*/ 3268327 w 3268327"/>
                <a:gd name="connsiteY4" fmla="*/ 1390053 h 1668070"/>
                <a:gd name="connsiteX5" fmla="*/ 2990310 w 3268327"/>
                <a:gd name="connsiteY5" fmla="*/ 1668070 h 1668070"/>
                <a:gd name="connsiteX6" fmla="*/ 278017 w 3268327"/>
                <a:gd name="connsiteY6" fmla="*/ 1668070 h 1668070"/>
                <a:gd name="connsiteX7" fmla="*/ 0 w 3268327"/>
                <a:gd name="connsiteY7" fmla="*/ 1390053 h 1668070"/>
                <a:gd name="connsiteX8" fmla="*/ 0 w 3268327"/>
                <a:gd name="connsiteY8" fmla="*/ 278017 h 166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8327" h="1668070">
                  <a:moveTo>
                    <a:pt x="0" y="278017"/>
                  </a:moveTo>
                  <a:cubicBezTo>
                    <a:pt x="0" y="124472"/>
                    <a:pt x="124472" y="0"/>
                    <a:pt x="278017" y="0"/>
                  </a:cubicBezTo>
                  <a:lnTo>
                    <a:pt x="2990310" y="0"/>
                  </a:lnTo>
                  <a:cubicBezTo>
                    <a:pt x="3143855" y="0"/>
                    <a:pt x="3268327" y="124472"/>
                    <a:pt x="3268327" y="278017"/>
                  </a:cubicBezTo>
                  <a:lnTo>
                    <a:pt x="3268327" y="1390053"/>
                  </a:lnTo>
                  <a:cubicBezTo>
                    <a:pt x="3268327" y="1543598"/>
                    <a:pt x="3143855" y="1668070"/>
                    <a:pt x="2990310" y="1668070"/>
                  </a:cubicBezTo>
                  <a:lnTo>
                    <a:pt x="278017" y="1668070"/>
                  </a:lnTo>
                  <a:cubicBezTo>
                    <a:pt x="124472" y="1668070"/>
                    <a:pt x="0" y="1543598"/>
                    <a:pt x="0" y="1390053"/>
                  </a:cubicBezTo>
                  <a:lnTo>
                    <a:pt x="0" y="278017"/>
                  </a:lnTo>
                  <a:close/>
                </a:path>
              </a:pathLst>
            </a:custGeom>
          </p:spPr>
          <p:style>
            <a:lnRef idx="2">
              <a:schemeClr val="lt1">
                <a:hueOff val="0"/>
                <a:satOff val="0"/>
                <a:lumOff val="0"/>
                <a:alphaOff val="0"/>
              </a:schemeClr>
            </a:lnRef>
            <a:fillRef idx="1">
              <a:schemeClr val="accent5">
                <a:hueOff val="1741883"/>
                <a:satOff val="1344"/>
                <a:lumOff val="-51949"/>
                <a:alphaOff val="0"/>
              </a:schemeClr>
            </a:fillRef>
            <a:effectRef idx="0">
              <a:schemeClr val="accent5">
                <a:hueOff val="1741883"/>
                <a:satOff val="1344"/>
                <a:lumOff val="-51949"/>
                <a:alphaOff val="0"/>
              </a:schemeClr>
            </a:effectRef>
            <a:fontRef idx="minor">
              <a:schemeClr val="lt1"/>
            </a:fontRef>
          </p:style>
          <p:txBody>
            <a:bodyPr spcFirstLastPara="0" vert="horz" wrap="square" lIns="203289" tIns="142346" rIns="203289" bIns="142346" numCol="1" spcCol="1270" anchor="ctr" anchorCtr="0">
              <a:noAutofit/>
            </a:bodyPr>
            <a:lstStyle/>
            <a:p>
              <a:pPr algn="ctr" defTabSz="1422400">
                <a:spcAft>
                  <a:spcPct val="35000"/>
                </a:spcAft>
              </a:pPr>
              <a:r>
                <a:rPr lang="zh-CN" altLang="en-US" sz="3200">
                  <a:latin typeface="华文楷体" panose="02010600040101010101" charset="-122"/>
                  <a:ea typeface="华文楷体" panose="02010600040101010101" charset="-122"/>
                </a:rPr>
                <a:t>体育游戏</a:t>
              </a:r>
              <a:endParaRPr lang="zh-CN" altLang="en-US" sz="3200">
                <a:latin typeface="华文楷体" panose="02010600040101010101" charset="-122"/>
                <a:ea typeface="华文楷体" panose="02010600040101010101" charset="-122"/>
              </a:endParaRPr>
            </a:p>
          </p:txBody>
        </p:sp>
        <p:grpSp>
          <p:nvGrpSpPr>
            <p:cNvPr id="25" name="组合 24"/>
            <p:cNvGrpSpPr/>
            <p:nvPr/>
          </p:nvGrpSpPr>
          <p:grpSpPr>
            <a:xfrm flipH="1">
              <a:off x="127" y="2804"/>
              <a:ext cx="2542" cy="5558"/>
              <a:chOff x="9513729" y="1952948"/>
              <a:chExt cx="1245668" cy="3529489"/>
            </a:xfrm>
          </p:grpSpPr>
          <p:grpSp>
            <p:nvGrpSpPr>
              <p:cNvPr id="46" name="组合 45"/>
              <p:cNvGrpSpPr/>
              <p:nvPr/>
            </p:nvGrpSpPr>
            <p:grpSpPr>
              <a:xfrm>
                <a:off x="9513729" y="1952948"/>
                <a:ext cx="691672" cy="3529489"/>
                <a:chOff x="9509764" y="2003602"/>
                <a:chExt cx="1428764" cy="3477565"/>
              </a:xfrm>
            </p:grpSpPr>
            <p:cxnSp>
              <p:nvCxnSpPr>
                <p:cNvPr id="33" name="直接连接符 32"/>
                <p:cNvCxnSpPr/>
                <p:nvPr/>
              </p:nvCxnSpPr>
              <p:spPr>
                <a:xfrm>
                  <a:off x="9509764" y="2003602"/>
                  <a:ext cx="875207"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36" name="直接连接符 35"/>
                <p:cNvCxnSpPr/>
                <p:nvPr/>
              </p:nvCxnSpPr>
              <p:spPr>
                <a:xfrm>
                  <a:off x="9509764" y="3755821"/>
                  <a:ext cx="1428764"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40" name="直接连接符 39"/>
                <p:cNvCxnSpPr/>
                <p:nvPr/>
              </p:nvCxnSpPr>
              <p:spPr>
                <a:xfrm>
                  <a:off x="9509764" y="5481167"/>
                  <a:ext cx="875207"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42" name="直接连接符 41"/>
                <p:cNvCxnSpPr/>
                <p:nvPr/>
              </p:nvCxnSpPr>
              <p:spPr>
                <a:xfrm>
                  <a:off x="10384971" y="2003602"/>
                  <a:ext cx="0" cy="3477565"/>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grpSp>
          <p:sp>
            <p:nvSpPr>
              <p:cNvPr id="45" name="文本框 44"/>
              <p:cNvSpPr txBox="1"/>
              <p:nvPr/>
            </p:nvSpPr>
            <p:spPr>
              <a:xfrm>
                <a:off x="10224769" y="2434300"/>
                <a:ext cx="534628" cy="2554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3200" dirty="0"/>
                  <a:t>规则性游戏</a:t>
                </a:r>
                <a:endParaRPr lang="zh-CN" altLang="en-US" sz="3200" dirty="0"/>
              </a:p>
            </p:txBody>
          </p:sp>
        </p:grpSp>
      </p:grpSp>
      <p:sp>
        <p:nvSpPr>
          <p:cNvPr id="6" name="文本框 5"/>
          <p:cNvSpPr txBox="1"/>
          <p:nvPr/>
        </p:nvSpPr>
        <p:spPr>
          <a:xfrm>
            <a:off x="770489" y="226458"/>
            <a:ext cx="5434674" cy="829945"/>
          </a:xfrm>
          <a:prstGeom prst="rect">
            <a:avLst/>
          </a:prstGeom>
          <a:noFill/>
        </p:spPr>
        <p:txBody>
          <a:bodyPr wrap="square" rtlCol="0" anchor="t">
            <a:spAutoFit/>
          </a:bodyPr>
          <a:p>
            <a:pPr>
              <a:lnSpc>
                <a:spcPct val="150000"/>
              </a:lnSpc>
              <a:spcBef>
                <a:spcPts val="0"/>
              </a:spcBef>
            </a:pPr>
            <a:r>
              <a:rPr lang="zh-CN" altLang="en-US" sz="3200" b="1">
                <a:latin typeface="楷体" panose="02010609060101010101" pitchFamily="49" charset="-122"/>
                <a:ea typeface="楷体" panose="02010609060101010101" pitchFamily="49" charset="-122"/>
                <a:cs typeface="楷体" panose="02010609060101010101" pitchFamily="49" charset="-122"/>
                <a:sym typeface="+mn-ea"/>
              </a:rPr>
              <a:t>二、幼儿园游戏的分类</a:t>
            </a:r>
            <a:endParaRPr lang="zh-CN" altLang="en-US" sz="3200" b="1">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spd="slow" advTm="10000">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838200" y="1691005"/>
            <a:ext cx="10515600" cy="4351338"/>
          </a:xfrm>
        </p:spPr>
        <p:txBody>
          <a:bodyPr>
            <a:noAutofit/>
          </a:bodyPr>
          <a:lstStyle/>
          <a:p>
            <a:pPr marL="0" indent="0">
              <a:lnSpc>
                <a:spcPct val="170000"/>
              </a:lnSpc>
              <a:buNone/>
            </a:pPr>
            <a:r>
              <a:rPr lang="zh-CN" altLang="en-US" sz="3200" dirty="0">
                <a:sym typeface="+mn-lt"/>
              </a:rPr>
              <a:t>一、幼儿园游戏的分类</a:t>
            </a:r>
            <a:endParaRPr lang="zh-CN" altLang="en-US" sz="3200" dirty="0">
              <a:sym typeface="+mn-lt"/>
            </a:endParaRPr>
          </a:p>
          <a:p>
            <a:pPr marL="0" indent="0">
              <a:lnSpc>
                <a:spcPct val="170000"/>
              </a:lnSpc>
              <a:buNone/>
            </a:pPr>
            <a:r>
              <a:rPr lang="zh-CN" altLang="en-US" sz="3200" dirty="0">
                <a:sym typeface="+mn-lt"/>
              </a:rPr>
              <a:t>二、幼儿园各年龄段幼儿游戏特点</a:t>
            </a:r>
            <a:endParaRPr lang="zh-CN" altLang="en-US" sz="3200" dirty="0">
              <a:sym typeface="+mn-lt"/>
            </a:endParaRPr>
          </a:p>
          <a:p>
            <a:pPr marL="0" indent="0">
              <a:lnSpc>
                <a:spcPct val="170000"/>
              </a:lnSpc>
              <a:buNone/>
            </a:pPr>
            <a:r>
              <a:rPr lang="zh-CN" altLang="en-US" sz="3200" dirty="0">
                <a:sym typeface="+mn-lt"/>
              </a:rPr>
              <a:t>三、幼儿园游戏指导的基本要求</a:t>
            </a:r>
            <a:endParaRPr lang="zh-CN" altLang="en-US" sz="3200" dirty="0">
              <a:sym typeface="+mn-lt"/>
            </a:endParaRPr>
          </a:p>
        </p:txBody>
      </p:sp>
      <p:grpSp>
        <p:nvGrpSpPr>
          <p:cNvPr id="9" name="组合 8"/>
          <p:cNvGrpSpPr/>
          <p:nvPr>
            <p:custDataLst>
              <p:tags r:id="rId2"/>
            </p:custDataLst>
          </p:nvPr>
        </p:nvGrpSpPr>
        <p:grpSpPr>
          <a:xfrm>
            <a:off x="2562860" y="264943"/>
            <a:ext cx="7518452" cy="916574"/>
            <a:chOff x="3473762" y="2124166"/>
            <a:chExt cx="5244477" cy="685800"/>
          </a:xfrm>
          <a:solidFill>
            <a:schemeClr val="accent2"/>
          </a:solidFill>
        </p:grpSpPr>
        <p:sp>
          <p:nvSpPr>
            <p:cNvPr id="10" name="任意多边形 9"/>
            <p:cNvSpPr/>
            <p:nvPr>
              <p:custDataLst>
                <p:tags r:id="rId3"/>
              </p:custDataLst>
            </p:nvPr>
          </p:nvSpPr>
          <p:spPr>
            <a:xfrm>
              <a:off x="4569078" y="2124166"/>
              <a:ext cx="4149161" cy="685800"/>
            </a:xfrm>
            <a:custGeom>
              <a:avLst/>
              <a:gdLst>
                <a:gd name="connsiteX0" fmla="*/ 0 w 4149161"/>
                <a:gd name="connsiteY0" fmla="*/ 0 h 685800"/>
                <a:gd name="connsiteX1" fmla="*/ 4149161 w 4149161"/>
                <a:gd name="connsiteY1" fmla="*/ 0 h 685800"/>
                <a:gd name="connsiteX2" fmla="*/ 4149161 w 4149161"/>
                <a:gd name="connsiteY2" fmla="*/ 685800 h 685800"/>
                <a:gd name="connsiteX3" fmla="*/ 0 w 4149161"/>
                <a:gd name="connsiteY3" fmla="*/ 685800 h 685800"/>
                <a:gd name="connsiteX4" fmla="*/ 342900 w 4149161"/>
                <a:gd name="connsiteY4" fmla="*/ 3429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161" h="685800">
                  <a:moveTo>
                    <a:pt x="0" y="0"/>
                  </a:moveTo>
                  <a:lnTo>
                    <a:pt x="4149161" y="0"/>
                  </a:lnTo>
                  <a:lnTo>
                    <a:pt x="4149161" y="685800"/>
                  </a:lnTo>
                  <a:lnTo>
                    <a:pt x="0" y="685800"/>
                  </a:lnTo>
                  <a:lnTo>
                    <a:pt x="342900" y="3429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p>
              <a:pPr algn="ctr">
                <a:lnSpc>
                  <a:spcPct val="120000"/>
                </a:lnSpc>
              </a:pPr>
              <a:r>
                <a:rPr lang="zh-CN" altLang="en-US" sz="3600" b="1" dirty="0">
                  <a:solidFill>
                    <a:schemeClr val="bg1"/>
                  </a:solidFill>
                  <a:sym typeface="+mn-lt"/>
                </a:rPr>
                <a:t>幼儿园游戏的分类与指导</a:t>
              </a:r>
              <a:endParaRPr lang="zh-CN" altLang="en-US" sz="3600" b="1" dirty="0">
                <a:solidFill>
                  <a:schemeClr val="bg1"/>
                </a:solidFill>
                <a:sym typeface="+mn-lt"/>
              </a:endParaRPr>
            </a:p>
          </p:txBody>
        </p:sp>
        <p:sp>
          <p:nvSpPr>
            <p:cNvPr id="11" name="任意多边形 10"/>
            <p:cNvSpPr/>
            <p:nvPr>
              <p:custDataLst>
                <p:tags r:id="rId4"/>
              </p:custDataLst>
            </p:nvPr>
          </p:nvSpPr>
          <p:spPr>
            <a:xfrm>
              <a:off x="3473762" y="2124166"/>
              <a:ext cx="1295342" cy="685800"/>
            </a:xfrm>
            <a:custGeom>
              <a:avLst/>
              <a:gdLst>
                <a:gd name="connsiteX0" fmla="*/ 0 w 1295342"/>
                <a:gd name="connsiteY0" fmla="*/ 0 h 685800"/>
                <a:gd name="connsiteX1" fmla="*/ 952442 w 1295342"/>
                <a:gd name="connsiteY1" fmla="*/ 0 h 685800"/>
                <a:gd name="connsiteX2" fmla="*/ 1295342 w 1295342"/>
                <a:gd name="connsiteY2" fmla="*/ 342900 h 685800"/>
                <a:gd name="connsiteX3" fmla="*/ 952442 w 1295342"/>
                <a:gd name="connsiteY3" fmla="*/ 685800 h 685800"/>
                <a:gd name="connsiteX4" fmla="*/ 0 w 1295342"/>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42" h="685800">
                  <a:moveTo>
                    <a:pt x="0" y="0"/>
                  </a:moveTo>
                  <a:lnTo>
                    <a:pt x="952442" y="0"/>
                  </a:lnTo>
                  <a:lnTo>
                    <a:pt x="1295342" y="342900"/>
                  </a:lnTo>
                  <a:lnTo>
                    <a:pt x="952442" y="685800"/>
                  </a:lnTo>
                  <a:lnTo>
                    <a:pt x="0" y="685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288000" rtlCol="0" anchor="ctr">
              <a:noAutofit/>
            </a:bodyPr>
            <a:p>
              <a:pPr algn="ctr">
                <a:lnSpc>
                  <a:spcPct val="120000"/>
                </a:lnSpc>
              </a:pPr>
              <a:r>
                <a:rPr lang="zh-CN" altLang="en-US" sz="3600" b="1" dirty="0">
                  <a:solidFill>
                    <a:schemeClr val="bg1"/>
                  </a:solidFill>
                  <a:sym typeface="+mn-lt"/>
                </a:rPr>
                <a:t>第三节</a:t>
              </a:r>
              <a:endParaRPr lang="zh-CN" altLang="en-US" sz="3600" b="1" dirty="0">
                <a:solidFill>
                  <a:schemeClr val="bg1"/>
                </a:solidFill>
                <a:sym typeface="+mn-lt"/>
              </a:endParaRPr>
            </a:p>
          </p:txBody>
        </p:sp>
      </p:grpSp>
    </p:spTree>
    <p:custDataLst>
      <p:tags r:id="rId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95020" y="93980"/>
            <a:ext cx="10515600" cy="1325563"/>
          </a:xfrm>
        </p:spPr>
        <p:txBody>
          <a:bodyPr>
            <a:normAutofit/>
          </a:bodyPr>
          <a:p>
            <a:pPr algn="l"/>
            <a:r>
              <a:rPr lang="zh-CN" altLang="en-US" b="1">
                <a:solidFill>
                  <a:srgbClr val="0070C0"/>
                </a:solidFill>
                <a:sym typeface="+mn-ea"/>
              </a:rPr>
              <a:t>二、幼儿园各年龄段幼儿游戏特点</a:t>
            </a:r>
            <a:endParaRPr lang="zh-CN" altLang="en-US" b="1">
              <a:solidFill>
                <a:srgbClr val="0070C0"/>
              </a:solidFill>
              <a:sym typeface="+mn-ea"/>
            </a:endParaRPr>
          </a:p>
        </p:txBody>
      </p:sp>
      <p:sp>
        <p:nvSpPr>
          <p:cNvPr id="5" name="内容占位符 2"/>
          <p:cNvSpPr>
            <a:spLocks noGrp="1"/>
          </p:cNvSpPr>
          <p:nvPr>
            <p:ph idx="1"/>
          </p:nvPr>
        </p:nvSpPr>
        <p:spPr>
          <a:xfrm>
            <a:off x="566568" y="1190650"/>
            <a:ext cx="10972800" cy="499110"/>
          </a:xfrm>
        </p:spPr>
        <p:txBody>
          <a:bodyPr>
            <a:noAutofit/>
          </a:bodyPr>
          <a:lstStyle/>
          <a:p>
            <a:pPr marL="0" indent="0">
              <a:buFont typeface="Arial" panose="020B0604020202020204" pitchFamily="34" charset="0"/>
              <a:buNone/>
            </a:pPr>
            <a:endParaRPr lang="zh-CN" altLang="en-US" sz="3200" b="1" dirty="0" smtClean="0">
              <a:solidFill>
                <a:schemeClr val="tx1"/>
              </a:solidFill>
            </a:endParaRPr>
          </a:p>
          <a:p>
            <a:pPr marL="0" indent="0">
              <a:buFont typeface="Arial" panose="020B0604020202020204" pitchFamily="34" charset="0"/>
              <a:buNone/>
            </a:pPr>
            <a:endParaRPr lang="zh-CN" altLang="en-US" sz="2800" dirty="0" smtClean="0">
              <a:solidFill>
                <a:schemeClr val="tx1"/>
              </a:solidFill>
            </a:endParaRPr>
          </a:p>
        </p:txBody>
      </p:sp>
      <p:sp>
        <p:nvSpPr>
          <p:cNvPr id="3" name="内容占位符 2"/>
          <p:cNvSpPr>
            <a:spLocks noGrp="1"/>
          </p:cNvSpPr>
          <p:nvPr/>
        </p:nvSpPr>
        <p:spPr>
          <a:xfrm>
            <a:off x="566568" y="1419885"/>
            <a:ext cx="10972800" cy="499110"/>
          </a:xfrm>
          <a:prstGeom prst="rect">
            <a:avLst/>
          </a:prstGeom>
        </p:spPr>
        <p:txBody>
          <a:bodyPr vert="horz" lIns="91440" tIns="45720" rIns="91440" bIns="45720" rtlCol="0">
            <a:noAutofit/>
          </a:bodyPr>
          <a:lstStyle>
            <a:lvl1pPr marL="288290" indent="-288290" algn="just" defTabSz="914400" rtl="0" eaLnBrk="1" latinLnBrk="0" hangingPunct="1">
              <a:lnSpc>
                <a:spcPct val="130000"/>
              </a:lnSpc>
              <a:spcBef>
                <a:spcPts val="1200"/>
              </a:spcBef>
              <a:buSzPct val="80000"/>
              <a:buFont typeface="Wingdings" panose="05000000000000000000" pitchFamily="2" charset="2"/>
              <a:buChar char="&amp;"/>
              <a:defRPr sz="2400" kern="1200">
                <a:solidFill>
                  <a:schemeClr val="accent4">
                    <a:lumMod val="75000"/>
                  </a:schemeClr>
                </a:solidFill>
                <a:latin typeface="+mn-lt"/>
                <a:ea typeface="+mn-ea"/>
                <a:cs typeface="+mn-cs"/>
              </a:defRPr>
            </a:lvl1pPr>
            <a:lvl2pPr marL="631190"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4">
                    <a:lumMod val="75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CN" altLang="en-US" sz="3200" b="1" dirty="0" smtClean="0">
              <a:solidFill>
                <a:schemeClr val="tx1"/>
              </a:solidFill>
            </a:endParaRPr>
          </a:p>
          <a:p>
            <a:pPr marL="0" indent="0" algn="ctr">
              <a:buFont typeface="Arial" panose="020B0604020202020204" pitchFamily="34" charset="0"/>
              <a:buNone/>
            </a:pPr>
            <a:r>
              <a:rPr lang="zh-CN" altLang="en-US" sz="4400" dirty="0">
                <a:solidFill>
                  <a:schemeClr val="tx1"/>
                </a:solidFill>
                <a:latin typeface="Arial" panose="020B0604020202020204" pitchFamily="34" charset="0"/>
                <a:sym typeface="+mn-ea"/>
              </a:rPr>
              <a:t>小班</a:t>
            </a:r>
            <a:r>
              <a:rPr lang="en-US" altLang="zh-CN" sz="4400" dirty="0">
                <a:solidFill>
                  <a:schemeClr val="tx1"/>
                </a:solidFill>
                <a:latin typeface="Arial" panose="020B0604020202020204" pitchFamily="34" charset="0"/>
                <a:sym typeface="+mn-ea"/>
              </a:rPr>
              <a:t>——</a:t>
            </a:r>
            <a:r>
              <a:rPr lang="zh-CN" altLang="en-US" sz="4400" dirty="0">
                <a:solidFill>
                  <a:schemeClr val="tx1"/>
                </a:solidFill>
                <a:latin typeface="Arial" panose="020B0604020202020204" pitchFamily="34" charset="0"/>
                <a:sym typeface="+mn-ea"/>
              </a:rPr>
              <a:t>中班</a:t>
            </a:r>
            <a:r>
              <a:rPr lang="en-US" altLang="zh-CN" sz="4400" dirty="0">
                <a:solidFill>
                  <a:schemeClr val="tx1"/>
                </a:solidFill>
                <a:latin typeface="Arial" panose="020B0604020202020204" pitchFamily="34" charset="0"/>
                <a:sym typeface="+mn-ea"/>
              </a:rPr>
              <a:t>——</a:t>
            </a:r>
            <a:r>
              <a:rPr lang="zh-CN" altLang="en-US" sz="4400" dirty="0">
                <a:solidFill>
                  <a:schemeClr val="tx1"/>
                </a:solidFill>
                <a:latin typeface="Arial" panose="020B0604020202020204" pitchFamily="34" charset="0"/>
                <a:sym typeface="+mn-ea"/>
              </a:rPr>
              <a:t>大班</a:t>
            </a:r>
            <a:endParaRPr lang="zh-CN" altLang="en-US" sz="4400" dirty="0" smtClean="0">
              <a:solidFill>
                <a:schemeClr val="tx1"/>
              </a:solidFill>
              <a:latin typeface="Arial" panose="020B0604020202020204" pitchFamily="34" charset="0"/>
              <a:sym typeface="+mn-ea"/>
            </a:endParaRPr>
          </a:p>
        </p:txBody>
      </p:sp>
      <p:sp>
        <p:nvSpPr>
          <p:cNvPr id="4" name="圆角矩形 3"/>
          <p:cNvSpPr/>
          <p:nvPr/>
        </p:nvSpPr>
        <p:spPr>
          <a:xfrm>
            <a:off x="565785" y="2174875"/>
            <a:ext cx="10939780" cy="2386330"/>
          </a:xfrm>
          <a:prstGeom prst="roundRect">
            <a:avLst/>
          </a:prstGeom>
          <a:noFill/>
          <a:ln w="1587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95020" y="93980"/>
            <a:ext cx="10515600" cy="1325563"/>
          </a:xfrm>
        </p:spPr>
        <p:txBody>
          <a:bodyPr>
            <a:normAutofit/>
          </a:bodyPr>
          <a:p>
            <a:pPr algn="l"/>
            <a:r>
              <a:rPr lang="zh-CN" altLang="en-US" b="1">
                <a:solidFill>
                  <a:schemeClr val="tx1"/>
                </a:solidFill>
                <a:sym typeface="+mn-ea"/>
              </a:rPr>
              <a:t>（一）小班幼儿的年龄特点</a:t>
            </a:r>
            <a:endParaRPr lang="zh-CN" altLang="en-US" b="1">
              <a:solidFill>
                <a:schemeClr val="tx1"/>
              </a:solidFill>
              <a:sym typeface="+mn-ea"/>
            </a:endParaRPr>
          </a:p>
        </p:txBody>
      </p:sp>
      <p:sp>
        <p:nvSpPr>
          <p:cNvPr id="5" name="内容占位符 2"/>
          <p:cNvSpPr>
            <a:spLocks noGrp="1"/>
          </p:cNvSpPr>
          <p:nvPr>
            <p:ph idx="1"/>
          </p:nvPr>
        </p:nvSpPr>
        <p:spPr>
          <a:xfrm>
            <a:off x="566568" y="1190650"/>
            <a:ext cx="10972800" cy="499110"/>
          </a:xfrm>
        </p:spPr>
        <p:txBody>
          <a:bodyPr>
            <a:noAutofit/>
          </a:bodyPr>
          <a:lstStyle/>
          <a:p>
            <a:pPr marL="0" indent="0">
              <a:buFont typeface="Arial" panose="020B0604020202020204" pitchFamily="34" charset="0"/>
              <a:buNone/>
            </a:pPr>
            <a:endParaRPr lang="zh-CN" altLang="en-US" sz="3200" b="1" dirty="0" smtClean="0">
              <a:solidFill>
                <a:schemeClr val="tx1"/>
              </a:solidFill>
            </a:endParaRPr>
          </a:p>
          <a:p>
            <a:pPr marL="0" indent="0">
              <a:buFont typeface="Arial" panose="020B0604020202020204" pitchFamily="34" charset="0"/>
              <a:buNone/>
            </a:pPr>
            <a:endParaRPr lang="zh-CN" altLang="en-US" sz="2800" dirty="0" smtClean="0">
              <a:solidFill>
                <a:schemeClr val="tx1"/>
              </a:solidFill>
            </a:endParaRPr>
          </a:p>
        </p:txBody>
      </p:sp>
      <p:sp>
        <p:nvSpPr>
          <p:cNvPr id="3" name="内容占位符 2"/>
          <p:cNvSpPr>
            <a:spLocks noGrp="1"/>
          </p:cNvSpPr>
          <p:nvPr/>
        </p:nvSpPr>
        <p:spPr>
          <a:xfrm>
            <a:off x="658495" y="1788160"/>
            <a:ext cx="3876675" cy="4683125"/>
          </a:xfrm>
          <a:prstGeom prst="rect">
            <a:avLst/>
          </a:prstGeom>
        </p:spPr>
        <p:txBody>
          <a:bodyPr vert="horz" lIns="91440" tIns="45720" rIns="91440" bIns="45720" rtlCol="0">
            <a:noAutofit/>
          </a:bodyPr>
          <a:lstStyle>
            <a:lvl1pPr marL="288290" indent="-288290" algn="just" defTabSz="914400" rtl="0" eaLnBrk="1" latinLnBrk="0" hangingPunct="1">
              <a:lnSpc>
                <a:spcPct val="130000"/>
              </a:lnSpc>
              <a:spcBef>
                <a:spcPts val="1200"/>
              </a:spcBef>
              <a:buSzPct val="80000"/>
              <a:buFont typeface="Wingdings" panose="05000000000000000000" pitchFamily="2" charset="2"/>
              <a:buChar char="&amp;"/>
              <a:defRPr sz="2400" kern="1200">
                <a:solidFill>
                  <a:schemeClr val="accent4">
                    <a:lumMod val="75000"/>
                  </a:schemeClr>
                </a:solidFill>
                <a:latin typeface="+mn-lt"/>
                <a:ea typeface="+mn-ea"/>
                <a:cs typeface="+mn-cs"/>
              </a:defRPr>
            </a:lvl1pPr>
            <a:lvl2pPr marL="631190"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4">
                    <a:lumMod val="75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3200" b="1" dirty="0" smtClean="0">
                <a:solidFill>
                  <a:srgbClr val="0070C0"/>
                </a:solidFill>
                <a:latin typeface="Arial" panose="020B0604020202020204" pitchFamily="34" charset="0"/>
                <a:sym typeface="+mn-ea"/>
              </a:rPr>
              <a:t>1.</a:t>
            </a:r>
            <a:r>
              <a:rPr lang="zh-CN" altLang="en-US" sz="3200" b="1" dirty="0" smtClean="0">
                <a:solidFill>
                  <a:srgbClr val="0070C0"/>
                </a:solidFill>
                <a:latin typeface="Arial" panose="020B0604020202020204" pitchFamily="34" charset="0"/>
                <a:sym typeface="+mn-ea"/>
              </a:rPr>
              <a:t>目的性不强</a:t>
            </a:r>
            <a:endParaRPr lang="zh-CN" altLang="en-US" sz="3200" b="1" dirty="0" smtClean="0">
              <a:solidFill>
                <a:srgbClr val="0070C0"/>
              </a:solidFill>
              <a:latin typeface="Arial" panose="020B0604020202020204" pitchFamily="34" charset="0"/>
              <a:sym typeface="+mn-ea"/>
            </a:endParaRPr>
          </a:p>
          <a:p>
            <a:pPr marL="0" indent="0">
              <a:buFont typeface="Arial" panose="020B0604020202020204" pitchFamily="34" charset="0"/>
              <a:buNone/>
            </a:pPr>
            <a:r>
              <a:rPr lang="en-US" altLang="zh-CN" sz="3200" b="1" dirty="0" smtClean="0">
                <a:solidFill>
                  <a:srgbClr val="0070C0"/>
                </a:solidFill>
                <a:latin typeface="Arial" panose="020B0604020202020204" pitchFamily="34" charset="0"/>
                <a:sym typeface="+mn-ea"/>
              </a:rPr>
              <a:t>2.</a:t>
            </a:r>
            <a:r>
              <a:rPr lang="zh-CN" altLang="en-US" sz="3200" b="1" dirty="0" smtClean="0">
                <a:solidFill>
                  <a:srgbClr val="0070C0"/>
                </a:solidFill>
                <a:latin typeface="Arial" panose="020B0604020202020204" pitchFamily="34" charset="0"/>
                <a:sym typeface="+mn-ea"/>
              </a:rPr>
              <a:t>兴趣不稳定</a:t>
            </a:r>
            <a:endParaRPr lang="zh-CN" altLang="en-US" sz="3200" b="1" dirty="0" smtClean="0">
              <a:solidFill>
                <a:srgbClr val="0070C0"/>
              </a:solidFill>
              <a:latin typeface="Arial" panose="020B0604020202020204" pitchFamily="34" charset="0"/>
              <a:sym typeface="+mn-ea"/>
            </a:endParaRPr>
          </a:p>
          <a:p>
            <a:pPr marL="0" indent="0">
              <a:buFont typeface="Arial" panose="020B0604020202020204" pitchFamily="34" charset="0"/>
              <a:buNone/>
            </a:pPr>
            <a:r>
              <a:rPr lang="en-US" altLang="zh-CN" sz="3200" b="1" dirty="0" smtClean="0">
                <a:solidFill>
                  <a:srgbClr val="0070C0"/>
                </a:solidFill>
                <a:latin typeface="Arial" panose="020B0604020202020204" pitchFamily="34" charset="0"/>
                <a:sym typeface="+mn-ea"/>
              </a:rPr>
              <a:t>3.</a:t>
            </a:r>
            <a:r>
              <a:rPr lang="zh-CN" altLang="en-US" sz="3200" b="1" dirty="0" smtClean="0">
                <a:solidFill>
                  <a:srgbClr val="0070C0"/>
                </a:solidFill>
                <a:latin typeface="Arial" panose="020B0604020202020204" pitchFamily="34" charset="0"/>
                <a:sym typeface="+mn-ea"/>
              </a:rPr>
              <a:t>兴趣持续时间短</a:t>
            </a:r>
            <a:endParaRPr lang="zh-CN" altLang="en-US" sz="3200" b="1" dirty="0" smtClean="0">
              <a:solidFill>
                <a:srgbClr val="0070C0"/>
              </a:solidFill>
              <a:latin typeface="Arial" panose="020B0604020202020204" pitchFamily="34" charset="0"/>
              <a:sym typeface="+mn-ea"/>
            </a:endParaRPr>
          </a:p>
          <a:p>
            <a:pPr marL="0" indent="0">
              <a:buFont typeface="Arial" panose="020B0604020202020204" pitchFamily="34" charset="0"/>
              <a:buNone/>
            </a:pPr>
            <a:r>
              <a:rPr lang="en-US" altLang="zh-CN" sz="3200" b="1" dirty="0" smtClean="0">
                <a:solidFill>
                  <a:srgbClr val="0070C0"/>
                </a:solidFill>
                <a:latin typeface="Arial" panose="020B0604020202020204" pitchFamily="34" charset="0"/>
                <a:sym typeface="+mn-ea"/>
              </a:rPr>
              <a:t>4.</a:t>
            </a:r>
            <a:r>
              <a:rPr lang="zh-CN" altLang="en-US" sz="3200" b="1" dirty="0" smtClean="0">
                <a:solidFill>
                  <a:srgbClr val="0070C0"/>
                </a:solidFill>
                <a:latin typeface="Arial" panose="020B0604020202020204" pitchFamily="34" charset="0"/>
                <a:sym typeface="+mn-ea"/>
              </a:rPr>
              <a:t>重内容，轻规则</a:t>
            </a:r>
            <a:endPar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5620" name="Picture 22" descr="垒高3"/>
          <p:cNvPicPr>
            <a:picLocks noChangeAspect="1"/>
          </p:cNvPicPr>
          <p:nvPr>
            <p:custDataLst>
              <p:tags r:id="rId1"/>
            </p:custDataLst>
          </p:nvPr>
        </p:nvPicPr>
        <p:blipFill>
          <a:blip r:embed="rId2"/>
          <a:stretch>
            <a:fillRect/>
          </a:stretch>
        </p:blipFill>
        <p:spPr>
          <a:xfrm>
            <a:off x="5967730" y="1542415"/>
            <a:ext cx="5781675" cy="43364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95020" y="93980"/>
            <a:ext cx="10515600" cy="1325563"/>
          </a:xfrm>
        </p:spPr>
        <p:txBody>
          <a:bodyPr>
            <a:normAutofit/>
          </a:bodyPr>
          <a:p>
            <a:pPr algn="l"/>
            <a:r>
              <a:rPr lang="zh-CN" altLang="en-US" b="1">
                <a:solidFill>
                  <a:srgbClr val="0070C0"/>
                </a:solidFill>
                <a:sym typeface="+mn-ea"/>
              </a:rPr>
              <a:t>（二）中班幼儿的游戏特点</a:t>
            </a:r>
            <a:endParaRPr lang="zh-CN" altLang="en-US" b="1">
              <a:solidFill>
                <a:srgbClr val="0070C0"/>
              </a:solidFill>
              <a:sym typeface="+mn-ea"/>
            </a:endParaRPr>
          </a:p>
        </p:txBody>
      </p:sp>
      <p:sp>
        <p:nvSpPr>
          <p:cNvPr id="5" name="内容占位符 2"/>
          <p:cNvSpPr>
            <a:spLocks noGrp="1"/>
          </p:cNvSpPr>
          <p:nvPr>
            <p:ph idx="1"/>
          </p:nvPr>
        </p:nvSpPr>
        <p:spPr>
          <a:xfrm>
            <a:off x="566568" y="1190650"/>
            <a:ext cx="10972800" cy="499110"/>
          </a:xfrm>
        </p:spPr>
        <p:txBody>
          <a:bodyPr>
            <a:noAutofit/>
          </a:bodyPr>
          <a:lstStyle/>
          <a:p>
            <a:pPr marL="0" indent="0">
              <a:buFont typeface="Arial" panose="020B0604020202020204" pitchFamily="34" charset="0"/>
              <a:buNone/>
            </a:pPr>
            <a:endParaRPr lang="zh-CN" altLang="en-US" sz="3200" b="1" dirty="0" smtClean="0">
              <a:solidFill>
                <a:schemeClr val="tx1"/>
              </a:solidFill>
            </a:endParaRPr>
          </a:p>
          <a:p>
            <a:pPr marL="0" indent="0">
              <a:buFont typeface="Arial" panose="020B0604020202020204" pitchFamily="34" charset="0"/>
              <a:buNone/>
            </a:pPr>
            <a:endParaRPr lang="zh-CN" altLang="en-US" sz="2800" dirty="0" smtClean="0">
              <a:solidFill>
                <a:schemeClr val="tx1"/>
              </a:solidFill>
            </a:endParaRPr>
          </a:p>
        </p:txBody>
      </p:sp>
      <p:sp>
        <p:nvSpPr>
          <p:cNvPr id="3" name="内容占位符 2"/>
          <p:cNvSpPr>
            <a:spLocks noGrp="1"/>
          </p:cNvSpPr>
          <p:nvPr/>
        </p:nvSpPr>
        <p:spPr>
          <a:xfrm>
            <a:off x="566568" y="1419885"/>
            <a:ext cx="10972800" cy="499110"/>
          </a:xfrm>
          <a:prstGeom prst="rect">
            <a:avLst/>
          </a:prstGeom>
        </p:spPr>
        <p:txBody>
          <a:bodyPr vert="horz" lIns="91440" tIns="45720" rIns="91440" bIns="45720" rtlCol="0">
            <a:noAutofit/>
          </a:bodyPr>
          <a:lstStyle>
            <a:lvl1pPr marL="288290" indent="-288290" algn="just" defTabSz="914400" rtl="0" eaLnBrk="1" latinLnBrk="0" hangingPunct="1">
              <a:lnSpc>
                <a:spcPct val="130000"/>
              </a:lnSpc>
              <a:spcBef>
                <a:spcPts val="1200"/>
              </a:spcBef>
              <a:buSzPct val="80000"/>
              <a:buFont typeface="Wingdings" panose="05000000000000000000" pitchFamily="2" charset="2"/>
              <a:buChar char="&amp;"/>
              <a:defRPr sz="2400" kern="1200">
                <a:solidFill>
                  <a:schemeClr val="accent4">
                    <a:lumMod val="75000"/>
                  </a:schemeClr>
                </a:solidFill>
                <a:latin typeface="+mn-lt"/>
                <a:ea typeface="+mn-ea"/>
                <a:cs typeface="+mn-cs"/>
              </a:defRPr>
            </a:lvl1pPr>
            <a:lvl2pPr marL="631190"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4">
                    <a:lumMod val="75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幼儿游戏水平极大提高，需要不断拓展游戏空间；</a:t>
            </a:r>
            <a:endPar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buFont typeface="Arial" panose="020B0604020202020204" pitchFamily="34" charset="0"/>
              <a:buNone/>
            </a:pPr>
            <a:r>
              <a:rPr lang="en-US" altLang="zh-CN"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幼儿的自主性和主动性进一步发展，需要宽松、安全的探索环境；</a:t>
            </a:r>
            <a:endPar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buFont typeface="Arial" panose="020B0604020202020204" pitchFamily="34" charset="0"/>
              <a:buNone/>
            </a:pPr>
            <a:r>
              <a:rPr lang="en-US" altLang="zh-CN"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幼儿同伴交往需求与能力进一步</a:t>
            </a:r>
            <a:endPar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buFont typeface="Arial" panose="020B0604020202020204" pitchFamily="34" charset="0"/>
              <a:buNone/>
            </a:pPr>
            <a:r>
              <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发展，需要良好的社会性发展氛围；</a:t>
            </a:r>
            <a:endPar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buFont typeface="Arial" panose="020B0604020202020204" pitchFamily="34" charset="0"/>
              <a:buNone/>
            </a:pPr>
            <a:endPar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buFont typeface="Arial" panose="020B0604020202020204" pitchFamily="34" charset="0"/>
              <a:buNone/>
            </a:pPr>
            <a:endParaRPr lang="zh-CN" altLang="en-US" sz="32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7" name="图片 6"/>
          <p:cNvPicPr>
            <a:picLocks noChangeAspect="1"/>
          </p:cNvPicPr>
          <p:nvPr/>
        </p:nvPicPr>
        <p:blipFill>
          <a:blip r:embed="rId1"/>
          <a:stretch>
            <a:fillRect/>
          </a:stretch>
        </p:blipFill>
        <p:spPr>
          <a:xfrm>
            <a:off x="7033895" y="3243580"/>
            <a:ext cx="4276725" cy="32048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95020" y="93980"/>
            <a:ext cx="10515600" cy="1325563"/>
          </a:xfrm>
        </p:spPr>
        <p:txBody>
          <a:bodyPr>
            <a:normAutofit/>
          </a:bodyPr>
          <a:p>
            <a:pPr algn="l"/>
            <a:r>
              <a:rPr lang="zh-CN" altLang="en-US" b="1">
                <a:solidFill>
                  <a:srgbClr val="0070C0"/>
                </a:solidFill>
                <a:sym typeface="+mn-ea"/>
              </a:rPr>
              <a:t>（二）中班幼儿的游戏特点</a:t>
            </a:r>
            <a:endParaRPr lang="zh-CN" altLang="en-US" b="1">
              <a:solidFill>
                <a:srgbClr val="0070C0"/>
              </a:solidFill>
              <a:sym typeface="+mn-ea"/>
            </a:endParaRPr>
          </a:p>
        </p:txBody>
      </p:sp>
      <p:sp>
        <p:nvSpPr>
          <p:cNvPr id="5" name="内容占位符 2"/>
          <p:cNvSpPr>
            <a:spLocks noGrp="1"/>
          </p:cNvSpPr>
          <p:nvPr>
            <p:ph idx="1"/>
          </p:nvPr>
        </p:nvSpPr>
        <p:spPr>
          <a:xfrm>
            <a:off x="566568" y="1190650"/>
            <a:ext cx="10972800" cy="499110"/>
          </a:xfrm>
        </p:spPr>
        <p:txBody>
          <a:bodyPr>
            <a:noAutofit/>
          </a:bodyPr>
          <a:lstStyle/>
          <a:p>
            <a:pPr marL="0" indent="0">
              <a:buFont typeface="Arial" panose="020B0604020202020204" pitchFamily="34" charset="0"/>
              <a:buNone/>
            </a:pPr>
            <a:endParaRPr lang="zh-CN" altLang="en-US" sz="3200" b="1" dirty="0" smtClean="0">
              <a:solidFill>
                <a:schemeClr val="tx1"/>
              </a:solidFill>
            </a:endParaRPr>
          </a:p>
          <a:p>
            <a:pPr marL="0" indent="0">
              <a:buFont typeface="Arial" panose="020B0604020202020204" pitchFamily="34" charset="0"/>
              <a:buNone/>
            </a:pPr>
            <a:endParaRPr lang="zh-CN" altLang="en-US" sz="2800" dirty="0" smtClean="0">
              <a:solidFill>
                <a:schemeClr val="tx1"/>
              </a:solidFill>
            </a:endParaRPr>
          </a:p>
        </p:txBody>
      </p:sp>
      <p:sp>
        <p:nvSpPr>
          <p:cNvPr id="3" name="内容占位符 2"/>
          <p:cNvSpPr>
            <a:spLocks noGrp="1"/>
          </p:cNvSpPr>
          <p:nvPr/>
        </p:nvSpPr>
        <p:spPr>
          <a:xfrm>
            <a:off x="566568" y="1419885"/>
            <a:ext cx="10972800" cy="499110"/>
          </a:xfrm>
          <a:prstGeom prst="rect">
            <a:avLst/>
          </a:prstGeom>
        </p:spPr>
        <p:txBody>
          <a:bodyPr vert="horz" lIns="91440" tIns="45720" rIns="91440" bIns="45720" rtlCol="0">
            <a:noAutofit/>
          </a:bodyPr>
          <a:lstStyle>
            <a:lvl1pPr marL="288290" indent="-288290" algn="just" defTabSz="914400" rtl="0" eaLnBrk="1" latinLnBrk="0" hangingPunct="1">
              <a:lnSpc>
                <a:spcPct val="130000"/>
              </a:lnSpc>
              <a:spcBef>
                <a:spcPts val="1200"/>
              </a:spcBef>
              <a:buSzPct val="80000"/>
              <a:buFont typeface="Wingdings" panose="05000000000000000000" pitchFamily="2" charset="2"/>
              <a:buChar char="&amp;"/>
              <a:defRPr sz="2400" kern="1200">
                <a:solidFill>
                  <a:schemeClr val="accent4">
                    <a:lumMod val="75000"/>
                  </a:schemeClr>
                </a:solidFill>
                <a:latin typeface="+mn-lt"/>
                <a:ea typeface="+mn-ea"/>
                <a:cs typeface="+mn-cs"/>
              </a:defRPr>
            </a:lvl1pPr>
            <a:lvl2pPr marL="631190"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4">
                    <a:lumMod val="75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幼儿想象的有意性水平提高，需要更大的表达与创造的空间；</a:t>
            </a:r>
            <a:endPar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buFont typeface="Arial" panose="020B0604020202020204" pitchFamily="34" charset="0"/>
              <a:buNone/>
            </a:pPr>
            <a:r>
              <a:rPr lang="en-US" altLang="zh-CN"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5.</a:t>
            </a:r>
            <a:r>
              <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幼儿具体形象思维表现突出，需要</a:t>
            </a:r>
            <a:endPar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buFont typeface="Arial" panose="020B0604020202020204" pitchFamily="34" charset="0"/>
              <a:buNone/>
            </a:pPr>
            <a:r>
              <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具体的活动情境与活动形式。</a:t>
            </a:r>
            <a:endPar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buFont typeface="Arial" panose="020B0604020202020204" pitchFamily="34" charset="0"/>
              <a:buNone/>
            </a:pPr>
            <a:endPar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buFont typeface="Arial" panose="020B0604020202020204" pitchFamily="34" charset="0"/>
              <a:buNone/>
            </a:pPr>
            <a:endParaRPr lang="zh-CN" altLang="en-US" sz="32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7" name="图片 6"/>
          <p:cNvPicPr>
            <a:picLocks noChangeAspect="1"/>
          </p:cNvPicPr>
          <p:nvPr/>
        </p:nvPicPr>
        <p:blipFill>
          <a:blip r:embed="rId1"/>
          <a:stretch>
            <a:fillRect/>
          </a:stretch>
        </p:blipFill>
        <p:spPr>
          <a:xfrm>
            <a:off x="7033895" y="3243580"/>
            <a:ext cx="4276725" cy="32048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新课导</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师生探</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实战练</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6" name="文本框 35"/>
          <p:cNvSpPr txBox="1"/>
          <p:nvPr/>
        </p:nvSpPr>
        <p:spPr>
          <a:xfrm>
            <a:off x="747641" y="1344111"/>
            <a:ext cx="10027777" cy="3507740"/>
          </a:xfrm>
          <a:prstGeom prst="rect">
            <a:avLst/>
          </a:prstGeom>
          <a:noFill/>
        </p:spPr>
        <p:txBody>
          <a:bodyPr wrap="square" rtlCol="0" anchor="t">
            <a:spAutoFit/>
          </a:bodyPr>
          <a:lstStyle/>
          <a:p>
            <a:r>
              <a:rPr lang="zh-CN" altLang="en-US" sz="3600" b="1" dirty="0">
                <a:latin typeface="华文楷体" panose="02010600040101010101" charset="-122"/>
                <a:ea typeface="华文楷体" panose="02010600040101010101" charset="-122"/>
                <a:sym typeface="+mn-ea"/>
              </a:rPr>
              <a:t>一、幼儿游戏的概念</a:t>
            </a:r>
            <a:r>
              <a:rPr lang="zh-CN" altLang="en-US" sz="3600" b="1" dirty="0" smtClean="0">
                <a:latin typeface="华文楷体" panose="02010600040101010101" charset="-122"/>
                <a:ea typeface="华文楷体" panose="02010600040101010101" charset="-122"/>
                <a:sym typeface="+mn-ea"/>
              </a:rPr>
              <a:t>：</a:t>
            </a:r>
            <a:endParaRPr lang="en-US" altLang="zh-CN" sz="3600" b="1" dirty="0" smtClean="0">
              <a:latin typeface="华文楷体" panose="02010600040101010101" charset="-122"/>
              <a:ea typeface="华文楷体" panose="02010600040101010101" charset="-122"/>
              <a:sym typeface="+mn-ea"/>
            </a:endParaRPr>
          </a:p>
          <a:p>
            <a:endParaRPr lang="en-US" altLang="zh-CN" sz="3600" b="1" dirty="0" smtClean="0">
              <a:latin typeface="华文楷体" panose="02010600040101010101" charset="-122"/>
              <a:ea typeface="华文楷体" panose="02010600040101010101" charset="-122"/>
              <a:sym typeface="+mn-ea"/>
            </a:endParaRPr>
          </a:p>
          <a:p>
            <a:pPr>
              <a:lnSpc>
                <a:spcPct val="150000"/>
              </a:lnSpc>
            </a:pPr>
            <a:r>
              <a:rPr lang="zh-CN" altLang="en-US" sz="3200" b="1" dirty="0" smtClean="0">
                <a:latin typeface="华文楷体" panose="02010600040101010101" charset="-122"/>
                <a:ea typeface="华文楷体" panose="02010600040101010101" charset="-122"/>
                <a:sym typeface="+mn-ea"/>
              </a:rPr>
              <a:t>      是</a:t>
            </a:r>
            <a:r>
              <a:rPr lang="zh-CN" altLang="en-US" sz="3200" b="1" dirty="0">
                <a:latin typeface="华文楷体" panose="02010600040101010101" charset="-122"/>
                <a:ea typeface="华文楷体" panose="02010600040101010101" charset="-122"/>
                <a:sym typeface="+mn-ea"/>
              </a:rPr>
              <a:t>幼儿追求快乐的一种行为，是幼儿自发、自主、自由的活动。</a:t>
            </a:r>
            <a:endParaRPr lang="en-US" altLang="zh-CN" sz="3200" b="1" dirty="0">
              <a:latin typeface="华文楷体" panose="02010600040101010101" charset="-122"/>
              <a:ea typeface="华文楷体" panose="02010600040101010101" charset="-122"/>
              <a:sym typeface="+mn-ea"/>
            </a:endParaRPr>
          </a:p>
          <a:p>
            <a:pPr>
              <a:lnSpc>
                <a:spcPct val="150000"/>
              </a:lnSpc>
            </a:pPr>
            <a:endParaRPr lang="zh-CN" altLang="en-US" sz="3600" b="1" dirty="0">
              <a:latin typeface="华文楷体" panose="02010600040101010101" charset="-122"/>
              <a:ea typeface="华文楷体" panose="02010600040101010101" charset="-122"/>
              <a:sym typeface="+mn-ea"/>
            </a:endParaRPr>
          </a:p>
        </p:txBody>
      </p:sp>
    </p:spTree>
  </p:cSld>
  <p:clrMapOvr>
    <a:masterClrMapping/>
  </p:clrMapOvr>
  <p:transition spd="slow" advTm="10000">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95020" y="93980"/>
            <a:ext cx="10515600" cy="1325563"/>
          </a:xfrm>
        </p:spPr>
        <p:txBody>
          <a:bodyPr>
            <a:normAutofit/>
          </a:bodyPr>
          <a:p>
            <a:pPr algn="l"/>
            <a:r>
              <a:rPr lang="zh-CN" altLang="en-US" b="1">
                <a:solidFill>
                  <a:srgbClr val="0070C0"/>
                </a:solidFill>
                <a:sym typeface="+mn-ea"/>
              </a:rPr>
              <a:t>（三）大班幼儿的游戏特点</a:t>
            </a:r>
            <a:endParaRPr lang="zh-CN" altLang="en-US" b="1">
              <a:solidFill>
                <a:srgbClr val="0070C0"/>
              </a:solidFill>
              <a:sym typeface="+mn-ea"/>
            </a:endParaRPr>
          </a:p>
        </p:txBody>
      </p:sp>
      <p:sp>
        <p:nvSpPr>
          <p:cNvPr id="5" name="内容占位符 2"/>
          <p:cNvSpPr>
            <a:spLocks noGrp="1"/>
          </p:cNvSpPr>
          <p:nvPr>
            <p:ph idx="1"/>
          </p:nvPr>
        </p:nvSpPr>
        <p:spPr>
          <a:xfrm>
            <a:off x="566568" y="1190650"/>
            <a:ext cx="10972800" cy="499110"/>
          </a:xfrm>
        </p:spPr>
        <p:txBody>
          <a:bodyPr>
            <a:noAutofit/>
          </a:bodyPr>
          <a:lstStyle/>
          <a:p>
            <a:pPr marL="0" indent="0">
              <a:buFont typeface="Arial" panose="020B0604020202020204" pitchFamily="34" charset="0"/>
              <a:buNone/>
            </a:pPr>
            <a:endParaRPr lang="zh-CN" altLang="en-US" sz="3200" b="1" dirty="0" smtClean="0">
              <a:solidFill>
                <a:schemeClr val="tx1"/>
              </a:solidFill>
            </a:endParaRPr>
          </a:p>
          <a:p>
            <a:pPr marL="0" indent="0">
              <a:buFont typeface="Arial" panose="020B0604020202020204" pitchFamily="34" charset="0"/>
              <a:buNone/>
            </a:pPr>
            <a:endParaRPr lang="zh-CN" altLang="en-US" sz="2800" dirty="0" smtClean="0">
              <a:solidFill>
                <a:schemeClr val="tx1"/>
              </a:solidFill>
            </a:endParaRPr>
          </a:p>
        </p:txBody>
      </p:sp>
      <p:sp>
        <p:nvSpPr>
          <p:cNvPr id="4" name="圆角矩形 3"/>
          <p:cNvSpPr/>
          <p:nvPr/>
        </p:nvSpPr>
        <p:spPr>
          <a:xfrm>
            <a:off x="391160" y="2091690"/>
            <a:ext cx="6003290" cy="2834005"/>
          </a:xfrm>
          <a:prstGeom prst="roundRect">
            <a:avLst/>
          </a:prstGeom>
          <a:noFill/>
          <a:ln w="1587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p>
            <a:pPr algn="ctr"/>
            <a:endParaRPr lang="zh-CN" altLang="en-US"/>
          </a:p>
        </p:txBody>
      </p:sp>
      <p:pic>
        <p:nvPicPr>
          <p:cNvPr id="6" name="图片 5"/>
          <p:cNvPicPr>
            <a:picLocks noChangeAspect="1"/>
          </p:cNvPicPr>
          <p:nvPr/>
        </p:nvPicPr>
        <p:blipFill>
          <a:blip r:embed="rId1"/>
          <a:stretch>
            <a:fillRect/>
          </a:stretch>
        </p:blipFill>
        <p:spPr>
          <a:xfrm>
            <a:off x="6873875" y="1689735"/>
            <a:ext cx="5033010" cy="3775075"/>
          </a:xfrm>
          <a:prstGeom prst="rect">
            <a:avLst/>
          </a:prstGeom>
        </p:spPr>
      </p:pic>
      <p:sp>
        <p:nvSpPr>
          <p:cNvPr id="8" name="文本框 7"/>
          <p:cNvSpPr txBox="1"/>
          <p:nvPr/>
        </p:nvSpPr>
        <p:spPr>
          <a:xfrm>
            <a:off x="669290" y="2624455"/>
            <a:ext cx="5725160" cy="2158365"/>
          </a:xfrm>
          <a:prstGeom prst="rect">
            <a:avLst/>
          </a:prstGeom>
          <a:noFill/>
        </p:spPr>
        <p:txBody>
          <a:bodyPr wrap="square" rtlCol="0" anchor="t">
            <a:spAutoFit/>
          </a:bodyPr>
          <a:p>
            <a:pPr marL="0" indent="0">
              <a:lnSpc>
                <a:spcPct val="120000"/>
              </a:lnSpc>
              <a:buFont typeface="Arial" panose="020B0604020202020204" pitchFamily="34" charset="0"/>
              <a:buNone/>
            </a:pPr>
            <a:r>
              <a:rPr lang="en-US" altLang="zh-CN" sz="2800" b="1" dirty="0" smtClean="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rPr>
              <a:t>游戏的自我评价能力逐步提升；</a:t>
            </a:r>
            <a:endPar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marL="0" indent="0">
              <a:lnSpc>
                <a:spcPct val="120000"/>
              </a:lnSpc>
              <a:buFont typeface="Arial" panose="020B0604020202020204" pitchFamily="34" charset="0"/>
              <a:buNone/>
            </a:pPr>
            <a:r>
              <a:rPr lang="en-US" altLang="zh-CN" sz="2800" b="1" dirty="0" smtClean="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rPr>
              <a:t>合作意识逐渐增强；</a:t>
            </a:r>
            <a:endPar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marL="0" indent="0">
              <a:lnSpc>
                <a:spcPct val="120000"/>
              </a:lnSpc>
              <a:buFont typeface="Arial" panose="020B0604020202020204" pitchFamily="34" charset="0"/>
              <a:buNone/>
            </a:pPr>
            <a:r>
              <a:rPr lang="en-US" altLang="zh-CN" sz="2800" b="1" dirty="0" smtClean="0">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rPr>
              <a:t>规则意识逐步形成；</a:t>
            </a:r>
            <a:endPar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marL="0" indent="0">
              <a:lnSpc>
                <a:spcPct val="120000"/>
              </a:lnSpc>
              <a:buFont typeface="Arial" panose="020B0604020202020204" pitchFamily="34" charset="0"/>
              <a:buNone/>
            </a:pPr>
            <a:r>
              <a:rPr lang="en-US" altLang="zh-CN" sz="2800" b="1" dirty="0" smtClean="0">
                <a:latin typeface="楷体" panose="02010609060101010101" pitchFamily="49" charset="-122"/>
                <a:ea typeface="楷体" panose="02010609060101010101" pitchFamily="49" charset="-122"/>
                <a:cs typeface="楷体" panose="02010609060101010101" pitchFamily="49" charset="-122"/>
                <a:sym typeface="+mn-ea"/>
              </a:rPr>
              <a:t>4.</a:t>
            </a:r>
            <a:r>
              <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rPr>
              <a:t>动作灵活，控制能力明显增强。</a:t>
            </a:r>
            <a:endPar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95020" y="93980"/>
            <a:ext cx="10515600" cy="1325563"/>
          </a:xfrm>
        </p:spPr>
        <p:txBody>
          <a:bodyPr>
            <a:normAutofit/>
          </a:bodyPr>
          <a:p>
            <a:pPr algn="l"/>
            <a:r>
              <a:rPr lang="zh-CN" altLang="en-US" b="1">
                <a:solidFill>
                  <a:srgbClr val="0070C0"/>
                </a:solidFill>
                <a:sym typeface="+mn-ea"/>
              </a:rPr>
              <a:t>三、幼儿园游戏指导的基本要求</a:t>
            </a:r>
            <a:endParaRPr lang="zh-CN" altLang="en-US" b="1">
              <a:solidFill>
                <a:srgbClr val="0070C0"/>
              </a:solidFill>
              <a:sym typeface="+mn-ea"/>
            </a:endParaRPr>
          </a:p>
        </p:txBody>
      </p:sp>
      <p:sp>
        <p:nvSpPr>
          <p:cNvPr id="5" name="内容占位符 2"/>
          <p:cNvSpPr>
            <a:spLocks noGrp="1"/>
          </p:cNvSpPr>
          <p:nvPr>
            <p:ph idx="1"/>
          </p:nvPr>
        </p:nvSpPr>
        <p:spPr>
          <a:xfrm>
            <a:off x="566568" y="1190650"/>
            <a:ext cx="10972800" cy="499110"/>
          </a:xfrm>
        </p:spPr>
        <p:txBody>
          <a:bodyPr>
            <a:noAutofit/>
          </a:bodyPr>
          <a:lstStyle/>
          <a:p>
            <a:pPr marL="0" indent="0">
              <a:buFont typeface="Arial" panose="020B0604020202020204" pitchFamily="34" charset="0"/>
              <a:buNone/>
            </a:pPr>
            <a:endParaRPr lang="zh-CN" altLang="en-US" sz="3200" b="1" dirty="0" smtClean="0">
              <a:solidFill>
                <a:schemeClr val="tx1"/>
              </a:solidFill>
            </a:endParaRPr>
          </a:p>
          <a:p>
            <a:pPr marL="0" indent="0">
              <a:buFont typeface="Arial" panose="020B0604020202020204" pitchFamily="34" charset="0"/>
              <a:buNone/>
            </a:pPr>
            <a:endParaRPr lang="zh-CN" altLang="en-US" sz="2800" dirty="0" smtClean="0">
              <a:solidFill>
                <a:schemeClr val="tx1"/>
              </a:solidFill>
            </a:endParaRPr>
          </a:p>
        </p:txBody>
      </p:sp>
      <p:sp>
        <p:nvSpPr>
          <p:cNvPr id="3" name="内容占位符 2"/>
          <p:cNvSpPr>
            <a:spLocks noGrp="1"/>
          </p:cNvSpPr>
          <p:nvPr/>
        </p:nvSpPr>
        <p:spPr>
          <a:xfrm>
            <a:off x="566568" y="1419885"/>
            <a:ext cx="10972800" cy="499110"/>
          </a:xfrm>
          <a:prstGeom prst="rect">
            <a:avLst/>
          </a:prstGeom>
        </p:spPr>
        <p:txBody>
          <a:bodyPr vert="horz" lIns="91440" tIns="45720" rIns="91440" bIns="45720" rtlCol="0">
            <a:noAutofit/>
          </a:bodyPr>
          <a:lstStyle>
            <a:lvl1pPr marL="288290" indent="-288290" algn="just" defTabSz="914400" rtl="0" eaLnBrk="1" latinLnBrk="0" hangingPunct="1">
              <a:lnSpc>
                <a:spcPct val="130000"/>
              </a:lnSpc>
              <a:spcBef>
                <a:spcPts val="1200"/>
              </a:spcBef>
              <a:buSzPct val="80000"/>
              <a:buFont typeface="Wingdings" panose="05000000000000000000" pitchFamily="2" charset="2"/>
              <a:buChar char="&amp;"/>
              <a:defRPr sz="2400" kern="1200">
                <a:solidFill>
                  <a:schemeClr val="accent4">
                    <a:lumMod val="75000"/>
                  </a:schemeClr>
                </a:solidFill>
                <a:latin typeface="+mn-lt"/>
                <a:ea typeface="+mn-ea"/>
                <a:cs typeface="+mn-cs"/>
              </a:defRPr>
            </a:lvl1pPr>
            <a:lvl2pPr marL="631190"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4">
                    <a:lumMod val="75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3200" b="1" dirty="0" smtClean="0">
                <a:solidFill>
                  <a:schemeClr val="tx1"/>
                </a:solidFill>
              </a:rPr>
              <a:t>（一）尊重幼儿在游戏中的自主权</a:t>
            </a:r>
            <a:endParaRPr lang="zh-CN" altLang="en-US" sz="3200" b="1" dirty="0" smtClean="0">
              <a:solidFill>
                <a:schemeClr val="tx1"/>
              </a:solidFill>
            </a:endParaRPr>
          </a:p>
          <a:p>
            <a:pPr marL="0" indent="0">
              <a:buFont typeface="Arial" panose="020B0604020202020204" pitchFamily="34" charset="0"/>
              <a:buNone/>
            </a:pPr>
            <a:r>
              <a:rPr lang="zh-CN" altLang="en-US" sz="3200" b="1" dirty="0" smtClean="0">
                <a:solidFill>
                  <a:srgbClr val="FF0000"/>
                </a:solidFill>
                <a:latin typeface="宋体" panose="02010600030101010101" pitchFamily="2" charset="-122"/>
                <a:ea typeface="宋体" panose="02010600030101010101" pitchFamily="2" charset="-122"/>
                <a:sym typeface="+mn-ea"/>
              </a:rPr>
              <a:t>幼儿是游戏的主人</a:t>
            </a:r>
            <a:r>
              <a:rPr lang="zh-CN" altLang="en-US" sz="3200" b="1" dirty="0" smtClean="0">
                <a:solidFill>
                  <a:schemeClr val="tx1"/>
                </a:solidFill>
                <a:latin typeface="宋体" panose="02010600030101010101" pitchFamily="2" charset="-122"/>
                <a:ea typeface="宋体" panose="02010600030101010101" pitchFamily="2" charset="-122"/>
                <a:sym typeface="+mn-ea"/>
              </a:rPr>
              <a:t>，教师是幼儿游戏的伙伴和支持者。</a:t>
            </a:r>
            <a:endParaRPr lang="zh-CN" altLang="en-US" sz="3200" b="1" dirty="0" smtClean="0">
              <a:solidFill>
                <a:schemeClr val="tx1"/>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566420" y="3243580"/>
            <a:ext cx="11092180" cy="31921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p>
            <a:pPr indent="0">
              <a:lnSpc>
                <a:spcPct val="120000"/>
              </a:lnSpc>
            </a:pP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rPr>
              <a:t>教师在户外投放一些</a:t>
            </a:r>
            <a:r>
              <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rPr>
              <a:t>拱桥</a:t>
            </a:r>
            <a:r>
              <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rPr>
              <a:t>，希望幼儿通过走</a:t>
            </a:r>
            <a:r>
              <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rPr>
              <a:t>拱桥</a:t>
            </a:r>
            <a:r>
              <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rPr>
              <a:t>提高平衡能力。但是，有幼儿却将他们翻过来，玩起了</a:t>
            </a:r>
            <a:r>
              <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rPr>
              <a:t>运病人</a:t>
            </a:r>
            <a:r>
              <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rPr>
              <a:t>游戏。他们有的拖.有的推.有的抡</a:t>
            </a:r>
            <a:r>
              <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rPr>
              <a:t>玩的不亦乐乎。对此，两位教师反应不同。</a:t>
            </a:r>
            <a:r>
              <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rPr>
              <a:t>A</a:t>
            </a: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rPr>
              <a:t>教师认为应立即对劝阻，并引导幼儿走</a:t>
            </a:r>
            <a:r>
              <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rPr>
              <a:t>拱桥。</a:t>
            </a:r>
            <a:r>
              <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rPr>
              <a:t>B</a:t>
            </a: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rPr>
              <a:t>教师认为不应阻止，应支持幼儿新玩法。问题：你更赞同哪位老师的想法？为什么？</a:t>
            </a:r>
            <a:endParaRPr lang="zh-CN" altLang="en-US" sz="2800" b="1">
              <a:solidFill>
                <a:srgbClr val="333333"/>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95020" y="93980"/>
            <a:ext cx="10515600" cy="1325563"/>
          </a:xfrm>
        </p:spPr>
        <p:txBody>
          <a:bodyPr>
            <a:normAutofit/>
          </a:bodyPr>
          <a:p>
            <a:pPr algn="l"/>
            <a:r>
              <a:rPr lang="zh-CN" altLang="en-US" b="1" dirty="0" smtClean="0">
                <a:sym typeface="+mn-ea"/>
              </a:rPr>
              <a:t>（二）教师以间接指导为主</a:t>
            </a:r>
            <a:endParaRPr lang="zh-CN" altLang="en-US" b="1">
              <a:solidFill>
                <a:srgbClr val="0070C0"/>
              </a:solidFill>
              <a:sym typeface="+mn-ea"/>
            </a:endParaRPr>
          </a:p>
        </p:txBody>
      </p:sp>
      <p:sp>
        <p:nvSpPr>
          <p:cNvPr id="5" name="内容占位符 2"/>
          <p:cNvSpPr>
            <a:spLocks noGrp="1"/>
          </p:cNvSpPr>
          <p:nvPr>
            <p:ph idx="1"/>
          </p:nvPr>
        </p:nvSpPr>
        <p:spPr>
          <a:xfrm>
            <a:off x="566568" y="1190650"/>
            <a:ext cx="10972800" cy="499110"/>
          </a:xfrm>
        </p:spPr>
        <p:txBody>
          <a:bodyPr>
            <a:noAutofit/>
          </a:bodyPr>
          <a:lstStyle/>
          <a:p>
            <a:pPr marL="0" indent="0">
              <a:buFont typeface="Arial" panose="020B0604020202020204" pitchFamily="34" charset="0"/>
              <a:buNone/>
            </a:pPr>
            <a:endParaRPr lang="zh-CN" altLang="en-US" sz="3200" b="1" dirty="0" smtClean="0">
              <a:solidFill>
                <a:schemeClr val="tx1"/>
              </a:solidFill>
            </a:endParaRPr>
          </a:p>
          <a:p>
            <a:pPr marL="0" indent="0">
              <a:buFont typeface="Arial" panose="020B0604020202020204" pitchFamily="34" charset="0"/>
              <a:buNone/>
            </a:pPr>
            <a:endParaRPr lang="zh-CN" altLang="en-US" sz="2800" dirty="0" smtClean="0">
              <a:solidFill>
                <a:schemeClr val="tx1"/>
              </a:solidFill>
            </a:endParaRPr>
          </a:p>
        </p:txBody>
      </p:sp>
      <p:sp>
        <p:nvSpPr>
          <p:cNvPr id="3" name="内容占位符 2"/>
          <p:cNvSpPr>
            <a:spLocks noGrp="1"/>
          </p:cNvSpPr>
          <p:nvPr/>
        </p:nvSpPr>
        <p:spPr>
          <a:xfrm>
            <a:off x="566420" y="1190625"/>
            <a:ext cx="11100435" cy="499110"/>
          </a:xfrm>
          <a:prstGeom prst="rect">
            <a:avLst/>
          </a:prstGeom>
        </p:spPr>
        <p:txBody>
          <a:bodyPr vert="horz" lIns="91440" tIns="45720" rIns="91440" bIns="45720" rtlCol="0">
            <a:noAutofit/>
          </a:bodyPr>
          <a:lstStyle>
            <a:lvl1pPr marL="288290" indent="-288290" algn="just" defTabSz="914400" rtl="0" eaLnBrk="1" latinLnBrk="0" hangingPunct="1">
              <a:lnSpc>
                <a:spcPct val="130000"/>
              </a:lnSpc>
              <a:spcBef>
                <a:spcPts val="1200"/>
              </a:spcBef>
              <a:buSzPct val="80000"/>
              <a:buFont typeface="Wingdings" panose="05000000000000000000" pitchFamily="2" charset="2"/>
              <a:buChar char="&amp;"/>
              <a:defRPr sz="2400" kern="1200">
                <a:solidFill>
                  <a:schemeClr val="accent4">
                    <a:lumMod val="75000"/>
                  </a:schemeClr>
                </a:solidFill>
                <a:latin typeface="+mn-lt"/>
                <a:ea typeface="+mn-ea"/>
                <a:cs typeface="+mn-cs"/>
              </a:defRPr>
            </a:lvl1pPr>
            <a:lvl2pPr marL="631190"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4">
                    <a:lumMod val="75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3200" b="1" dirty="0" smtClean="0">
                <a:solidFill>
                  <a:schemeClr val="tx1"/>
                </a:solidFill>
                <a:latin typeface="宋体" panose="02010600030101010101" pitchFamily="2" charset="-122"/>
                <a:ea typeface="宋体" panose="02010600030101010101" pitchFamily="2" charset="-122"/>
                <a:sym typeface="+mn-ea"/>
              </a:rPr>
              <a:t>1.</a:t>
            </a:r>
            <a:r>
              <a:rPr lang="zh-CN" altLang="en-US" sz="3200" b="1" dirty="0" smtClean="0">
                <a:solidFill>
                  <a:schemeClr val="tx1"/>
                </a:solidFill>
                <a:latin typeface="宋体" panose="02010600030101010101" pitchFamily="2" charset="-122"/>
                <a:ea typeface="宋体" panose="02010600030101010101" pitchFamily="2" charset="-122"/>
                <a:sym typeface="+mn-ea"/>
              </a:rPr>
              <a:t>外部干预</a:t>
            </a:r>
            <a:endParaRPr lang="zh-CN" altLang="en-US" sz="3200" b="1" dirty="0" smtClean="0">
              <a:solidFill>
                <a:schemeClr val="tx1"/>
              </a:solidFill>
              <a:latin typeface="宋体" panose="02010600030101010101" pitchFamily="2" charset="-122"/>
              <a:ea typeface="宋体" panose="02010600030101010101" pitchFamily="2" charset="-122"/>
              <a:sym typeface="+mn-ea"/>
            </a:endParaRPr>
          </a:p>
          <a:p>
            <a:pPr marL="0" indent="0">
              <a:buFont typeface="Arial" panose="020B0604020202020204" pitchFamily="34" charset="0"/>
              <a:buNone/>
            </a:pPr>
            <a:r>
              <a:rPr lang="zh-CN" altLang="en-US" sz="3200" b="1" dirty="0" smtClean="0">
                <a:solidFill>
                  <a:schemeClr val="tx1"/>
                </a:solidFill>
                <a:latin typeface="宋体" panose="02010600030101010101" pitchFamily="2" charset="-122"/>
                <a:ea typeface="宋体" panose="02010600030101010101" pitchFamily="2" charset="-122"/>
                <a:sym typeface="+mn-ea"/>
              </a:rPr>
              <a:t>教师在幼儿附近和幼儿玩相同或不同材料和情节的游戏，通过暗示作用，引导幼儿模仿，从而促进游戏的发展。</a:t>
            </a:r>
            <a:endParaRPr lang="zh-CN" altLang="en-US" sz="3200" b="1" dirty="0" smtClean="0">
              <a:solidFill>
                <a:schemeClr val="tx1"/>
              </a:solidFill>
              <a:latin typeface="宋体" panose="02010600030101010101" pitchFamily="2" charset="-122"/>
              <a:ea typeface="宋体" panose="02010600030101010101" pitchFamily="2" charset="-122"/>
              <a:sym typeface="+mn-ea"/>
            </a:endParaRPr>
          </a:p>
          <a:p>
            <a:pPr marL="0" indent="0">
              <a:buFont typeface="Arial" panose="020B0604020202020204" pitchFamily="34" charset="0"/>
              <a:buNone/>
            </a:pPr>
            <a:endParaRPr lang="zh-CN" altLang="en-US" sz="3200" b="1" dirty="0" smtClean="0">
              <a:solidFill>
                <a:schemeClr val="tx1"/>
              </a:solidFill>
              <a:latin typeface="宋体" panose="02010600030101010101" pitchFamily="2" charset="-122"/>
              <a:ea typeface="宋体" panose="02010600030101010101" pitchFamily="2" charset="-122"/>
              <a:sym typeface="+mn-ea"/>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22880" y="3299460"/>
            <a:ext cx="5382895" cy="3479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2"/>
          <p:cNvSpPr>
            <a:spLocks noGrp="1"/>
          </p:cNvSpPr>
          <p:nvPr>
            <p:ph idx="1"/>
          </p:nvPr>
        </p:nvSpPr>
        <p:spPr>
          <a:xfrm>
            <a:off x="566568" y="1190650"/>
            <a:ext cx="10972800" cy="499110"/>
          </a:xfrm>
        </p:spPr>
        <p:txBody>
          <a:bodyPr>
            <a:noAutofit/>
          </a:bodyPr>
          <a:lstStyle/>
          <a:p>
            <a:pPr marL="0" indent="0">
              <a:buFont typeface="Arial" panose="020B0604020202020204" pitchFamily="34" charset="0"/>
              <a:buNone/>
            </a:pPr>
            <a:endParaRPr lang="zh-CN" altLang="en-US" sz="3200" b="1" dirty="0" smtClean="0">
              <a:solidFill>
                <a:schemeClr val="tx1"/>
              </a:solidFill>
            </a:endParaRPr>
          </a:p>
          <a:p>
            <a:pPr marL="0" indent="0">
              <a:buFont typeface="Arial" panose="020B0604020202020204" pitchFamily="34" charset="0"/>
              <a:buNone/>
            </a:pPr>
            <a:endParaRPr lang="zh-CN" altLang="en-US" sz="2800" dirty="0" smtClean="0">
              <a:solidFill>
                <a:schemeClr val="tx1"/>
              </a:solidFill>
            </a:endParaRPr>
          </a:p>
        </p:txBody>
      </p:sp>
      <p:sp>
        <p:nvSpPr>
          <p:cNvPr id="3" name="内容占位符 2"/>
          <p:cNvSpPr>
            <a:spLocks noGrp="1"/>
          </p:cNvSpPr>
          <p:nvPr/>
        </p:nvSpPr>
        <p:spPr>
          <a:xfrm>
            <a:off x="609748" y="-60300"/>
            <a:ext cx="10972800" cy="499110"/>
          </a:xfrm>
          <a:prstGeom prst="rect">
            <a:avLst/>
          </a:prstGeom>
        </p:spPr>
        <p:txBody>
          <a:bodyPr vert="horz" lIns="91440" tIns="45720" rIns="91440" bIns="45720" rtlCol="0">
            <a:noAutofit/>
          </a:bodyPr>
          <a:lstStyle>
            <a:lvl1pPr marL="288290" indent="-288290" algn="just" defTabSz="914400" rtl="0" eaLnBrk="1" latinLnBrk="0" hangingPunct="1">
              <a:lnSpc>
                <a:spcPct val="130000"/>
              </a:lnSpc>
              <a:spcBef>
                <a:spcPts val="1200"/>
              </a:spcBef>
              <a:buSzPct val="80000"/>
              <a:buFont typeface="Wingdings" panose="05000000000000000000" pitchFamily="2" charset="2"/>
              <a:buChar char="&amp;"/>
              <a:defRPr sz="2400" kern="1200">
                <a:solidFill>
                  <a:schemeClr val="accent4">
                    <a:lumMod val="75000"/>
                  </a:schemeClr>
                </a:solidFill>
                <a:latin typeface="+mn-lt"/>
                <a:ea typeface="+mn-ea"/>
                <a:cs typeface="+mn-cs"/>
              </a:defRPr>
            </a:lvl1pPr>
            <a:lvl2pPr marL="631190"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4">
                    <a:lumMod val="75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CN" altLang="en-US" sz="3200" b="1" dirty="0" smtClean="0">
              <a:solidFill>
                <a:schemeClr val="tx1"/>
              </a:solidFill>
              <a:latin typeface="宋体" panose="02010600030101010101" pitchFamily="2" charset="-122"/>
              <a:ea typeface="宋体" panose="02010600030101010101" pitchFamily="2" charset="-122"/>
              <a:sym typeface="+mn-ea"/>
            </a:endParaRPr>
          </a:p>
          <a:p>
            <a:pPr marL="0" indent="0">
              <a:buFont typeface="Arial" panose="020B0604020202020204" pitchFamily="34" charset="0"/>
              <a:buNone/>
            </a:pPr>
            <a:r>
              <a:rPr lang="en-US" altLang="zh-CN" sz="3200" b="1" dirty="0" smtClean="0">
                <a:solidFill>
                  <a:schemeClr val="tx1"/>
                </a:solidFill>
                <a:latin typeface="宋体" panose="02010600030101010101" pitchFamily="2" charset="-122"/>
                <a:ea typeface="宋体" panose="02010600030101010101" pitchFamily="2" charset="-122"/>
                <a:sym typeface="+mn-ea"/>
              </a:rPr>
              <a:t>2.</a:t>
            </a:r>
            <a:r>
              <a:rPr lang="zh-CN" altLang="en-US" sz="3200" b="1" dirty="0" smtClean="0">
                <a:solidFill>
                  <a:schemeClr val="tx1"/>
                </a:solidFill>
                <a:latin typeface="宋体" panose="02010600030101010101" pitchFamily="2" charset="-122"/>
                <a:ea typeface="宋体" panose="02010600030101010101" pitchFamily="2" charset="-122"/>
                <a:sym typeface="+mn-ea"/>
              </a:rPr>
              <a:t>内部干预</a:t>
            </a:r>
            <a:endParaRPr lang="zh-CN" altLang="en-US" sz="3200" b="1" dirty="0" smtClean="0">
              <a:solidFill>
                <a:schemeClr val="tx1"/>
              </a:solidFill>
              <a:latin typeface="宋体" panose="02010600030101010101" pitchFamily="2" charset="-122"/>
              <a:ea typeface="宋体" panose="02010600030101010101" pitchFamily="2" charset="-122"/>
              <a:sym typeface="+mn-ea"/>
            </a:endParaRPr>
          </a:p>
          <a:p>
            <a:pPr marL="0" indent="0">
              <a:buFont typeface="Arial" panose="020B0604020202020204" pitchFamily="34" charset="0"/>
              <a:buNone/>
            </a:pPr>
            <a:r>
              <a:rPr lang="zh-CN" altLang="en-US" sz="3200" b="1" dirty="0" smtClean="0">
                <a:solidFill>
                  <a:schemeClr val="tx1"/>
                </a:solidFill>
                <a:latin typeface="宋体" panose="02010600030101010101" pitchFamily="2" charset="-122"/>
                <a:ea typeface="宋体" panose="02010600030101010101" pitchFamily="2" charset="-122"/>
                <a:sym typeface="+mn-ea"/>
              </a:rPr>
              <a:t>教师扮演一个角色进入幼儿的游戏，通过角色间的互动指导游戏。</a:t>
            </a:r>
            <a:endParaRPr lang="zh-CN" altLang="en-US" sz="3200" b="1" dirty="0" smtClean="0">
              <a:solidFill>
                <a:schemeClr val="tx1"/>
              </a:solidFill>
              <a:latin typeface="宋体" panose="02010600030101010101" pitchFamily="2" charset="-122"/>
              <a:ea typeface="宋体" panose="02010600030101010101" pitchFamily="2" charset="-122"/>
              <a:sym typeface="+mn-ea"/>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510" y="2734310"/>
            <a:ext cx="6012815" cy="39192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332105"/>
            <a:ext cx="10515600" cy="6163945"/>
          </a:xfrm>
        </p:spPr>
        <p:style>
          <a:lnRef idx="2">
            <a:schemeClr val="accent6"/>
          </a:lnRef>
          <a:fillRef idx="1">
            <a:schemeClr val="lt1"/>
          </a:fillRef>
          <a:effectRef idx="0">
            <a:schemeClr val="accent6"/>
          </a:effectRef>
          <a:fontRef idx="minor">
            <a:schemeClr val="dk1"/>
          </a:fontRef>
        </p:style>
        <p:txBody>
          <a:bodyPr>
            <a:noAutofit/>
          </a:bodyPr>
          <a:p>
            <a:pPr marL="0" indent="0" algn="ctr">
              <a:buNone/>
            </a:pPr>
            <a:r>
              <a:rPr lang="zh-CN" sz="3200" b="1">
                <a:solidFill>
                  <a:srgbClr val="0070C0"/>
                </a:solidFill>
                <a:latin typeface="黑体" panose="02010609060101010101" charset="-122"/>
                <a:ea typeface="黑体" panose="02010609060101010101" charset="-122"/>
                <a:cs typeface="楷体" panose="02010609060101010101" pitchFamily="49" charset="-122"/>
                <a:sym typeface="+mn-ea"/>
              </a:rPr>
              <a:t>案例分析</a:t>
            </a:r>
            <a:endPar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材料：小班幼儿在角色游戏区活动，文文在邮局里无所事事。在此之前，孩子们没有“邮局”这个角色游戏的经验。教师看到这种情况，拿了一个盒子走过去，对文文说：“我想把这个寄到超市去(旁边有超市游戏区)，你能帮我称一下吗?”文文马上接过盒子，放在称重器上，看了一下，说：“100克!”教师问：“多少钱?”“10块钱。”教师假装付了钱，文文立刻把盒子送到了</a:t>
            </a:r>
            <a:r>
              <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 </a:t>
            </a: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隔壁的超市。接着，有几个小朋友也学着教师的样子将一些东西寄到旁边的医院、美容院、娃娃家，邮局变得热闹起来。</a:t>
            </a:r>
            <a:r>
              <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 </a:t>
            </a:r>
            <a:endParaRPr lang="en-US"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问题：</a:t>
            </a:r>
            <a:r>
              <a:rPr lang="en-US" altLang="zh-CN"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教师的干预时机是否适宜？为什么？</a:t>
            </a:r>
            <a:endParaRPr lang="en-US" altLang="zh-CN"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0">
              <a:buNone/>
            </a:pP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2.</a:t>
            </a:r>
            <a:r>
              <a:rPr lang="zh-CN" sz="28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教师是如何干预幼儿游戏的？</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a:p>
            <a:endParaRPr lang="zh-CN" altLang="en-US" sz="28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654050"/>
            <a:ext cx="10515600" cy="5767705"/>
          </a:xfrm>
        </p:spPr>
        <p:txBody>
          <a:bodyPr>
            <a:normAutofit fontScale="90000"/>
          </a:bodyPr>
          <a:p>
            <a:pPr marL="0" indent="0">
              <a:lnSpc>
                <a:spcPct val="140000"/>
              </a:lnSpc>
              <a:buNone/>
            </a:pPr>
            <a:r>
              <a:rPr lang="en-US" altLang="zh-CN" sz="3200"/>
              <a:t>1.</a:t>
            </a:r>
            <a:r>
              <a:rPr lang="zh-CN" altLang="en-US" sz="3200"/>
              <a:t>适宜，因为</a:t>
            </a:r>
            <a:r>
              <a:rPr lang="zh-CN" altLang="en-US" sz="3200">
                <a:sym typeface="+mn-ea"/>
              </a:rPr>
              <a:t>当幼儿失去专注度不想继续进行时，教师可以干预幼儿游戏。</a:t>
            </a:r>
            <a:endParaRPr lang="zh-CN" altLang="en-US" sz="3200">
              <a:sym typeface="+mn-ea"/>
            </a:endParaRPr>
          </a:p>
          <a:p>
            <a:pPr>
              <a:lnSpc>
                <a:spcPct val="140000"/>
              </a:lnSpc>
            </a:pPr>
            <a:endParaRPr lang="zh-CN" altLang="en-US" sz="3200"/>
          </a:p>
          <a:p>
            <a:pPr marL="0" indent="0">
              <a:lnSpc>
                <a:spcPct val="140000"/>
              </a:lnSpc>
              <a:buNone/>
            </a:pPr>
            <a:r>
              <a:rPr lang="en-US" altLang="zh-CN" sz="3200"/>
              <a:t>2.</a:t>
            </a:r>
            <a:r>
              <a:rPr lang="zh-CN" altLang="en-US" sz="3200"/>
              <a:t>在这个案例中，教师采用的是</a:t>
            </a:r>
            <a:r>
              <a:rPr lang="zh-CN" altLang="en-US" sz="3200">
                <a:solidFill>
                  <a:srgbClr val="FF0000"/>
                </a:solidFill>
              </a:rPr>
              <a:t>内部干预</a:t>
            </a:r>
            <a:r>
              <a:rPr lang="zh-CN" altLang="en-US" sz="3200"/>
              <a:t>的方法，以顾客身份参与幼儿的邮局游戏，虽然没有给幼儿直接建议他们该怎么做，但以角色行为暗示了游戏方法，提示幼儿可以如何进行游戏。对于没有多少生活经验的小班幼儿来说，教师参与游戏、通过角色行为给予游戏暗示的方法比简单的几句建议来得更有效。</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95020" y="93980"/>
            <a:ext cx="10515600" cy="1325563"/>
          </a:xfrm>
        </p:spPr>
        <p:txBody>
          <a:bodyPr>
            <a:normAutofit/>
          </a:bodyPr>
          <a:p>
            <a:pPr algn="l"/>
            <a:r>
              <a:rPr lang="zh-CN" altLang="en-US" b="1" dirty="0" smtClean="0">
                <a:sym typeface="+mn-ea"/>
              </a:rPr>
              <a:t>（三）教师的主要任务是观察游戏</a:t>
            </a:r>
            <a:endParaRPr lang="zh-CN" altLang="en-US" b="1">
              <a:solidFill>
                <a:srgbClr val="0070C0"/>
              </a:solidFill>
              <a:sym typeface="+mn-ea"/>
            </a:endParaRPr>
          </a:p>
        </p:txBody>
      </p:sp>
      <p:sp>
        <p:nvSpPr>
          <p:cNvPr id="5" name="内容占位符 2"/>
          <p:cNvSpPr>
            <a:spLocks noGrp="1"/>
          </p:cNvSpPr>
          <p:nvPr>
            <p:ph idx="1"/>
          </p:nvPr>
        </p:nvSpPr>
        <p:spPr>
          <a:xfrm>
            <a:off x="566568" y="1190650"/>
            <a:ext cx="10972800" cy="499110"/>
          </a:xfrm>
        </p:spPr>
        <p:txBody>
          <a:bodyPr>
            <a:noAutofit/>
          </a:bodyPr>
          <a:lstStyle/>
          <a:p>
            <a:pPr marL="0" indent="0">
              <a:buFont typeface="Arial" panose="020B0604020202020204" pitchFamily="34" charset="0"/>
              <a:buNone/>
            </a:pPr>
            <a:endParaRPr lang="zh-CN" altLang="en-US" sz="3200" b="1" dirty="0" smtClean="0">
              <a:solidFill>
                <a:schemeClr val="tx1"/>
              </a:solidFill>
            </a:endParaRPr>
          </a:p>
          <a:p>
            <a:pPr marL="0" indent="0">
              <a:buFont typeface="Arial" panose="020B0604020202020204" pitchFamily="34" charset="0"/>
              <a:buNone/>
            </a:pPr>
            <a:endParaRPr lang="zh-CN" altLang="en-US" sz="2800" dirty="0" smtClean="0">
              <a:solidFill>
                <a:schemeClr val="tx1"/>
              </a:solidFill>
            </a:endParaRPr>
          </a:p>
        </p:txBody>
      </p:sp>
      <p:sp>
        <p:nvSpPr>
          <p:cNvPr id="3" name="内容占位符 2"/>
          <p:cNvSpPr>
            <a:spLocks noGrp="1"/>
          </p:cNvSpPr>
          <p:nvPr/>
        </p:nvSpPr>
        <p:spPr>
          <a:xfrm>
            <a:off x="566568" y="1419885"/>
            <a:ext cx="10972800" cy="499110"/>
          </a:xfrm>
          <a:prstGeom prst="rect">
            <a:avLst/>
          </a:prstGeom>
        </p:spPr>
        <p:txBody>
          <a:bodyPr vert="horz" lIns="91440" tIns="45720" rIns="91440" bIns="45720" rtlCol="0">
            <a:noAutofit/>
          </a:bodyPr>
          <a:lstStyle>
            <a:lvl1pPr marL="288290" indent="-288290" algn="just" defTabSz="914400" rtl="0" eaLnBrk="1" latinLnBrk="0" hangingPunct="1">
              <a:lnSpc>
                <a:spcPct val="130000"/>
              </a:lnSpc>
              <a:spcBef>
                <a:spcPts val="1200"/>
              </a:spcBef>
              <a:buSzPct val="80000"/>
              <a:buFont typeface="Wingdings" panose="05000000000000000000" pitchFamily="2" charset="2"/>
              <a:buChar char="&amp;"/>
              <a:defRPr sz="2400" kern="1200">
                <a:solidFill>
                  <a:schemeClr val="accent4">
                    <a:lumMod val="75000"/>
                  </a:schemeClr>
                </a:solidFill>
                <a:latin typeface="+mn-lt"/>
                <a:ea typeface="+mn-ea"/>
                <a:cs typeface="+mn-cs"/>
              </a:defRPr>
            </a:lvl1pPr>
            <a:lvl2pPr marL="631190"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4">
                    <a:lumMod val="75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CN" altLang="en-US" sz="3200" b="1" dirty="0" smtClean="0">
              <a:solidFill>
                <a:schemeClr val="tx1"/>
              </a:solidFill>
              <a:latin typeface="宋体" panose="02010600030101010101" pitchFamily="2" charset="-122"/>
              <a:ea typeface="宋体" panose="02010600030101010101" pitchFamily="2" charset="-122"/>
              <a:sym typeface="+mn-ea"/>
            </a:endParaRPr>
          </a:p>
        </p:txBody>
      </p:sp>
      <p:sp>
        <p:nvSpPr>
          <p:cNvPr id="4" name="内容占位符 2"/>
          <p:cNvSpPr>
            <a:spLocks noGrp="1"/>
          </p:cNvSpPr>
          <p:nvPr/>
        </p:nvSpPr>
        <p:spPr>
          <a:xfrm>
            <a:off x="693568" y="1546885"/>
            <a:ext cx="10972800" cy="499110"/>
          </a:xfrm>
          <a:prstGeom prst="rect">
            <a:avLst/>
          </a:prstGeom>
        </p:spPr>
        <p:txBody>
          <a:bodyPr vert="horz" lIns="91440" tIns="45720" rIns="91440" bIns="45720" rtlCol="0">
            <a:noAutofit/>
          </a:bodyPr>
          <a:lstStyle>
            <a:lvl1pPr marL="288290" indent="-288290" algn="just" defTabSz="914400" rtl="0" eaLnBrk="1" latinLnBrk="0" hangingPunct="1">
              <a:lnSpc>
                <a:spcPct val="130000"/>
              </a:lnSpc>
              <a:spcBef>
                <a:spcPts val="1200"/>
              </a:spcBef>
              <a:buSzPct val="80000"/>
              <a:buFont typeface="Wingdings" panose="05000000000000000000" pitchFamily="2" charset="2"/>
              <a:buChar char="&amp;"/>
              <a:defRPr sz="2400" kern="1200">
                <a:solidFill>
                  <a:schemeClr val="accent4">
                    <a:lumMod val="75000"/>
                  </a:schemeClr>
                </a:solidFill>
                <a:latin typeface="+mn-lt"/>
                <a:ea typeface="+mn-ea"/>
                <a:cs typeface="+mn-cs"/>
              </a:defRPr>
            </a:lvl1pPr>
            <a:lvl2pPr marL="631190"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4">
                    <a:lumMod val="75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3200" b="1" dirty="0" smtClean="0">
                <a:solidFill>
                  <a:schemeClr val="tx1"/>
                </a:solidFill>
                <a:latin typeface="宋体" panose="02010600030101010101" pitchFamily="2" charset="-122"/>
                <a:ea typeface="宋体" panose="02010600030101010101" pitchFamily="2" charset="-122"/>
                <a:sym typeface="+mn-ea"/>
              </a:rPr>
              <a:t>观察是有效指导的前提</a:t>
            </a:r>
            <a:endParaRPr lang="zh-CN" altLang="en-US" sz="3200" b="1" dirty="0" smtClean="0">
              <a:solidFill>
                <a:schemeClr val="tx1"/>
              </a:solidFill>
              <a:latin typeface="宋体" panose="02010600030101010101" pitchFamily="2" charset="-122"/>
              <a:ea typeface="宋体" panose="02010600030101010101" pitchFamily="2" charset="-122"/>
              <a:sym typeface="+mn-ea"/>
            </a:endParaRPr>
          </a:p>
        </p:txBody>
      </p:sp>
      <p:pic>
        <p:nvPicPr>
          <p:cNvPr id="6" name="图片 5"/>
          <p:cNvPicPr>
            <a:picLocks noChangeAspect="1"/>
          </p:cNvPicPr>
          <p:nvPr/>
        </p:nvPicPr>
        <p:blipFill>
          <a:blip r:embed="rId1"/>
          <a:stretch>
            <a:fillRect/>
          </a:stretch>
        </p:blipFill>
        <p:spPr>
          <a:xfrm>
            <a:off x="693420" y="2569210"/>
            <a:ext cx="5714365" cy="35331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40360" y="318770"/>
            <a:ext cx="11510645" cy="4351655"/>
          </a:xfrm>
        </p:spPr>
        <p:txBody>
          <a:bodyPr>
            <a:noAutofit/>
          </a:bodyPr>
          <a:p>
            <a:r>
              <a:rPr lang="zh-CN" altLang="en-US" sz="2800" b="1">
                <a:latin typeface="楷体" panose="02010609060101010101" pitchFamily="49" charset="-122"/>
                <a:ea typeface="楷体" panose="02010609060101010101" pitchFamily="49" charset="-122"/>
                <a:cs typeface="楷体" panose="02010609060101010101" pitchFamily="49" charset="-122"/>
              </a:rPr>
              <a:t>角色游戏中，教师事先在美食街的游戏区投放了许多一次性杯子，杯子里装满了五颜六色的</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奶茶</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。这样的环境让人联想到现实社会中的甜品店。游戏开始，一个男孩和一个女孩来到美食街做服务员，他们好奇的看着台面上的</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奶茶</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，等待着有顾客来买东西。</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a:p>
            <a:r>
              <a:rPr lang="zh-CN" altLang="en-US" sz="2800" b="1">
                <a:latin typeface="楷体" panose="02010609060101010101" pitchFamily="49" charset="-122"/>
                <a:ea typeface="楷体" panose="02010609060101010101" pitchFamily="49" charset="-122"/>
                <a:cs typeface="楷体" panose="02010609060101010101" pitchFamily="49" charset="-122"/>
              </a:rPr>
              <a:t>过了一会，一名男孩冲到奶茶店，兴奋地问：</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有饼吗？</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服务员立马高兴地说：</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有，有，你要什么饼？</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我要肉馅饼。</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两个小男孩高兴地做饼。只见一个服务员用手在桌之上划了几下，然后拿起一张小圆纸，说：</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给你肉饼</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a:p>
            <a:r>
              <a:rPr lang="zh-CN" altLang="en-US" sz="2800" b="1">
                <a:latin typeface="楷体" panose="02010609060101010101" pitchFamily="49" charset="-122"/>
                <a:ea typeface="楷体" panose="02010609060101010101" pitchFamily="49" charset="-122"/>
                <a:cs typeface="楷体" panose="02010609060101010101" pitchFamily="49" charset="-122"/>
              </a:rPr>
              <a:t>这时，教师走过来问买完饼的小男孩：</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你买的是什么口味的奶茶呀？草莓味还是香蕉味呀？</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小男孩一脸茫然地看着老师，说：</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我没有买奶茶，我是买了煎饼。</a:t>
            </a:r>
            <a:r>
              <a:rPr lang="en-US" altLang="zh-CN" sz="2800" b="1">
                <a:latin typeface="楷体" panose="02010609060101010101" pitchFamily="49" charset="-122"/>
                <a:ea typeface="楷体" panose="02010609060101010101" pitchFamily="49" charset="-122"/>
                <a:cs typeface="楷体" panose="02010609060101010101" pitchFamily="49" charset="-122"/>
              </a:rPr>
              <a:t>”</a:t>
            </a:r>
            <a:endParaRPr lang="en-US" altLang="zh-CN" sz="28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40435" y="1253490"/>
            <a:ext cx="10515600" cy="4351338"/>
          </a:xfrm>
        </p:spPr>
        <p:txBody>
          <a:bodyPr/>
          <a:p>
            <a:pPr marL="0" indent="0">
              <a:buNone/>
            </a:pPr>
            <a:r>
              <a:rPr lang="zh-CN" altLang="en-US" sz="3200"/>
              <a:t>分析：</a:t>
            </a:r>
            <a:endParaRPr lang="zh-CN" altLang="en-US" sz="3200"/>
          </a:p>
          <a:p>
            <a:pPr marL="0" indent="0">
              <a:buNone/>
            </a:pPr>
            <a:r>
              <a:rPr lang="zh-CN" altLang="en-US" sz="3200"/>
              <a:t>游戏是幼儿自主选择的活动，在游戏过程中</a:t>
            </a:r>
            <a:r>
              <a:rPr lang="en-US" altLang="zh-CN" sz="3200"/>
              <a:t>“</a:t>
            </a:r>
            <a:r>
              <a:rPr lang="zh-CN" altLang="en-US" sz="3200"/>
              <a:t>玩什么</a:t>
            </a:r>
            <a:r>
              <a:rPr lang="en-US" altLang="zh-CN" sz="3200"/>
              <a:t>”</a:t>
            </a:r>
            <a:r>
              <a:rPr lang="zh-CN" altLang="en-US" sz="3200"/>
              <a:t>、</a:t>
            </a:r>
            <a:r>
              <a:rPr lang="en-US" altLang="zh-CN" sz="3200"/>
              <a:t>“</a:t>
            </a:r>
            <a:r>
              <a:rPr lang="zh-CN" altLang="en-US" sz="3200"/>
              <a:t>怎么玩</a:t>
            </a:r>
            <a:r>
              <a:rPr lang="en-US" altLang="zh-CN" sz="3200"/>
              <a:t>”</a:t>
            </a:r>
            <a:r>
              <a:rPr lang="zh-CN" altLang="en-US" sz="3200"/>
              <a:t>都由幼儿自己决定，教师如果缺乏对幼儿游戏过程的观察，以自己预先想好的情节去要求和指导幼儿游戏，就可能与幼儿的实际经验相分离。</a:t>
            </a:r>
            <a:endParaRPr lang="zh-CN" altLang="en-US" sz="3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95020" y="93980"/>
            <a:ext cx="10515600" cy="1325563"/>
          </a:xfrm>
        </p:spPr>
        <p:txBody>
          <a:bodyPr>
            <a:normAutofit/>
          </a:bodyPr>
          <a:p>
            <a:pPr algn="l"/>
            <a:r>
              <a:rPr lang="zh-CN" altLang="en-US" b="1" dirty="0" smtClean="0">
                <a:sym typeface="+mn-ea"/>
              </a:rPr>
              <a:t>（四）把握好介入游戏的时机</a:t>
            </a:r>
            <a:endParaRPr lang="zh-CN" altLang="en-US" b="1">
              <a:solidFill>
                <a:srgbClr val="0070C0"/>
              </a:solidFill>
              <a:sym typeface="+mn-ea"/>
            </a:endParaRPr>
          </a:p>
        </p:txBody>
      </p:sp>
      <p:sp>
        <p:nvSpPr>
          <p:cNvPr id="5" name="内容占位符 2"/>
          <p:cNvSpPr>
            <a:spLocks noGrp="1"/>
          </p:cNvSpPr>
          <p:nvPr>
            <p:ph idx="1"/>
          </p:nvPr>
        </p:nvSpPr>
        <p:spPr>
          <a:xfrm>
            <a:off x="566568" y="1190650"/>
            <a:ext cx="10972800" cy="499110"/>
          </a:xfrm>
        </p:spPr>
        <p:txBody>
          <a:bodyPr>
            <a:noAutofit/>
          </a:bodyPr>
          <a:lstStyle/>
          <a:p>
            <a:pPr marL="0" indent="0">
              <a:buFont typeface="Arial" panose="020B0604020202020204" pitchFamily="34" charset="0"/>
              <a:buNone/>
            </a:pPr>
            <a:endParaRPr lang="zh-CN" altLang="en-US" sz="3200" b="1" dirty="0" smtClean="0">
              <a:solidFill>
                <a:schemeClr val="tx1"/>
              </a:solidFill>
            </a:endParaRPr>
          </a:p>
          <a:p>
            <a:pPr marL="0" indent="0">
              <a:buFont typeface="Arial" panose="020B0604020202020204" pitchFamily="34" charset="0"/>
              <a:buNone/>
            </a:pPr>
            <a:endParaRPr lang="zh-CN" altLang="en-US" sz="2800" dirty="0" smtClean="0">
              <a:solidFill>
                <a:schemeClr val="tx1"/>
              </a:solidFill>
            </a:endParaRPr>
          </a:p>
        </p:txBody>
      </p:sp>
      <p:sp>
        <p:nvSpPr>
          <p:cNvPr id="3" name="内容占位符 2"/>
          <p:cNvSpPr>
            <a:spLocks noGrp="1"/>
          </p:cNvSpPr>
          <p:nvPr/>
        </p:nvSpPr>
        <p:spPr>
          <a:xfrm>
            <a:off x="566568" y="1419885"/>
            <a:ext cx="10972800" cy="499110"/>
          </a:xfrm>
          <a:prstGeom prst="rect">
            <a:avLst/>
          </a:prstGeom>
        </p:spPr>
        <p:txBody>
          <a:bodyPr vert="horz" lIns="91440" tIns="45720" rIns="91440" bIns="45720" rtlCol="0">
            <a:noAutofit/>
          </a:bodyPr>
          <a:lstStyle>
            <a:lvl1pPr marL="288290" indent="-288290" algn="just" defTabSz="914400" rtl="0" eaLnBrk="1" latinLnBrk="0" hangingPunct="1">
              <a:lnSpc>
                <a:spcPct val="130000"/>
              </a:lnSpc>
              <a:spcBef>
                <a:spcPts val="1200"/>
              </a:spcBef>
              <a:buSzPct val="80000"/>
              <a:buFont typeface="Wingdings" panose="05000000000000000000" pitchFamily="2" charset="2"/>
              <a:buChar char="&amp;"/>
              <a:defRPr sz="2400" kern="1200">
                <a:solidFill>
                  <a:schemeClr val="accent4">
                    <a:lumMod val="75000"/>
                  </a:schemeClr>
                </a:solidFill>
                <a:latin typeface="+mn-lt"/>
                <a:ea typeface="+mn-ea"/>
                <a:cs typeface="+mn-cs"/>
              </a:defRPr>
            </a:lvl1pPr>
            <a:lvl2pPr marL="631190" indent="-342900" algn="just" defTabSz="914400" rtl="0" eaLnBrk="1" latinLnBrk="0" hangingPunct="1">
              <a:lnSpc>
                <a:spcPct val="120000"/>
              </a:lnSpc>
              <a:spcBef>
                <a:spcPts val="600"/>
              </a:spcBef>
              <a:buFont typeface="Arial" panose="020B0604020202020204" pitchFamily="34" charset="0"/>
              <a:buChar char="•"/>
              <a:defRPr sz="2000" kern="1200">
                <a:solidFill>
                  <a:schemeClr val="accent4">
                    <a:lumMod val="75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3200" b="1" dirty="0" smtClean="0">
                <a:solidFill>
                  <a:schemeClr val="tx1"/>
                </a:solidFill>
                <a:latin typeface="宋体" panose="02010600030101010101" pitchFamily="2" charset="-122"/>
                <a:ea typeface="宋体" panose="02010600030101010101" pitchFamily="2" charset="-122"/>
                <a:sym typeface="+mn-ea"/>
              </a:rPr>
              <a:t>1.</a:t>
            </a:r>
            <a:r>
              <a:rPr lang="zh-CN" altLang="en-US" sz="3200" b="1" dirty="0" smtClean="0">
                <a:solidFill>
                  <a:schemeClr val="tx1"/>
                </a:solidFill>
                <a:latin typeface="宋体" panose="02010600030101010101" pitchFamily="2" charset="-122"/>
                <a:ea typeface="宋体" panose="02010600030101010101" pitchFamily="2" charset="-122"/>
                <a:sym typeface="+mn-ea"/>
              </a:rPr>
              <a:t>当幼儿游戏出现困难时</a:t>
            </a:r>
            <a:endParaRPr lang="zh-CN" altLang="en-US" sz="3200" b="1" dirty="0" smtClean="0">
              <a:solidFill>
                <a:schemeClr val="tx1"/>
              </a:solidFill>
              <a:latin typeface="宋体" panose="02010600030101010101" pitchFamily="2" charset="-122"/>
              <a:ea typeface="宋体" panose="02010600030101010101" pitchFamily="2" charset="-122"/>
              <a:sym typeface="+mn-ea"/>
            </a:endParaRPr>
          </a:p>
          <a:p>
            <a:pPr marL="0" indent="0">
              <a:buFont typeface="Arial" panose="020B0604020202020204" pitchFamily="34" charset="0"/>
              <a:buNone/>
            </a:pPr>
            <a:r>
              <a:rPr lang="en-US" altLang="zh-CN" sz="3200" b="1" dirty="0" smtClean="0">
                <a:solidFill>
                  <a:schemeClr val="tx1"/>
                </a:solidFill>
                <a:latin typeface="宋体" panose="02010600030101010101" pitchFamily="2" charset="-122"/>
                <a:ea typeface="宋体" panose="02010600030101010101" pitchFamily="2" charset="-122"/>
                <a:sym typeface="+mn-ea"/>
              </a:rPr>
              <a:t>2.</a:t>
            </a:r>
            <a:r>
              <a:rPr lang="zh-CN" altLang="en-US" sz="3200" b="1" dirty="0" smtClean="0">
                <a:solidFill>
                  <a:schemeClr val="tx1"/>
                </a:solidFill>
                <a:latin typeface="宋体" panose="02010600030101010101" pitchFamily="2" charset="-122"/>
                <a:ea typeface="宋体" panose="02010600030101010101" pitchFamily="2" charset="-122"/>
                <a:sym typeface="+mn-ea"/>
              </a:rPr>
              <a:t>当幼儿失去专注度不想继续进行时</a:t>
            </a:r>
            <a:endParaRPr lang="zh-CN" altLang="en-US" sz="3200" b="1" dirty="0" smtClean="0">
              <a:solidFill>
                <a:schemeClr val="tx1"/>
              </a:solidFill>
              <a:latin typeface="宋体" panose="02010600030101010101" pitchFamily="2" charset="-122"/>
              <a:ea typeface="宋体" panose="02010600030101010101" pitchFamily="2" charset="-122"/>
              <a:sym typeface="+mn-ea"/>
            </a:endParaRPr>
          </a:p>
          <a:p>
            <a:pPr marL="0" indent="0">
              <a:buFont typeface="Arial" panose="020B0604020202020204" pitchFamily="34" charset="0"/>
              <a:buNone/>
            </a:pPr>
            <a:r>
              <a:rPr lang="en-US" altLang="zh-CN" sz="3200" b="1" dirty="0" smtClean="0">
                <a:solidFill>
                  <a:schemeClr val="tx1"/>
                </a:solidFill>
                <a:latin typeface="宋体" panose="02010600030101010101" pitchFamily="2" charset="-122"/>
                <a:ea typeface="宋体" panose="02010600030101010101" pitchFamily="2" charset="-122"/>
                <a:sym typeface="+mn-ea"/>
              </a:rPr>
              <a:t>3.</a:t>
            </a:r>
            <a:r>
              <a:rPr lang="zh-CN" altLang="en-US" sz="3200" b="1" dirty="0" smtClean="0">
                <a:solidFill>
                  <a:schemeClr val="tx1"/>
                </a:solidFill>
                <a:latin typeface="宋体" panose="02010600030101010101" pitchFamily="2" charset="-122"/>
                <a:ea typeface="宋体" panose="02010600030101010101" pitchFamily="2" charset="-122"/>
                <a:sym typeface="+mn-ea"/>
              </a:rPr>
              <a:t>当游戏秩序遭到破坏时</a:t>
            </a:r>
            <a:endParaRPr lang="zh-CN" altLang="en-US" sz="3200" b="1" dirty="0" smtClean="0">
              <a:solidFill>
                <a:schemeClr val="tx1"/>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新课导</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师生探</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实战练</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grpSp>
        <p:nvGrpSpPr>
          <p:cNvPr id="25" name="组合 24"/>
          <p:cNvGrpSpPr/>
          <p:nvPr/>
        </p:nvGrpSpPr>
        <p:grpSpPr>
          <a:xfrm>
            <a:off x="373820" y="2294211"/>
            <a:ext cx="6823966" cy="845472"/>
            <a:chOff x="250" y="3550"/>
            <a:chExt cx="2284" cy="558"/>
          </a:xfrm>
        </p:grpSpPr>
        <p:sp>
          <p:nvSpPr>
            <p:cNvPr id="26" name="圆角矩形 8"/>
            <p:cNvSpPr/>
            <p:nvPr/>
          </p:nvSpPr>
          <p:spPr>
            <a:xfrm>
              <a:off x="250" y="3550"/>
              <a:ext cx="2284" cy="558"/>
            </a:xfrm>
            <a:prstGeom prst="roundRect">
              <a:avLst>
                <a:gd name="adj" fmla="val 50000"/>
              </a:avLst>
            </a:prstGeom>
            <a:solidFill>
              <a:srgbClr val="009999"/>
            </a:solidFill>
            <a:ln w="28575">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endParaRPr>
            </a:p>
          </p:txBody>
        </p:sp>
        <p:sp>
          <p:nvSpPr>
            <p:cNvPr id="27" name="文本框 12"/>
            <p:cNvSpPr/>
            <p:nvPr/>
          </p:nvSpPr>
          <p:spPr>
            <a:xfrm>
              <a:off x="296" y="3629"/>
              <a:ext cx="2238" cy="426"/>
            </a:xfrm>
            <a:prstGeom prst="rect">
              <a:avLst/>
            </a:prstGeom>
            <a:noFill/>
            <a:ln w="9525">
              <a:noFill/>
            </a:ln>
          </p:spPr>
          <p:txBody>
            <a:bodyPr wrap="square">
              <a:spAutoFit/>
            </a:bodyP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eaLnBrk="1" hangingPunct="1">
                <a:spcBef>
                  <a:spcPct val="0"/>
                </a:spcBef>
                <a:buNone/>
              </a:pPr>
              <a:r>
                <a:rPr lang="zh-CN" altLang="en-US" sz="3600" b="1" dirty="0">
                  <a:solidFill>
                    <a:srgbClr val="FFFFFF"/>
                  </a:solidFill>
                  <a:latin typeface="华文楷体" panose="02010600040101010101" charset="-122"/>
                  <a:ea typeface="华文楷体" panose="02010600040101010101" charset="-122"/>
                  <a:sym typeface="微软雅黑" panose="020B0503020204020204" charset="-122"/>
                </a:rPr>
                <a:t>幼儿游戏是令幼儿愉快的活动</a:t>
              </a:r>
              <a:endParaRPr lang="zh-CN" altLang="en-US" sz="3600" b="1" dirty="0">
                <a:solidFill>
                  <a:srgbClr val="FFFFFF"/>
                </a:solidFill>
                <a:latin typeface="华文楷体" panose="02010600040101010101" charset="-122"/>
                <a:ea typeface="华文楷体" panose="02010600040101010101" charset="-122"/>
                <a:sym typeface="微软雅黑" panose="020B0503020204020204" charset="-122"/>
              </a:endParaRPr>
            </a:p>
          </p:txBody>
        </p:sp>
      </p:grpSp>
      <p:sp>
        <p:nvSpPr>
          <p:cNvPr id="36" name="文本框 35"/>
          <p:cNvSpPr txBox="1"/>
          <p:nvPr/>
        </p:nvSpPr>
        <p:spPr>
          <a:xfrm>
            <a:off x="747641" y="1344111"/>
            <a:ext cx="5219065" cy="645160"/>
          </a:xfrm>
          <a:prstGeom prst="rect">
            <a:avLst/>
          </a:prstGeom>
          <a:noFill/>
        </p:spPr>
        <p:txBody>
          <a:bodyPr wrap="none" rtlCol="0" anchor="t">
            <a:spAutoFit/>
          </a:bodyPr>
          <a:lstStyle/>
          <a:p>
            <a:r>
              <a:rPr lang="zh-CN" altLang="en-US" sz="3600" b="1">
                <a:latin typeface="华文楷体" panose="02010600040101010101" charset="-122"/>
                <a:ea typeface="华文楷体" panose="02010600040101010101" charset="-122"/>
                <a:sym typeface="+mn-ea"/>
              </a:rPr>
              <a:t>二、幼儿游戏的基本特征</a:t>
            </a:r>
            <a:endParaRPr lang="zh-CN" altLang="en-US" sz="3600"/>
          </a:p>
        </p:txBody>
      </p:sp>
    </p:spTree>
  </p:cSld>
  <p:clrMapOvr>
    <a:masterClrMapping/>
  </p:clrMapOvr>
  <p:transition spd="slow" advTm="10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新课导</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师生探</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实战练</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grpSp>
        <p:nvGrpSpPr>
          <p:cNvPr id="25" name="组合 24"/>
          <p:cNvGrpSpPr/>
          <p:nvPr/>
        </p:nvGrpSpPr>
        <p:grpSpPr>
          <a:xfrm>
            <a:off x="500754" y="3394093"/>
            <a:ext cx="8800326" cy="845380"/>
            <a:chOff x="250" y="3550"/>
            <a:chExt cx="2503" cy="558"/>
          </a:xfrm>
        </p:grpSpPr>
        <p:sp>
          <p:nvSpPr>
            <p:cNvPr id="26" name="圆角矩形 8"/>
            <p:cNvSpPr/>
            <p:nvPr/>
          </p:nvSpPr>
          <p:spPr>
            <a:xfrm>
              <a:off x="250" y="3550"/>
              <a:ext cx="2284" cy="558"/>
            </a:xfrm>
            <a:prstGeom prst="roundRect">
              <a:avLst>
                <a:gd name="adj" fmla="val 50000"/>
              </a:avLst>
            </a:prstGeom>
            <a:solidFill>
              <a:srgbClr val="009999"/>
            </a:solidFill>
            <a:ln w="28575">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endParaRPr>
            </a:p>
          </p:txBody>
        </p:sp>
        <p:sp>
          <p:nvSpPr>
            <p:cNvPr id="27" name="文本框 12"/>
            <p:cNvSpPr/>
            <p:nvPr/>
          </p:nvSpPr>
          <p:spPr>
            <a:xfrm>
              <a:off x="276" y="3616"/>
              <a:ext cx="2477" cy="426"/>
            </a:xfrm>
            <a:prstGeom prst="rect">
              <a:avLst/>
            </a:prstGeom>
            <a:noFill/>
            <a:ln w="9525">
              <a:noFill/>
            </a:ln>
          </p:spPr>
          <p:txBody>
            <a:bodyPr wrap="square">
              <a:spAutoFit/>
            </a:bodyP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eaLnBrk="1" hangingPunct="1">
                <a:spcBef>
                  <a:spcPct val="0"/>
                </a:spcBef>
                <a:buNone/>
              </a:pPr>
              <a:r>
                <a:rPr lang="en-US" altLang="zh-CN" sz="3600" b="1" dirty="0">
                  <a:solidFill>
                    <a:srgbClr val="FFFFFF"/>
                  </a:solidFill>
                  <a:latin typeface="华文楷体" panose="02010600040101010101" charset="-122"/>
                  <a:ea typeface="华文楷体" panose="02010600040101010101" charset="-122"/>
                  <a:sym typeface="微软雅黑" panose="020B0503020204020204" charset="-122"/>
                </a:rPr>
                <a:t>  </a:t>
              </a:r>
              <a:r>
                <a:rPr lang="zh-CN" altLang="en-US" sz="3600" b="1" dirty="0">
                  <a:solidFill>
                    <a:srgbClr val="FFFFFF"/>
                  </a:solidFill>
                  <a:latin typeface="华文楷体" panose="02010600040101010101" charset="-122"/>
                  <a:ea typeface="华文楷体" panose="02010600040101010101" charset="-122"/>
                  <a:sym typeface="微软雅黑" panose="020B0503020204020204" charset="-122"/>
                </a:rPr>
                <a:t>幼儿游戏是“自愿自发自主”的活动</a:t>
              </a:r>
              <a:endParaRPr lang="zh-CN" altLang="en-US" sz="3600" b="1" dirty="0">
                <a:solidFill>
                  <a:srgbClr val="FFFFFF"/>
                </a:solidFill>
                <a:latin typeface="华文楷体" panose="02010600040101010101" charset="-122"/>
                <a:ea typeface="华文楷体" panose="02010600040101010101" charset="-122"/>
                <a:sym typeface="微软雅黑" panose="020B0503020204020204" charset="-122"/>
              </a:endParaRPr>
            </a:p>
          </p:txBody>
        </p:sp>
      </p:grpSp>
      <p:sp>
        <p:nvSpPr>
          <p:cNvPr id="36" name="文本框 35"/>
          <p:cNvSpPr txBox="1"/>
          <p:nvPr/>
        </p:nvSpPr>
        <p:spPr>
          <a:xfrm>
            <a:off x="747641" y="1344111"/>
            <a:ext cx="5219065" cy="645160"/>
          </a:xfrm>
          <a:prstGeom prst="rect">
            <a:avLst/>
          </a:prstGeom>
          <a:noFill/>
        </p:spPr>
        <p:txBody>
          <a:bodyPr wrap="none" rtlCol="0" anchor="t">
            <a:spAutoFit/>
          </a:bodyPr>
          <a:lstStyle/>
          <a:p>
            <a:r>
              <a:rPr lang="zh-CN" altLang="en-US" sz="3600" b="1">
                <a:latin typeface="华文楷体" panose="02010600040101010101" charset="-122"/>
                <a:ea typeface="华文楷体" panose="02010600040101010101" charset="-122"/>
                <a:sym typeface="+mn-ea"/>
              </a:rPr>
              <a:t>二、幼儿游戏的基本特征</a:t>
            </a:r>
            <a:endParaRPr lang="zh-CN" altLang="en-US" sz="3600"/>
          </a:p>
        </p:txBody>
      </p:sp>
      <p:grpSp>
        <p:nvGrpSpPr>
          <p:cNvPr id="28" name="组合 27"/>
          <p:cNvGrpSpPr/>
          <p:nvPr/>
        </p:nvGrpSpPr>
        <p:grpSpPr>
          <a:xfrm>
            <a:off x="501389" y="2272632"/>
            <a:ext cx="7490369" cy="837764"/>
            <a:chOff x="225" y="4428"/>
            <a:chExt cx="2309" cy="558"/>
          </a:xfrm>
          <a:solidFill>
            <a:schemeClr val="bg1"/>
          </a:solidFill>
        </p:grpSpPr>
        <p:sp>
          <p:nvSpPr>
            <p:cNvPr id="29" name="圆角矩形 8"/>
            <p:cNvSpPr/>
            <p:nvPr/>
          </p:nvSpPr>
          <p:spPr>
            <a:xfrm>
              <a:off x="225" y="4428"/>
              <a:ext cx="2309" cy="558"/>
            </a:xfrm>
            <a:prstGeom prst="roundRect">
              <a:avLst>
                <a:gd name="adj" fmla="val 50000"/>
              </a:avLst>
            </a:prstGeom>
            <a:grpFill/>
            <a:ln w="28575">
              <a:solidFill>
                <a:srgbClr val="009999"/>
              </a:solid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endParaRPr>
            </a:p>
          </p:txBody>
        </p:sp>
        <p:sp>
          <p:nvSpPr>
            <p:cNvPr id="30" name="文本框 12"/>
            <p:cNvSpPr/>
            <p:nvPr/>
          </p:nvSpPr>
          <p:spPr>
            <a:xfrm>
              <a:off x="301" y="4493"/>
              <a:ext cx="2110" cy="430"/>
            </a:xfrm>
            <a:prstGeom prst="rect">
              <a:avLst/>
            </a:prstGeom>
            <a:grpFill/>
            <a:ln w="9525">
              <a:solidFill>
                <a:schemeClr val="bg1"/>
              </a:solidFill>
            </a:ln>
          </p:spPr>
          <p:txBody>
            <a:bodyPr wrap="square">
              <a:spAutoFit/>
            </a:bodyP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eaLnBrk="1" hangingPunct="1">
                <a:spcBef>
                  <a:spcPct val="0"/>
                </a:spcBef>
                <a:buNone/>
              </a:pPr>
              <a:r>
                <a:rPr lang="zh-CN" altLang="en-US" sz="3600" b="1" dirty="0">
                  <a:solidFill>
                    <a:srgbClr val="009999"/>
                  </a:solidFill>
                  <a:latin typeface="华文楷体" panose="02010600040101010101" charset="-122"/>
                  <a:ea typeface="华文楷体" panose="02010600040101010101" charset="-122"/>
                  <a:sym typeface="微软雅黑" panose="020B0503020204020204" charset="-122"/>
                </a:rPr>
                <a:t>幼儿游戏是令幼儿愉快的活动</a:t>
              </a:r>
              <a:endParaRPr lang="zh-CN" altLang="en-US" sz="3600" b="1" dirty="0">
                <a:solidFill>
                  <a:srgbClr val="009999"/>
                </a:solidFill>
                <a:latin typeface="华文楷体" panose="02010600040101010101" charset="-122"/>
                <a:ea typeface="华文楷体" panose="02010600040101010101" charset="-122"/>
                <a:sym typeface="微软雅黑" panose="020B0503020204020204" charset="-122"/>
              </a:endParaRPr>
            </a:p>
          </p:txBody>
        </p:sp>
      </p:grpSp>
    </p:spTree>
  </p:cSld>
  <p:clrMapOvr>
    <a:masterClrMapping/>
  </p:clrMapOvr>
  <p:transition spd="slow" advTm="10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新课导</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师生探</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实战练</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grpSp>
        <p:nvGrpSpPr>
          <p:cNvPr id="25" name="组合 24"/>
          <p:cNvGrpSpPr/>
          <p:nvPr/>
        </p:nvGrpSpPr>
        <p:grpSpPr>
          <a:xfrm>
            <a:off x="501389" y="4382908"/>
            <a:ext cx="8474741" cy="845487"/>
            <a:chOff x="250" y="3550"/>
            <a:chExt cx="2284" cy="558"/>
          </a:xfrm>
        </p:grpSpPr>
        <p:sp>
          <p:nvSpPr>
            <p:cNvPr id="26" name="圆角矩形 8"/>
            <p:cNvSpPr/>
            <p:nvPr/>
          </p:nvSpPr>
          <p:spPr>
            <a:xfrm>
              <a:off x="250" y="3550"/>
              <a:ext cx="2284" cy="558"/>
            </a:xfrm>
            <a:prstGeom prst="roundRect">
              <a:avLst>
                <a:gd name="adj" fmla="val 50000"/>
              </a:avLst>
            </a:prstGeom>
            <a:solidFill>
              <a:srgbClr val="009999"/>
            </a:solidFill>
            <a:ln w="28575">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endParaRPr>
            </a:p>
          </p:txBody>
        </p:sp>
        <p:sp>
          <p:nvSpPr>
            <p:cNvPr id="27" name="文本框 12"/>
            <p:cNvSpPr/>
            <p:nvPr/>
          </p:nvSpPr>
          <p:spPr>
            <a:xfrm>
              <a:off x="276" y="3616"/>
              <a:ext cx="2258" cy="426"/>
            </a:xfrm>
            <a:prstGeom prst="rect">
              <a:avLst/>
            </a:prstGeom>
            <a:noFill/>
            <a:ln w="9525">
              <a:noFill/>
            </a:ln>
          </p:spPr>
          <p:txBody>
            <a:bodyPr wrap="square">
              <a:spAutoFit/>
            </a:bodyP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eaLnBrk="1" hangingPunct="1">
                <a:spcBef>
                  <a:spcPct val="0"/>
                </a:spcBef>
                <a:buNone/>
              </a:pPr>
              <a:r>
                <a:rPr lang="en-US" altLang="zh-CN" sz="3600" b="1" dirty="0">
                  <a:solidFill>
                    <a:srgbClr val="FFFFFF"/>
                  </a:solidFill>
                  <a:latin typeface="华文楷体" panose="02010600040101010101" charset="-122"/>
                  <a:ea typeface="华文楷体" panose="02010600040101010101" charset="-122"/>
                  <a:sym typeface="微软雅黑" panose="020B0503020204020204" charset="-122"/>
                </a:rPr>
                <a:t>  </a:t>
              </a:r>
              <a:r>
                <a:rPr lang="zh-CN" altLang="en-US" sz="3600" b="1" dirty="0">
                  <a:solidFill>
                    <a:srgbClr val="FFFFFF"/>
                  </a:solidFill>
                  <a:latin typeface="华文楷体" panose="02010600040101010101" charset="-122"/>
                  <a:ea typeface="华文楷体" panose="02010600040101010101" charset="-122"/>
                  <a:sym typeface="微软雅黑" panose="020B0503020204020204" charset="-122"/>
                </a:rPr>
                <a:t>幼儿游戏是用假想反映现实生活的活动</a:t>
              </a:r>
              <a:endParaRPr lang="zh-CN" altLang="en-US" sz="3600" b="1" dirty="0">
                <a:solidFill>
                  <a:srgbClr val="FFFFFF"/>
                </a:solidFill>
                <a:latin typeface="华文楷体" panose="02010600040101010101" charset="-122"/>
                <a:ea typeface="华文楷体" panose="02010600040101010101" charset="-122"/>
                <a:sym typeface="微软雅黑" panose="020B0503020204020204" charset="-122"/>
              </a:endParaRPr>
            </a:p>
          </p:txBody>
        </p:sp>
      </p:grpSp>
      <p:sp>
        <p:nvSpPr>
          <p:cNvPr id="36" name="文本框 35"/>
          <p:cNvSpPr txBox="1"/>
          <p:nvPr/>
        </p:nvSpPr>
        <p:spPr>
          <a:xfrm>
            <a:off x="747641" y="1344111"/>
            <a:ext cx="5219065" cy="645160"/>
          </a:xfrm>
          <a:prstGeom prst="rect">
            <a:avLst/>
          </a:prstGeom>
          <a:noFill/>
        </p:spPr>
        <p:txBody>
          <a:bodyPr wrap="none" rtlCol="0" anchor="t">
            <a:spAutoFit/>
          </a:bodyPr>
          <a:lstStyle/>
          <a:p>
            <a:r>
              <a:rPr lang="zh-CN" altLang="en-US" sz="3600" b="1">
                <a:latin typeface="华文楷体" panose="02010600040101010101" charset="-122"/>
                <a:ea typeface="华文楷体" panose="02010600040101010101" charset="-122"/>
                <a:sym typeface="+mn-ea"/>
              </a:rPr>
              <a:t>二、幼儿游戏的基本特征</a:t>
            </a:r>
            <a:endParaRPr lang="zh-CN" altLang="en-US" sz="3600"/>
          </a:p>
        </p:txBody>
      </p:sp>
      <p:grpSp>
        <p:nvGrpSpPr>
          <p:cNvPr id="28" name="组合 27"/>
          <p:cNvGrpSpPr/>
          <p:nvPr/>
        </p:nvGrpSpPr>
        <p:grpSpPr>
          <a:xfrm>
            <a:off x="501389" y="2272632"/>
            <a:ext cx="8474741" cy="837764"/>
            <a:chOff x="225" y="4428"/>
            <a:chExt cx="2309" cy="558"/>
          </a:xfrm>
          <a:solidFill>
            <a:schemeClr val="bg1"/>
          </a:solidFill>
        </p:grpSpPr>
        <p:sp>
          <p:nvSpPr>
            <p:cNvPr id="29" name="圆角矩形 8"/>
            <p:cNvSpPr/>
            <p:nvPr/>
          </p:nvSpPr>
          <p:spPr>
            <a:xfrm>
              <a:off x="225" y="4428"/>
              <a:ext cx="2309" cy="558"/>
            </a:xfrm>
            <a:prstGeom prst="roundRect">
              <a:avLst>
                <a:gd name="adj" fmla="val 50000"/>
              </a:avLst>
            </a:prstGeom>
            <a:grpFill/>
            <a:ln w="28575">
              <a:solidFill>
                <a:srgbClr val="009999"/>
              </a:solid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endParaRPr>
            </a:p>
          </p:txBody>
        </p:sp>
        <p:sp>
          <p:nvSpPr>
            <p:cNvPr id="30" name="文本框 12"/>
            <p:cNvSpPr/>
            <p:nvPr/>
          </p:nvSpPr>
          <p:spPr>
            <a:xfrm>
              <a:off x="301" y="4493"/>
              <a:ext cx="2110" cy="430"/>
            </a:xfrm>
            <a:prstGeom prst="rect">
              <a:avLst/>
            </a:prstGeom>
            <a:grpFill/>
            <a:ln w="9525">
              <a:solidFill>
                <a:schemeClr val="bg1"/>
              </a:solidFill>
            </a:ln>
          </p:spPr>
          <p:txBody>
            <a:bodyPr wrap="square">
              <a:spAutoFit/>
            </a:bodyP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eaLnBrk="1" hangingPunct="1">
                <a:spcBef>
                  <a:spcPct val="0"/>
                </a:spcBef>
                <a:buNone/>
              </a:pPr>
              <a:r>
                <a:rPr lang="zh-CN" altLang="en-US" sz="3600" b="1" dirty="0">
                  <a:solidFill>
                    <a:srgbClr val="009999"/>
                  </a:solidFill>
                  <a:latin typeface="华文楷体" panose="02010600040101010101" charset="-122"/>
                  <a:ea typeface="华文楷体" panose="02010600040101010101" charset="-122"/>
                  <a:sym typeface="微软雅黑" panose="020B0503020204020204" charset="-122"/>
                </a:rPr>
                <a:t>幼儿游戏是令幼儿愉快的活动</a:t>
              </a:r>
              <a:endParaRPr lang="zh-CN" altLang="en-US" sz="3600" b="1" dirty="0">
                <a:solidFill>
                  <a:srgbClr val="009999"/>
                </a:solidFill>
                <a:latin typeface="华文楷体" panose="02010600040101010101" charset="-122"/>
                <a:ea typeface="华文楷体" panose="02010600040101010101" charset="-122"/>
                <a:sym typeface="微软雅黑" panose="020B0503020204020204" charset="-122"/>
              </a:endParaRPr>
            </a:p>
          </p:txBody>
        </p:sp>
      </p:grpSp>
      <p:grpSp>
        <p:nvGrpSpPr>
          <p:cNvPr id="5" name="组合 4"/>
          <p:cNvGrpSpPr/>
          <p:nvPr/>
        </p:nvGrpSpPr>
        <p:grpSpPr>
          <a:xfrm>
            <a:off x="501389" y="3378226"/>
            <a:ext cx="8474106" cy="837764"/>
            <a:chOff x="225" y="4428"/>
            <a:chExt cx="2309" cy="558"/>
          </a:xfrm>
          <a:solidFill>
            <a:schemeClr val="bg1"/>
          </a:solidFill>
        </p:grpSpPr>
        <p:sp>
          <p:nvSpPr>
            <p:cNvPr id="6" name="圆角矩形 8"/>
            <p:cNvSpPr/>
            <p:nvPr/>
          </p:nvSpPr>
          <p:spPr>
            <a:xfrm>
              <a:off x="225" y="4428"/>
              <a:ext cx="2309" cy="558"/>
            </a:xfrm>
            <a:prstGeom prst="roundRect">
              <a:avLst>
                <a:gd name="adj" fmla="val 50000"/>
              </a:avLst>
            </a:prstGeom>
            <a:grpFill/>
            <a:ln w="28575">
              <a:solidFill>
                <a:srgbClr val="009999"/>
              </a:solid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endParaRPr>
            </a:p>
          </p:txBody>
        </p:sp>
        <p:sp>
          <p:nvSpPr>
            <p:cNvPr id="18" name="文本框 12"/>
            <p:cNvSpPr/>
            <p:nvPr/>
          </p:nvSpPr>
          <p:spPr>
            <a:xfrm>
              <a:off x="301" y="4493"/>
              <a:ext cx="2110" cy="430"/>
            </a:xfrm>
            <a:prstGeom prst="rect">
              <a:avLst/>
            </a:prstGeom>
            <a:grpFill/>
            <a:ln w="9525">
              <a:solidFill>
                <a:schemeClr val="bg1"/>
              </a:solidFill>
            </a:ln>
          </p:spPr>
          <p:txBody>
            <a:bodyPr wrap="square">
              <a:spAutoFit/>
            </a:bodyP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eaLnBrk="1" hangingPunct="1">
                <a:spcBef>
                  <a:spcPct val="0"/>
                </a:spcBef>
                <a:buNone/>
              </a:pPr>
              <a:r>
                <a:rPr lang="zh-CN" altLang="en-US" sz="3600" b="1" dirty="0">
                  <a:solidFill>
                    <a:srgbClr val="009999"/>
                  </a:solidFill>
                  <a:latin typeface="华文楷体" panose="02010600040101010101" charset="-122"/>
                  <a:ea typeface="华文楷体" panose="02010600040101010101" charset="-122"/>
                  <a:sym typeface="微软雅黑" panose="020B0503020204020204" charset="-122"/>
                </a:rPr>
                <a:t>幼儿游戏是“自愿自发自主”的活动</a:t>
              </a:r>
              <a:endParaRPr lang="zh-CN" altLang="en-US" sz="3600" b="1" dirty="0">
                <a:solidFill>
                  <a:srgbClr val="009999"/>
                </a:solidFill>
                <a:latin typeface="华文楷体" panose="02010600040101010101" charset="-122"/>
                <a:ea typeface="华文楷体" panose="02010600040101010101" charset="-122"/>
                <a:sym typeface="微软雅黑" panose="020B0503020204020204" charset="-122"/>
              </a:endParaRPr>
            </a:p>
          </p:txBody>
        </p:sp>
      </p:grpSp>
    </p:spTree>
  </p:cSld>
  <p:clrMapOvr>
    <a:masterClrMapping/>
  </p:clrMapOvr>
  <p:transition spd="slow" advTm="10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新课导</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师生探</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r>
              <a:rPr lang="zh-CN" altLang="en-US" sz="2000" dirty="0">
                <a:solidFill>
                  <a:srgbClr val="FFFFFF"/>
                </a:solidFill>
                <a:latin typeface="微软雅黑" panose="020B0503020204020204" charset="-122"/>
                <a:ea typeface="微软雅黑" panose="020B0503020204020204" charset="-122"/>
                <a:sym typeface="微软雅黑" panose="020B0503020204020204" charset="-122"/>
              </a:rPr>
              <a:t>实战练</a:t>
            </a: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grpSp>
        <p:nvGrpSpPr>
          <p:cNvPr id="25" name="组合 24"/>
          <p:cNvGrpSpPr/>
          <p:nvPr/>
        </p:nvGrpSpPr>
        <p:grpSpPr>
          <a:xfrm>
            <a:off x="500754" y="5660498"/>
            <a:ext cx="8785729" cy="845380"/>
            <a:chOff x="250" y="3550"/>
            <a:chExt cx="2284" cy="558"/>
          </a:xfrm>
        </p:grpSpPr>
        <p:sp>
          <p:nvSpPr>
            <p:cNvPr id="26" name="圆角矩形 8"/>
            <p:cNvSpPr/>
            <p:nvPr/>
          </p:nvSpPr>
          <p:spPr>
            <a:xfrm>
              <a:off x="250" y="3550"/>
              <a:ext cx="2284" cy="558"/>
            </a:xfrm>
            <a:prstGeom prst="roundRect">
              <a:avLst>
                <a:gd name="adj" fmla="val 50000"/>
              </a:avLst>
            </a:prstGeom>
            <a:solidFill>
              <a:srgbClr val="009999"/>
            </a:solidFill>
            <a:ln w="28575">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endParaRPr>
            </a:p>
          </p:txBody>
        </p:sp>
        <p:sp>
          <p:nvSpPr>
            <p:cNvPr id="27" name="文本框 12"/>
            <p:cNvSpPr/>
            <p:nvPr/>
          </p:nvSpPr>
          <p:spPr>
            <a:xfrm>
              <a:off x="369" y="3616"/>
              <a:ext cx="2159" cy="426"/>
            </a:xfrm>
            <a:prstGeom prst="rect">
              <a:avLst/>
            </a:prstGeom>
            <a:noFill/>
            <a:ln w="9525">
              <a:noFill/>
            </a:ln>
          </p:spPr>
          <p:txBody>
            <a:bodyPr wrap="square">
              <a:spAutoFit/>
            </a:bodyP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eaLnBrk="1" hangingPunct="1">
                <a:spcBef>
                  <a:spcPct val="0"/>
                </a:spcBef>
                <a:buNone/>
              </a:pPr>
              <a:r>
                <a:rPr lang="zh-CN" altLang="en-US" sz="3600" b="1" dirty="0">
                  <a:solidFill>
                    <a:srgbClr val="FFFFFF"/>
                  </a:solidFill>
                  <a:latin typeface="华文楷体" panose="02010600040101010101" charset="-122"/>
                  <a:ea typeface="华文楷体" panose="02010600040101010101" charset="-122"/>
                  <a:sym typeface="微软雅黑" panose="020B0503020204020204" charset="-122"/>
                </a:rPr>
                <a:t>幼儿游戏是注重过程的活动</a:t>
              </a:r>
              <a:endParaRPr lang="zh-CN" altLang="en-US" sz="3600" b="1" dirty="0">
                <a:solidFill>
                  <a:srgbClr val="FFFFFF"/>
                </a:solidFill>
                <a:latin typeface="华文楷体" panose="02010600040101010101" charset="-122"/>
                <a:ea typeface="华文楷体" panose="02010600040101010101" charset="-122"/>
                <a:sym typeface="微软雅黑" panose="020B0503020204020204" charset="-122"/>
              </a:endParaRPr>
            </a:p>
          </p:txBody>
        </p:sp>
      </p:grpSp>
      <p:sp>
        <p:nvSpPr>
          <p:cNvPr id="36" name="文本框 35"/>
          <p:cNvSpPr txBox="1"/>
          <p:nvPr/>
        </p:nvSpPr>
        <p:spPr>
          <a:xfrm>
            <a:off x="747641" y="1344111"/>
            <a:ext cx="5219065" cy="645160"/>
          </a:xfrm>
          <a:prstGeom prst="rect">
            <a:avLst/>
          </a:prstGeom>
          <a:noFill/>
        </p:spPr>
        <p:txBody>
          <a:bodyPr wrap="none" rtlCol="0" anchor="t">
            <a:spAutoFit/>
          </a:bodyPr>
          <a:lstStyle/>
          <a:p>
            <a:r>
              <a:rPr lang="zh-CN" altLang="en-US" sz="3600" b="1">
                <a:latin typeface="华文楷体" panose="02010600040101010101" charset="-122"/>
                <a:ea typeface="华文楷体" panose="02010600040101010101" charset="-122"/>
                <a:sym typeface="+mn-ea"/>
              </a:rPr>
              <a:t>二、幼儿游戏的基本特征</a:t>
            </a:r>
            <a:endParaRPr lang="zh-CN" altLang="en-US" sz="3600"/>
          </a:p>
        </p:txBody>
      </p:sp>
      <p:grpSp>
        <p:nvGrpSpPr>
          <p:cNvPr id="28" name="组合 27"/>
          <p:cNvGrpSpPr/>
          <p:nvPr/>
        </p:nvGrpSpPr>
        <p:grpSpPr>
          <a:xfrm>
            <a:off x="501389" y="2272632"/>
            <a:ext cx="8456336" cy="837764"/>
            <a:chOff x="225" y="4428"/>
            <a:chExt cx="2309" cy="558"/>
          </a:xfrm>
          <a:solidFill>
            <a:schemeClr val="bg1"/>
          </a:solidFill>
        </p:grpSpPr>
        <p:sp>
          <p:nvSpPr>
            <p:cNvPr id="29" name="圆角矩形 8"/>
            <p:cNvSpPr/>
            <p:nvPr/>
          </p:nvSpPr>
          <p:spPr>
            <a:xfrm>
              <a:off x="225" y="4428"/>
              <a:ext cx="2309" cy="558"/>
            </a:xfrm>
            <a:prstGeom prst="roundRect">
              <a:avLst>
                <a:gd name="adj" fmla="val 50000"/>
              </a:avLst>
            </a:prstGeom>
            <a:grpFill/>
            <a:ln w="28575">
              <a:solidFill>
                <a:srgbClr val="009999"/>
              </a:solid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endParaRPr>
            </a:p>
          </p:txBody>
        </p:sp>
        <p:sp>
          <p:nvSpPr>
            <p:cNvPr id="30" name="文本框 12"/>
            <p:cNvSpPr/>
            <p:nvPr/>
          </p:nvSpPr>
          <p:spPr>
            <a:xfrm>
              <a:off x="304" y="4462"/>
              <a:ext cx="2110" cy="430"/>
            </a:xfrm>
            <a:prstGeom prst="rect">
              <a:avLst/>
            </a:prstGeom>
            <a:grpFill/>
            <a:ln w="9525">
              <a:solidFill>
                <a:schemeClr val="bg1"/>
              </a:solidFill>
            </a:ln>
          </p:spPr>
          <p:txBody>
            <a:bodyPr wrap="square">
              <a:spAutoFit/>
            </a:bodyP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eaLnBrk="1" hangingPunct="1">
                <a:spcBef>
                  <a:spcPct val="0"/>
                </a:spcBef>
                <a:buNone/>
              </a:pPr>
              <a:r>
                <a:rPr lang="zh-CN" altLang="en-US" sz="3600" b="1" dirty="0">
                  <a:solidFill>
                    <a:srgbClr val="009999"/>
                  </a:solidFill>
                  <a:latin typeface="华文楷体" panose="02010600040101010101" charset="-122"/>
                  <a:ea typeface="华文楷体" panose="02010600040101010101" charset="-122"/>
                  <a:sym typeface="微软雅黑" panose="020B0503020204020204" charset="-122"/>
                </a:rPr>
                <a:t>幼儿游戏是令幼儿愉快的活动</a:t>
              </a:r>
              <a:endParaRPr lang="zh-CN" altLang="en-US" sz="3600" b="1" dirty="0">
                <a:solidFill>
                  <a:srgbClr val="009999"/>
                </a:solidFill>
                <a:latin typeface="华文楷体" panose="02010600040101010101" charset="-122"/>
                <a:ea typeface="华文楷体" panose="02010600040101010101" charset="-122"/>
                <a:sym typeface="微软雅黑" panose="020B0503020204020204" charset="-122"/>
              </a:endParaRPr>
            </a:p>
          </p:txBody>
        </p:sp>
      </p:grpSp>
      <p:grpSp>
        <p:nvGrpSpPr>
          <p:cNvPr id="5" name="组合 4"/>
          <p:cNvGrpSpPr/>
          <p:nvPr/>
        </p:nvGrpSpPr>
        <p:grpSpPr>
          <a:xfrm>
            <a:off x="500754" y="4617101"/>
            <a:ext cx="8786364" cy="852361"/>
            <a:chOff x="198" y="5183"/>
            <a:chExt cx="2309" cy="558"/>
          </a:xfrm>
          <a:solidFill>
            <a:schemeClr val="bg1"/>
          </a:solidFill>
        </p:grpSpPr>
        <p:sp>
          <p:nvSpPr>
            <p:cNvPr id="6" name="圆角矩形 8"/>
            <p:cNvSpPr/>
            <p:nvPr/>
          </p:nvSpPr>
          <p:spPr>
            <a:xfrm>
              <a:off x="198" y="5183"/>
              <a:ext cx="2309" cy="558"/>
            </a:xfrm>
            <a:prstGeom prst="roundRect">
              <a:avLst>
                <a:gd name="adj" fmla="val 50000"/>
              </a:avLst>
            </a:prstGeom>
            <a:grpFill/>
            <a:ln w="28575">
              <a:solidFill>
                <a:srgbClr val="009999"/>
              </a:solid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endParaRPr>
            </a:p>
          </p:txBody>
        </p:sp>
        <p:sp>
          <p:nvSpPr>
            <p:cNvPr id="18" name="文本框 12"/>
            <p:cNvSpPr/>
            <p:nvPr/>
          </p:nvSpPr>
          <p:spPr>
            <a:xfrm>
              <a:off x="286" y="5251"/>
              <a:ext cx="2168" cy="422"/>
            </a:xfrm>
            <a:prstGeom prst="rect">
              <a:avLst/>
            </a:prstGeom>
            <a:grpFill/>
            <a:ln w="9525">
              <a:solidFill>
                <a:schemeClr val="bg1"/>
              </a:solidFill>
            </a:ln>
          </p:spPr>
          <p:txBody>
            <a:bodyPr wrap="square">
              <a:spAutoFit/>
            </a:bodyP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eaLnBrk="1" hangingPunct="1">
                <a:spcBef>
                  <a:spcPct val="0"/>
                </a:spcBef>
                <a:buNone/>
              </a:pPr>
              <a:r>
                <a:rPr lang="zh-CN" altLang="en-US" sz="3600" b="1" dirty="0">
                  <a:solidFill>
                    <a:srgbClr val="009999"/>
                  </a:solidFill>
                  <a:latin typeface="华文楷体" panose="02010600040101010101" charset="-122"/>
                  <a:ea typeface="华文楷体" panose="02010600040101010101" charset="-122"/>
                  <a:sym typeface="微软雅黑" panose="020B0503020204020204" charset="-122"/>
                </a:rPr>
                <a:t>幼儿游戏是用假想反映现实生活的活动</a:t>
              </a:r>
              <a:endParaRPr lang="zh-CN" altLang="en-US" sz="3600" b="1" dirty="0">
                <a:solidFill>
                  <a:srgbClr val="009999"/>
                </a:solidFill>
                <a:latin typeface="华文楷体" panose="02010600040101010101" charset="-122"/>
                <a:ea typeface="华文楷体" panose="02010600040101010101" charset="-122"/>
                <a:sym typeface="微软雅黑" panose="020B0503020204020204" charset="-122"/>
              </a:endParaRPr>
            </a:p>
          </p:txBody>
        </p:sp>
      </p:grpSp>
      <p:sp>
        <p:nvSpPr>
          <p:cNvPr id="21" name="文本框 12"/>
          <p:cNvSpPr/>
          <p:nvPr/>
        </p:nvSpPr>
        <p:spPr>
          <a:xfrm>
            <a:off x="814281" y="3661289"/>
            <a:ext cx="7489734" cy="645160"/>
          </a:xfrm>
          <a:prstGeom prst="rect">
            <a:avLst/>
          </a:prstGeom>
          <a:solidFill>
            <a:schemeClr val="bg1"/>
          </a:solidFill>
          <a:ln w="9525">
            <a:solidFill>
              <a:schemeClr val="bg1"/>
            </a:solidFill>
          </a:ln>
        </p:spPr>
        <p:txBody>
          <a:bodyPr wrap="square">
            <a:spAutoFit/>
          </a:bodyP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eaLnBrk="1" hangingPunct="1">
              <a:spcBef>
                <a:spcPct val="0"/>
              </a:spcBef>
              <a:buNone/>
            </a:pPr>
            <a:r>
              <a:rPr lang="zh-CN" altLang="en-US" sz="3600" b="1" dirty="0">
                <a:solidFill>
                  <a:srgbClr val="009999"/>
                </a:solidFill>
                <a:latin typeface="华文楷体" panose="02010600040101010101" charset="-122"/>
                <a:ea typeface="华文楷体" panose="02010600040101010101" charset="-122"/>
                <a:sym typeface="微软雅黑" panose="020B0503020204020204" charset="-122"/>
              </a:rPr>
              <a:t>幼儿游戏是“自愿自发自主”的</a:t>
            </a:r>
            <a:r>
              <a:rPr lang="zh-CN" altLang="en-US" sz="3600" b="1" dirty="0" smtClean="0">
                <a:solidFill>
                  <a:srgbClr val="009999"/>
                </a:solidFill>
                <a:latin typeface="华文楷体" panose="02010600040101010101" charset="-122"/>
                <a:ea typeface="华文楷体" panose="02010600040101010101" charset="-122"/>
                <a:sym typeface="微软雅黑" panose="020B0503020204020204" charset="-122"/>
              </a:rPr>
              <a:t>活</a:t>
            </a:r>
            <a:endParaRPr lang="zh-CN" altLang="en-US" sz="3600" b="1" dirty="0">
              <a:solidFill>
                <a:srgbClr val="009999"/>
              </a:solidFill>
              <a:latin typeface="华文楷体" panose="02010600040101010101" charset="-122"/>
              <a:ea typeface="华文楷体" panose="02010600040101010101" charset="-122"/>
              <a:sym typeface="微软雅黑" panose="020B0503020204020204" charset="-122"/>
            </a:endParaRPr>
          </a:p>
        </p:txBody>
      </p:sp>
      <p:grpSp>
        <p:nvGrpSpPr>
          <p:cNvPr id="31" name="组合 30"/>
          <p:cNvGrpSpPr/>
          <p:nvPr/>
        </p:nvGrpSpPr>
        <p:grpSpPr>
          <a:xfrm>
            <a:off x="502024" y="3453752"/>
            <a:ext cx="8589616" cy="852361"/>
            <a:chOff x="225" y="4428"/>
            <a:chExt cx="2309" cy="558"/>
          </a:xfrm>
          <a:solidFill>
            <a:schemeClr val="bg1"/>
          </a:solidFill>
        </p:grpSpPr>
        <p:sp>
          <p:nvSpPr>
            <p:cNvPr id="32" name="圆角矩形 8"/>
            <p:cNvSpPr/>
            <p:nvPr/>
          </p:nvSpPr>
          <p:spPr>
            <a:xfrm>
              <a:off x="225" y="4428"/>
              <a:ext cx="2309" cy="558"/>
            </a:xfrm>
            <a:prstGeom prst="roundRect">
              <a:avLst>
                <a:gd name="adj" fmla="val 50000"/>
              </a:avLst>
            </a:prstGeom>
            <a:grpFill/>
            <a:ln w="28575">
              <a:solidFill>
                <a:srgbClr val="009999"/>
              </a:solid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endParaRPr>
            </a:p>
          </p:txBody>
        </p:sp>
        <p:sp>
          <p:nvSpPr>
            <p:cNvPr id="33" name="文本框 12"/>
            <p:cNvSpPr/>
            <p:nvPr/>
          </p:nvSpPr>
          <p:spPr>
            <a:xfrm>
              <a:off x="313" y="4462"/>
              <a:ext cx="2131" cy="422"/>
            </a:xfrm>
            <a:prstGeom prst="rect">
              <a:avLst/>
            </a:prstGeom>
            <a:grpFill/>
            <a:ln w="9525">
              <a:solidFill>
                <a:schemeClr val="bg1"/>
              </a:solidFill>
            </a:ln>
          </p:spPr>
          <p:txBody>
            <a:bodyPr wrap="square">
              <a:spAutoFit/>
            </a:bodyP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eaLnBrk="1" hangingPunct="1">
                <a:spcBef>
                  <a:spcPct val="0"/>
                </a:spcBef>
                <a:buNone/>
              </a:pPr>
              <a:r>
                <a:rPr lang="zh-CN" altLang="en-US" sz="3600" b="1" dirty="0">
                  <a:solidFill>
                    <a:srgbClr val="009999"/>
                  </a:solidFill>
                  <a:latin typeface="华文楷体" panose="02010600040101010101" charset="-122"/>
                  <a:ea typeface="华文楷体" panose="02010600040101010101" charset="-122"/>
                  <a:sym typeface="微软雅黑" panose="020B0503020204020204" charset="-122"/>
                </a:rPr>
                <a:t>幼儿游戏是“自愿自发自主”的活动</a:t>
              </a:r>
              <a:endParaRPr lang="zh-CN" altLang="en-US" sz="3600" b="1" dirty="0">
                <a:solidFill>
                  <a:srgbClr val="009999"/>
                </a:solidFill>
                <a:latin typeface="华文楷体" panose="02010600040101010101" charset="-122"/>
                <a:ea typeface="华文楷体" panose="02010600040101010101" charset="-122"/>
                <a:sym typeface="微软雅黑" panose="020B0503020204020204" charset="-122"/>
              </a:endParaRPr>
            </a:p>
          </p:txBody>
        </p:sp>
      </p:grpSp>
    </p:spTree>
  </p:cSld>
  <p:clrMapOvr>
    <a:masterClrMapping/>
  </p:clrMapOvr>
  <p:transition spd="slow" advTm="10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6" name="文本框 35"/>
          <p:cNvSpPr txBox="1"/>
          <p:nvPr/>
        </p:nvSpPr>
        <p:spPr>
          <a:xfrm>
            <a:off x="1130346" y="1139747"/>
            <a:ext cx="7065645" cy="1786890"/>
          </a:xfrm>
          <a:prstGeom prst="rect">
            <a:avLst/>
          </a:prstGeom>
          <a:noFill/>
        </p:spPr>
        <p:txBody>
          <a:bodyPr wrap="none" rtlCol="0" anchor="t">
            <a:spAutoFit/>
          </a:bodyPr>
          <a:lstStyle/>
          <a:p>
            <a:pPr algn="l">
              <a:lnSpc>
                <a:spcPct val="150000"/>
              </a:lnSpc>
              <a:spcBef>
                <a:spcPts val="200"/>
              </a:spcBef>
              <a:spcAft>
                <a:spcPts val="65"/>
              </a:spcAft>
            </a:pPr>
            <a:r>
              <a:rPr lang="zh-CN" altLang="en-US" sz="3600" b="1">
                <a:solidFill>
                  <a:prstClr val="black"/>
                </a:solidFill>
                <a:sym typeface="+mn-ea"/>
              </a:rPr>
              <a:t>三、游戏的相关理论</a:t>
            </a:r>
            <a:r>
              <a:rPr lang="en-US" altLang="zh-CN" sz="3600" b="1">
                <a:solidFill>
                  <a:prstClr val="black"/>
                </a:solidFill>
                <a:sym typeface="+mn-ea"/>
              </a:rPr>
              <a:t>——</a:t>
            </a:r>
            <a:r>
              <a:rPr lang="zh-CN" altLang="en-US" sz="3600" b="1">
                <a:solidFill>
                  <a:prstClr val="black"/>
                </a:solidFill>
                <a:sym typeface="+mn-ea"/>
              </a:rPr>
              <a:t>经典理论</a:t>
            </a:r>
            <a:endParaRPr lang="zh-CN" altLang="en-US" sz="3600" b="1">
              <a:solidFill>
                <a:prstClr val="black"/>
              </a:solidFill>
              <a:sym typeface="+mn-ea"/>
            </a:endParaRPr>
          </a:p>
          <a:p>
            <a:pPr algn="l">
              <a:lnSpc>
                <a:spcPct val="150000"/>
              </a:lnSpc>
              <a:spcBef>
                <a:spcPts val="200"/>
              </a:spcBef>
              <a:spcAft>
                <a:spcPts val="65"/>
              </a:spcAft>
            </a:pPr>
            <a:endParaRPr lang="zh-CN" altLang="en-US" sz="3600"/>
          </a:p>
        </p:txBody>
      </p:sp>
      <p:sp>
        <p:nvSpPr>
          <p:cNvPr id="5" name="文本框 4"/>
          <p:cNvSpPr txBox="1"/>
          <p:nvPr/>
        </p:nvSpPr>
        <p:spPr>
          <a:xfrm>
            <a:off x="1418486" y="2061287"/>
            <a:ext cx="9337257" cy="2306955"/>
          </a:xfrm>
          <a:prstGeom prst="rect">
            <a:avLst/>
          </a:prstGeom>
          <a:noFill/>
        </p:spPr>
        <p:txBody>
          <a:bodyPr wrap="square" rtlCol="0" anchor="t">
            <a:spAutoFit/>
          </a:bodyPr>
          <a:p>
            <a:pPr marL="0" indent="0">
              <a:lnSpc>
                <a:spcPct val="150000"/>
              </a:lnSpc>
              <a:buFont typeface="Arial" panose="020B0604020202020204" pitchFamily="34" charset="0"/>
              <a:buNone/>
            </a:pPr>
            <a:r>
              <a:rPr lang="en-US" altLang="zh-CN" sz="3200" b="1" dirty="0" smtClean="0">
                <a:solidFill>
                  <a:srgbClr val="0070C0"/>
                </a:solidFill>
                <a:sym typeface="+mn-ea"/>
              </a:rPr>
              <a:t>1.</a:t>
            </a:r>
            <a:r>
              <a:rPr lang="zh-CN" altLang="en-US" sz="3200" b="1" dirty="0" smtClean="0">
                <a:solidFill>
                  <a:srgbClr val="0070C0"/>
                </a:solidFill>
                <a:sym typeface="+mn-ea"/>
              </a:rPr>
              <a:t>剩余精力说</a:t>
            </a:r>
            <a:endParaRPr lang="zh-CN" altLang="en-US" sz="3200" b="1" dirty="0" smtClean="0">
              <a:solidFill>
                <a:srgbClr val="0070C0"/>
              </a:solidFill>
              <a:latin typeface="Arial" panose="020B0604020202020204" pitchFamily="34" charset="0"/>
              <a:sym typeface="+mn-ea"/>
            </a:endParaRPr>
          </a:p>
          <a:p>
            <a:pPr marL="0" indent="0">
              <a:lnSpc>
                <a:spcPct val="150000"/>
              </a:lnSpc>
              <a:buFont typeface="Arial" panose="020B0604020202020204" pitchFamily="34" charset="0"/>
              <a:buNone/>
            </a:pPr>
            <a:r>
              <a:rPr lang="en-US" altLang="zh-CN" sz="3200" b="1" dirty="0" smtClean="0">
                <a:latin typeface="宋体" panose="02010600030101010101" pitchFamily="2" charset="-122"/>
                <a:cs typeface="宋体" panose="02010600030101010101" pitchFamily="2" charset="-122"/>
                <a:sym typeface="+mn-ea"/>
              </a:rPr>
              <a:t>    </a:t>
            </a:r>
            <a:r>
              <a:rPr lang="zh-CN" sz="3200" b="1" dirty="0" smtClean="0">
                <a:latin typeface="宋体" panose="02010600030101010101" pitchFamily="2" charset="-122"/>
                <a:cs typeface="宋体" panose="02010600030101010101" pitchFamily="2" charset="-122"/>
                <a:sym typeface="+mn-ea"/>
              </a:rPr>
              <a:t>代表人物：席勒、斯宾塞</a:t>
            </a:r>
            <a:endParaRPr lang="zh-CN" sz="3200" b="1" dirty="0" smtClean="0">
              <a:latin typeface="宋体" panose="02010600030101010101" pitchFamily="2" charset="-122"/>
              <a:cs typeface="宋体" panose="02010600030101010101" pitchFamily="2" charset="-122"/>
              <a:sym typeface="+mn-ea"/>
            </a:endParaRPr>
          </a:p>
          <a:p>
            <a:pPr marL="0" indent="0">
              <a:lnSpc>
                <a:spcPct val="150000"/>
              </a:lnSpc>
              <a:buFont typeface="Arial" panose="020B0604020202020204" pitchFamily="34" charset="0"/>
              <a:buNone/>
            </a:pPr>
            <a:r>
              <a:rPr lang="en-US" altLang="zh-CN" sz="3200" b="1">
                <a:solidFill>
                  <a:srgbClr val="0070C0"/>
                </a:solidFill>
                <a:sym typeface="+mn-ea"/>
              </a:rPr>
              <a:t>       </a:t>
            </a:r>
            <a:r>
              <a:rPr lang="zh-CN" altLang="en-US" sz="3200" b="1">
                <a:solidFill>
                  <a:srgbClr val="0070C0"/>
                </a:solidFill>
                <a:sym typeface="+mn-ea"/>
              </a:rPr>
              <a:t>剩余精力需要发泄，就产生了游戏。</a:t>
            </a:r>
            <a:endParaRPr lang="zh-CN" altLang="en-US" sz="3200" b="1">
              <a:solidFill>
                <a:srgbClr val="0070C0"/>
              </a:solidFill>
              <a:sym typeface="+mn-ea"/>
            </a:endParaRPr>
          </a:p>
        </p:txBody>
      </p:sp>
    </p:spTree>
  </p:cSld>
  <p:clrMapOvr>
    <a:masterClrMapping/>
  </p:clrMapOvr>
  <p:transition spd="slow" advTm="10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p:txBody>
          <a:bodyPr lIns="108839" tIns="54419" rIns="108839" bIns="54419" anchor="ctr"/>
          <a:lstStyle/>
          <a:p>
            <a:pPr marL="0" indent="0" algn="r" defTabSz="1089025" eaLnBrk="1" hangingPunct="1">
              <a:spcBef>
                <a:spcPct val="0"/>
              </a:spcBef>
              <a:buFont typeface="Arial" panose="020B0604020202020204" pitchFamily="34" charset="0"/>
              <a:buNone/>
            </a:pPr>
            <a:fld id="{9A0DB2DC-4C9A-4742-B13C-FB6460FD3503}" type="slidenum">
              <a:rPr lang="zh-CN" altLang="en-US" sz="1400" dirty="0">
                <a:solidFill>
                  <a:srgbClr val="898989"/>
                </a:solidFill>
                <a:latin typeface="Arial" panose="020B0604020202020204" pitchFamily="34" charset="0"/>
                <a:ea typeface="+mn-ea"/>
                <a:cs typeface="+mn-cs"/>
                <a:sym typeface="Calibri" panose="020F0502020204030204" charset="0"/>
              </a:rPr>
            </a:fld>
            <a:endParaRPr lang="zh-CN" altLang="en-US" sz="1400" dirty="0">
              <a:solidFill>
                <a:srgbClr val="898989"/>
              </a:solidFill>
              <a:latin typeface="Arial" panose="020B0604020202020204" pitchFamily="34" charset="0"/>
              <a:ea typeface="+mn-ea"/>
              <a:cs typeface="+mn-cs"/>
              <a:sym typeface="Calibri" panose="020F0502020204030204" charset="0"/>
            </a:endParaRPr>
          </a:p>
        </p:txBody>
      </p:sp>
      <p:sp>
        <p:nvSpPr>
          <p:cNvPr id="17419" name="矩形 6"/>
          <p:cNvSpPr/>
          <p:nvPr/>
        </p:nvSpPr>
        <p:spPr>
          <a:xfrm>
            <a:off x="0" y="6597270"/>
            <a:ext cx="12192000" cy="296708"/>
          </a:xfrm>
          <a:prstGeom prst="rect">
            <a:avLst/>
          </a:prstGeom>
          <a:solidFill>
            <a:srgbClr val="009999"/>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17420" name="矩形 1"/>
          <p:cNvSpPr/>
          <p:nvPr/>
        </p:nvSpPr>
        <p:spPr>
          <a:xfrm>
            <a:off x="0" y="6596953"/>
            <a:ext cx="12192000" cy="71400"/>
          </a:xfrm>
          <a:prstGeom prst="rect">
            <a:avLst/>
          </a:prstGeom>
          <a:solidFill>
            <a:srgbClr val="F2F2F2"/>
          </a:solid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zh-CN" sz="2100" dirty="0">
              <a:solidFill>
                <a:srgbClr val="FFFFFF"/>
              </a:solidFill>
              <a:latin typeface="宋体" panose="02010600030101010101" pitchFamily="2" charset="-122"/>
              <a:sym typeface="宋体" panose="02010600030101010101" pitchFamily="2" charset="-122"/>
            </a:endParaRPr>
          </a:p>
        </p:txBody>
      </p:sp>
      <p:sp>
        <p:nvSpPr>
          <p:cNvPr id="3" name="矩形 11"/>
          <p:cNvSpPr/>
          <p:nvPr/>
        </p:nvSpPr>
        <p:spPr>
          <a:xfrm>
            <a:off x="2911863" y="334352"/>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 name="矩形 12"/>
          <p:cNvSpPr/>
          <p:nvPr/>
        </p:nvSpPr>
        <p:spPr>
          <a:xfrm>
            <a:off x="7392630" y="355296"/>
            <a:ext cx="1223326"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矩形 13"/>
          <p:cNvSpPr/>
          <p:nvPr/>
        </p:nvSpPr>
        <p:spPr>
          <a:xfrm>
            <a:off x="9440391" y="355296"/>
            <a:ext cx="1223325" cy="431575"/>
          </a:xfrm>
          <a:prstGeom prst="rect">
            <a:avLst/>
          </a:prstGeom>
          <a:noFill/>
          <a:ln w="25400">
            <a:noFill/>
          </a:ln>
        </p:spPr>
        <p:txBody>
          <a:bodyPr anchor="ctr"/>
          <a:lstStyle>
            <a:lvl1pPr marL="408305" indent="-408305" algn="l" defTabSz="1089025" rtl="0" eaLnBrk="0" fontAlgn="base" hangingPunct="0">
              <a:spcBef>
                <a:spcPct val="20000"/>
              </a:spcBef>
              <a:spcAft>
                <a:spcPct val="0"/>
              </a:spcAft>
              <a:buFont typeface="Arial" panose="020B0604020202020204" pitchFamily="34" charset="0"/>
              <a:buChar char="•"/>
              <a:defRPr sz="3800">
                <a:solidFill>
                  <a:schemeClr val="tx1"/>
                </a:solidFill>
                <a:latin typeface="+mn-lt"/>
                <a:ea typeface="+mn-ea"/>
                <a:cs typeface="+mn-cs"/>
                <a:sym typeface="Calibri" panose="020F0502020204030204" charset="0"/>
              </a:defRPr>
            </a:lvl1pPr>
            <a:lvl2pPr marL="884555" indent="-339725" algn="l" defTabSz="1089025" rtl="0" eaLnBrk="0" fontAlgn="base" hangingPunct="0">
              <a:spcBef>
                <a:spcPct val="20000"/>
              </a:spcBef>
              <a:spcAft>
                <a:spcPct val="0"/>
              </a:spcAft>
              <a:buFont typeface="Arial" panose="020B0604020202020204" pitchFamily="34" charset="0"/>
              <a:buChar char="–"/>
              <a:defRPr sz="3300">
                <a:solidFill>
                  <a:schemeClr val="tx1"/>
                </a:solidFill>
                <a:latin typeface="+mn-lt"/>
                <a:ea typeface="+mn-ea"/>
                <a:sym typeface="Calibri" panose="020F0502020204030204" charset="0"/>
              </a:defRPr>
            </a:lvl2pPr>
            <a:lvl3pPr marL="1362075" indent="-273050" algn="l" defTabSz="108902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sym typeface="Calibri" panose="020F0502020204030204" charset="0"/>
              </a:defRPr>
            </a:lvl3pPr>
            <a:lvl4pPr marL="1905000" indent="-27178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4pPr>
            <a:lvl5pPr marL="2451100" indent="-273050" algn="l" defTabSz="108902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5pPr>
          </a:lstStyle>
          <a:p>
            <a:pPr marL="0" lvl="0" indent="0" algn="ctr" eaLnBrk="1" hangingPunct="1">
              <a:spcBef>
                <a:spcPct val="0"/>
              </a:spcBef>
              <a:buNone/>
            </a:pPr>
            <a:endParaRPr lang="zh-CN" altLang="en-US" sz="20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6" name="文本框 35"/>
          <p:cNvSpPr txBox="1"/>
          <p:nvPr/>
        </p:nvSpPr>
        <p:spPr>
          <a:xfrm>
            <a:off x="1130346" y="1139747"/>
            <a:ext cx="4314825" cy="922020"/>
          </a:xfrm>
          <a:prstGeom prst="rect">
            <a:avLst/>
          </a:prstGeom>
          <a:noFill/>
        </p:spPr>
        <p:txBody>
          <a:bodyPr wrap="none" rtlCol="0" anchor="t">
            <a:spAutoFit/>
          </a:bodyPr>
          <a:lstStyle/>
          <a:p>
            <a:pPr algn="l">
              <a:lnSpc>
                <a:spcPct val="150000"/>
              </a:lnSpc>
              <a:spcBef>
                <a:spcPts val="200"/>
              </a:spcBef>
              <a:spcAft>
                <a:spcPts val="65"/>
              </a:spcAft>
            </a:pPr>
            <a:r>
              <a:rPr lang="zh-CN" altLang="en-US" sz="3600" b="1">
                <a:solidFill>
                  <a:prstClr val="black"/>
                </a:solidFill>
                <a:sym typeface="+mn-ea"/>
              </a:rPr>
              <a:t>三、游戏的相关理论</a:t>
            </a:r>
            <a:endParaRPr lang="zh-CN" altLang="en-US" sz="3600"/>
          </a:p>
        </p:txBody>
      </p:sp>
      <p:sp>
        <p:nvSpPr>
          <p:cNvPr id="5" name="文本框 4"/>
          <p:cNvSpPr txBox="1"/>
          <p:nvPr/>
        </p:nvSpPr>
        <p:spPr>
          <a:xfrm>
            <a:off x="1418486" y="2061287"/>
            <a:ext cx="9337257" cy="2306955"/>
          </a:xfrm>
          <a:prstGeom prst="rect">
            <a:avLst/>
          </a:prstGeom>
          <a:noFill/>
        </p:spPr>
        <p:txBody>
          <a:bodyPr wrap="square" rtlCol="0" anchor="t">
            <a:spAutoFit/>
          </a:bodyPr>
          <a:p>
            <a:pPr marL="0" indent="0">
              <a:lnSpc>
                <a:spcPct val="150000"/>
              </a:lnSpc>
              <a:buFont typeface="Arial" panose="020B0604020202020204" pitchFamily="34" charset="0"/>
              <a:buNone/>
            </a:pPr>
            <a:r>
              <a:rPr lang="en-US" altLang="zh-CN" sz="3200" b="1" dirty="0" smtClean="0">
                <a:solidFill>
                  <a:srgbClr val="0070C0"/>
                </a:solidFill>
                <a:sym typeface="+mn-ea"/>
              </a:rPr>
              <a:t>2.</a:t>
            </a:r>
            <a:r>
              <a:rPr lang="zh-CN" altLang="en-US" sz="3200" b="1" dirty="0" smtClean="0">
                <a:solidFill>
                  <a:srgbClr val="0070C0"/>
                </a:solidFill>
                <a:sym typeface="+mn-ea"/>
              </a:rPr>
              <a:t>松弛说</a:t>
            </a:r>
            <a:endParaRPr lang="zh-CN" altLang="en-US" sz="3200" b="1" dirty="0" smtClean="0">
              <a:solidFill>
                <a:srgbClr val="0070C0"/>
              </a:solidFill>
              <a:latin typeface="Arial" panose="020B0604020202020204" pitchFamily="34" charset="0"/>
              <a:sym typeface="+mn-ea"/>
            </a:endParaRPr>
          </a:p>
          <a:p>
            <a:pPr marL="0" indent="0">
              <a:lnSpc>
                <a:spcPct val="150000"/>
              </a:lnSpc>
              <a:buFont typeface="Arial" panose="020B0604020202020204" pitchFamily="34" charset="0"/>
              <a:buNone/>
            </a:pPr>
            <a:r>
              <a:rPr lang="en-US" altLang="zh-CN" sz="3200" b="1" dirty="0" smtClean="0">
                <a:latin typeface="宋体" panose="02010600030101010101" pitchFamily="2" charset="-122"/>
                <a:cs typeface="宋体" panose="02010600030101010101" pitchFamily="2" charset="-122"/>
                <a:sym typeface="+mn-ea"/>
              </a:rPr>
              <a:t>    </a:t>
            </a:r>
            <a:r>
              <a:rPr lang="zh-CN" sz="3200" b="1" dirty="0" smtClean="0">
                <a:latin typeface="宋体" panose="02010600030101010101" pitchFamily="2" charset="-122"/>
                <a:cs typeface="宋体" panose="02010600030101010101" pitchFamily="2" charset="-122"/>
                <a:sym typeface="+mn-ea"/>
              </a:rPr>
              <a:t>代表人物：拉察鲁斯、斐茄克</a:t>
            </a:r>
            <a:endParaRPr lang="zh-CN" sz="3200" b="1" dirty="0" smtClean="0">
              <a:latin typeface="宋体" panose="02010600030101010101" pitchFamily="2" charset="-122"/>
              <a:cs typeface="宋体" panose="02010600030101010101" pitchFamily="2" charset="-122"/>
              <a:sym typeface="+mn-ea"/>
            </a:endParaRPr>
          </a:p>
          <a:p>
            <a:pPr marL="0" indent="0">
              <a:lnSpc>
                <a:spcPct val="150000"/>
              </a:lnSpc>
              <a:buFont typeface="Arial" panose="020B0604020202020204" pitchFamily="34" charset="0"/>
              <a:buNone/>
            </a:pPr>
            <a:r>
              <a:rPr lang="en-US" altLang="zh-CN" sz="3200" b="1">
                <a:solidFill>
                  <a:srgbClr val="0070C0"/>
                </a:solidFill>
                <a:sym typeface="+mn-ea"/>
              </a:rPr>
              <a:t>       </a:t>
            </a:r>
            <a:r>
              <a:rPr lang="zh-CN" altLang="en-US" sz="3200" b="1">
                <a:solidFill>
                  <a:srgbClr val="0070C0"/>
                </a:solidFill>
                <a:sym typeface="+mn-ea"/>
              </a:rPr>
              <a:t>游戏是工作疲劳后恢复精力的一种方式。</a:t>
            </a:r>
            <a:endParaRPr lang="zh-CN" altLang="en-US" sz="3200" b="1">
              <a:solidFill>
                <a:srgbClr val="0070C0"/>
              </a:solidFill>
              <a:sym typeface="+mn-ea"/>
            </a:endParaRPr>
          </a:p>
        </p:txBody>
      </p:sp>
    </p:spTree>
  </p:cSld>
  <p:clrMapOvr>
    <a:masterClrMapping/>
  </p:clrMapOvr>
  <p:transition spd="slow" advTm="10000">
    <p:wipe dir="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TEMPLATE_CATEGORY" val="custom"/>
  <p:tag name="KSO_WM_TEMPLATE_INDEX" val="20184582"/>
  <p:tag name="KSO_WM_TAG_VERSION" val="1.0"/>
  <p:tag name="KSO_WM_SLIDE_ID" val="custom20184582_1"/>
  <p:tag name="KSO_WM_SLIDE_INDEX" val="1"/>
  <p:tag name="KSO_WM_SLIDE_ITEM_CNT" val="2"/>
  <p:tag name="KSO_WM_SLIDE_LAYOUT" val="a_b"/>
  <p:tag name="KSO_WM_SLIDE_LAYOUT_CNT" val="1_1"/>
  <p:tag name="KSO_WM_SLIDE_TYPE" val="title"/>
  <p:tag name="KSO_WM_BEAUTIFY_FLAG" val="#wm#"/>
  <p:tag name="KSO_WM_TEMPLATE_THUMBS_INDEX" val="1、6、12、14、4、5、13、20、"/>
</p:tagLst>
</file>

<file path=ppt/tags/tag11.xml><?xml version="1.0" encoding="utf-8"?>
<p:tagLst xmlns:p="http://schemas.openxmlformats.org/presentationml/2006/main">
  <p:tag name="KSO_WM_TEMPLATE_CATEGORY" val="custom"/>
  <p:tag name="KSO_WM_TEMPLATE_INDEX" val="20184582"/>
  <p:tag name="KSO_WM_TAG_VERSION" val="1.0"/>
  <p:tag name="KSO_WM_BEAUTIFY_FLAG" val="#wm#"/>
  <p:tag name="KSO_WM_UNIT_TYPE" val="a"/>
  <p:tag name="KSO_WM_UNIT_INDEX" val="1"/>
  <p:tag name="KSO_WM_UNIT_CLEAR" val="1"/>
  <p:tag name="KSO_WM_UNIT_LAYERLEVEL" val="1"/>
  <p:tag name="KSO_WM_UNIT_ISCONTENTSTITLE" val="1"/>
  <p:tag name="KSO_WM_UNIT_VALUE" val="2"/>
  <p:tag name="KSO_WM_UNIT_HIGHLIGHT" val="0"/>
  <p:tag name="KSO_WM_UNIT_COMPATIBLE" val="0"/>
  <p:tag name="KSO_WM_DIAGRAM_GROUP_CODE" val="l1_1"/>
  <p:tag name="KSO_WM_UNIT_ID" val="custom20184582_8*a*1"/>
  <p:tag name="KSO_WM_UNIT_PRESET_TEXT" val="目录"/>
  <p:tag name="KSO_WM_UNIT_FILL_FORE_SCHEMECOLOR_INDEX" val="5"/>
  <p:tag name="KSO_WM_UNIT_FILL_TYPE" val="1"/>
  <p:tag name="KSO_WM_UNIT_TEXT_FILL_FORE_SCHEMECOLOR_INDEX" val="14"/>
  <p:tag name="KSO_WM_UNIT_TEXT_FILL_TYPE" val="1"/>
  <p:tag name="KSO_WM_UNIT_USESOURCEFORMAT_APPLY" val="1"/>
</p:tagLst>
</file>

<file path=ppt/tags/tag12.xml><?xml version="1.0" encoding="utf-8"?>
<p:tagLst xmlns:p="http://schemas.openxmlformats.org/presentationml/2006/main">
  <p:tag name="KSO_WM_TEMPLATE_CATEGORY" val="custom"/>
  <p:tag name="KSO_WM_TEMPLATE_INDEX" val="20184582"/>
  <p:tag name="KSO_WM_TAG_VERSION" val="1.0"/>
  <p:tag name="KSO_WM_BEAUTIFY_FLAG" val="#wm#"/>
  <p:tag name="KSO_WM_UNIT_TYPE" val="b"/>
  <p:tag name="KSO_WM_UNIT_INDEX" val="1"/>
  <p:tag name="KSO_WM_UNIT_CLEAR" val="1"/>
  <p:tag name="KSO_WM_UNIT_LAYERLEVEL" val="1"/>
  <p:tag name="KSO_WM_UNIT_VALUE" val="4"/>
  <p:tag name="KSO_WM_UNIT_ISCONTENTSTITLE" val="1"/>
  <p:tag name="KSO_WM_UNIT_HIGHLIGHT" val="0"/>
  <p:tag name="KSO_WM_UNIT_COMPATIBLE" val="0"/>
  <p:tag name="KSO_WM_DIAGRAM_GROUP_CODE" val="l1_1"/>
  <p:tag name="KSO_WM_UNIT_ID" val="custom20184582_8*b*1"/>
  <p:tag name="KSO_WM_UNIT_PRESET_TEXT" val="content"/>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TAG_VERSION" val="1.0"/>
  <p:tag name="KSO_WM_BEAUTIFY_FLAG" val="#wm#"/>
  <p:tag name="KSO_WM_UNIT_TYPE" val="i"/>
  <p:tag name="KSO_WM_UNIT_ID" val="custom20184582_8*i*2"/>
  <p:tag name="KSO_WM_TEMPLATE_CATEGORY" val="custom"/>
  <p:tag name="KSO_WM_TEMPLATE_INDEX" val="20184582"/>
  <p:tag name="KSO_WM_UNIT_INDEX" val="2"/>
</p:tagLst>
</file>

<file path=ppt/tags/tag14.xml><?xml version="1.0" encoding="utf-8"?>
<p:tagLst xmlns:p="http://schemas.openxmlformats.org/presentationml/2006/main">
  <p:tag name="KSO_WM_TEMPLATE_CATEGORY" val="custom"/>
  <p:tag name="KSO_WM_TEMPLATE_INDEX" val="20184582"/>
  <p:tag name="KSO_WM_TAG_VERSION" val="1.0"/>
  <p:tag name="KSO_WM_BEAUTIFY_FLAG" val="#wm#"/>
  <p:tag name="KSO_WM_UNIT_TYPE" val="l_h_f"/>
  <p:tag name="KSO_WM_UNIT_INDEX" val="1_1_1"/>
  <p:tag name="KSO_WM_UNIT_ID" val="custom20184582_8*l_h_f*1_1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5.xml><?xml version="1.0" encoding="utf-8"?>
<p:tagLst xmlns:p="http://schemas.openxmlformats.org/presentationml/2006/main">
  <p:tag name="KSO_WM_TEMPLATE_CATEGORY" val="custom"/>
  <p:tag name="KSO_WM_TEMPLATE_INDEX" val="20184582"/>
  <p:tag name="KSO_WM_UNIT_CLEAR" val="1"/>
  <p:tag name="KSO_WM_TAG_VERSION" val="1.0"/>
  <p:tag name="KSO_WM_BEAUTIFY_FLAG" val="#wm#"/>
  <p:tag name="KSO_WM_UNIT_TYPE" val="l_h_i"/>
  <p:tag name="KSO_WM_UNIT_INDEX" val="1_1_1"/>
  <p:tag name="KSO_WM_UNIT_ID" val="custom20184582_8*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6.xml><?xml version="1.0" encoding="utf-8"?>
<p:tagLst xmlns:p="http://schemas.openxmlformats.org/presentationml/2006/main">
  <p:tag name="KSO_WM_TAG_VERSION" val="1.0"/>
  <p:tag name="KSO_WM_BEAUTIFY_FLAG" val="#wm#"/>
  <p:tag name="KSO_WM_UNIT_TYPE" val="i"/>
  <p:tag name="KSO_WM_UNIT_ID" val="custom20184582_8*i*7"/>
  <p:tag name="KSO_WM_TEMPLATE_CATEGORY" val="custom"/>
  <p:tag name="KSO_WM_TEMPLATE_INDEX" val="20184582"/>
  <p:tag name="KSO_WM_UNIT_INDEX" val="7"/>
</p:tagLst>
</file>

<file path=ppt/tags/tag17.xml><?xml version="1.0" encoding="utf-8"?>
<p:tagLst xmlns:p="http://schemas.openxmlformats.org/presentationml/2006/main">
  <p:tag name="KSO_WM_TEMPLATE_CATEGORY" val="custom"/>
  <p:tag name="KSO_WM_TEMPLATE_INDEX" val="20184582"/>
  <p:tag name="KSO_WM_TAG_VERSION" val="1.0"/>
  <p:tag name="KSO_WM_BEAUTIFY_FLAG" val="#wm#"/>
  <p:tag name="KSO_WM_UNIT_TYPE" val="l_h_f"/>
  <p:tag name="KSO_WM_UNIT_INDEX" val="1_2_1"/>
  <p:tag name="KSO_WM_UNIT_ID" val="custom20184582_8*l_h_f*1_2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18.xml><?xml version="1.0" encoding="utf-8"?>
<p:tagLst xmlns:p="http://schemas.openxmlformats.org/presentationml/2006/main">
  <p:tag name="KSO_WM_TEMPLATE_CATEGORY" val="custom"/>
  <p:tag name="KSO_WM_TEMPLATE_INDEX" val="20184582"/>
  <p:tag name="KSO_WM_UNIT_CLEAR" val="1"/>
  <p:tag name="KSO_WM_TAG_VERSION" val="1.0"/>
  <p:tag name="KSO_WM_BEAUTIFY_FLAG" val="#wm#"/>
  <p:tag name="KSO_WM_UNIT_TYPE" val="l_h_i"/>
  <p:tag name="KSO_WM_UNIT_INDEX" val="1_2_1"/>
  <p:tag name="KSO_WM_UNIT_ID" val="custom20184582_8*l_h_i*1_2_1"/>
  <p:tag name="KSO_WM_UNIT_LAYERLEVEL" val="1_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19.xml><?xml version="1.0" encoding="utf-8"?>
<p:tagLst xmlns:p="http://schemas.openxmlformats.org/presentationml/2006/main">
  <p:tag name="KSO_WM_TAG_VERSION" val="1.0"/>
  <p:tag name="KSO_WM_BEAUTIFY_FLAG" val="#wm#"/>
  <p:tag name="KSO_WM_UNIT_TYPE" val="i"/>
  <p:tag name="KSO_WM_UNIT_ID" val="custom20184582_8*i*12"/>
  <p:tag name="KSO_WM_TEMPLATE_CATEGORY" val="custom"/>
  <p:tag name="KSO_WM_TEMPLATE_INDEX" val="20184582"/>
  <p:tag name="KSO_WM_UNIT_INDEX" val="1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TEMPLATE_CATEGORY" val="custom"/>
  <p:tag name="KSO_WM_TEMPLATE_INDEX" val="20184582"/>
  <p:tag name="KSO_WM_TAG_VERSION" val="1.0"/>
  <p:tag name="KSO_WM_BEAUTIFY_FLAG" val="#wm#"/>
  <p:tag name="KSO_WM_UNIT_TYPE" val="l_h_f"/>
  <p:tag name="KSO_WM_UNIT_INDEX" val="1_3_1"/>
  <p:tag name="KSO_WM_UNIT_ID" val="custom20184582_8*l_h_f*1_3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1"/>
</p:tagLst>
</file>

<file path=ppt/tags/tag21.xml><?xml version="1.0" encoding="utf-8"?>
<p:tagLst xmlns:p="http://schemas.openxmlformats.org/presentationml/2006/main">
  <p:tag name="KSO_WM_TEMPLATE_CATEGORY" val="custom"/>
  <p:tag name="KSO_WM_TEMPLATE_INDEX" val="20184582"/>
  <p:tag name="KSO_WM_UNIT_CLEAR" val="1"/>
  <p:tag name="KSO_WM_TAG_VERSION" val="1.0"/>
  <p:tag name="KSO_WM_BEAUTIFY_FLAG" val="#wm#"/>
  <p:tag name="KSO_WM_UNIT_TYPE" val="l_h_i"/>
  <p:tag name="KSO_WM_UNIT_INDEX" val="1_3_1"/>
  <p:tag name="KSO_WM_UNIT_ID" val="custom20184582_8*l_h_i*1_3_1"/>
  <p:tag name="KSO_WM_UNIT_LAYERLEVEL" val="1_1_1"/>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1"/>
</p:tagLst>
</file>

<file path=ppt/tags/tag22.xml><?xml version="1.0" encoding="utf-8"?>
<p:tagLst xmlns:p="http://schemas.openxmlformats.org/presentationml/2006/main">
  <p:tag name="KSO_WM_TAG_VERSION" val="1.0"/>
  <p:tag name="KSO_WM_SLIDE_ITEM_CNT" val="3"/>
  <p:tag name="KSO_WM_SLIDE_LAYOUT" val="a_b_l"/>
  <p:tag name="KSO_WM_SLIDE_LAYOUT_CNT" val="1_1_1"/>
  <p:tag name="KSO_WM_SLIDE_TYPE" val="contents"/>
  <p:tag name="KSO_WM_BEAUTIFY_FLAG" val="#wm#"/>
  <p:tag name="KSO_WM_TEMPLATE_CATEGORY" val="custom"/>
  <p:tag name="KSO_WM_TEMPLATE_INDEX" val="20184582"/>
  <p:tag name="KSO_WM_SLIDE_ID" val="custom20184582_8"/>
  <p:tag name="KSO_WM_SLIDE_INDEX" val="8"/>
  <p:tag name="KSO_WM_DIAGRAM_GROUP_CODE" val="l1-1"/>
</p:tagLst>
</file>

<file path=ppt/tags/tag23.xml><?xml version="1.0" encoding="utf-8"?>
<p:tagLst xmlns:p="http://schemas.openxmlformats.org/presentationml/2006/main">
  <p:tag name="KSO_WM_TEMPLATE_CATEGORY" val="custom"/>
  <p:tag name="KSO_WM_TEMPLATE_INDEX" val="20184582"/>
  <p:tag name="KSO_WM_TAG_VERSION" val="1.0"/>
  <p:tag name="KSO_WM_BEAUTIFY_FLAG" val="#wm#"/>
  <p:tag name="KSO_WM_UNIT_PRESET_TEXT_LEN" val="200"/>
  <p:tag name="KSO_WM_UNIT_PRESET_TEXT_INDEX" val="6"/>
  <p:tag name="KSO_WM_UNIT_CLEAR" val="0"/>
  <p:tag name="KSO_WM_UNIT_COMPATIBLE" val="0"/>
  <p:tag name="KSO_WM_UNIT_HIGHLIGHT" val="0"/>
  <p:tag name="KSO_WM_UNIT_VALUE" val="297"/>
  <p:tag name="KSO_WM_UNIT_LAYERLEVEL" val="1"/>
  <p:tag name="KSO_WM_UNIT_INDEX" val="1"/>
  <p:tag name="KSO_WM_UNIT_ID" val="custom20184582_2*f*1"/>
  <p:tag name="KSO_WM_UNIT_TYPE" val="f"/>
</p:tagLst>
</file>

<file path=ppt/tags/tag24.xml><?xml version="1.0" encoding="utf-8"?>
<p:tagLst xmlns:p="http://schemas.openxmlformats.org/presentationml/2006/main">
  <p:tag name="KSO_WM_TAG_VERSION" val="1.0"/>
  <p:tag name="KSO_WM_BEAUTIFY_FLAG" val="#wm#"/>
  <p:tag name="KSO_WM_UNIT_TYPE" val="i"/>
  <p:tag name="KSO_WM_UNIT_ID" val="custom20184582_8*i*7"/>
  <p:tag name="KSO_WM_TEMPLATE_CATEGORY" val="custom"/>
  <p:tag name="KSO_WM_TEMPLATE_INDEX" val="20184582"/>
  <p:tag name="KSO_WM_UNIT_INDEX" val="7"/>
</p:tagLst>
</file>

<file path=ppt/tags/tag25.xml><?xml version="1.0" encoding="utf-8"?>
<p:tagLst xmlns:p="http://schemas.openxmlformats.org/presentationml/2006/main">
  <p:tag name="KSO_WM_TEMPLATE_CATEGORY" val="custom"/>
  <p:tag name="KSO_WM_TEMPLATE_INDEX" val="20184582"/>
  <p:tag name="KSO_WM_TAG_VERSION" val="1.0"/>
  <p:tag name="KSO_WM_BEAUTIFY_FLAG" val="#wm#"/>
  <p:tag name="KSO_WM_UNIT_TYPE" val="l_h_f"/>
  <p:tag name="KSO_WM_UNIT_INDEX" val="1_2_1"/>
  <p:tag name="KSO_WM_UNIT_ID" val="custom20184582_8*l_h_f*1_2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26.xml><?xml version="1.0" encoding="utf-8"?>
<p:tagLst xmlns:p="http://schemas.openxmlformats.org/presentationml/2006/main">
  <p:tag name="KSO_WM_TEMPLATE_CATEGORY" val="custom"/>
  <p:tag name="KSO_WM_TEMPLATE_INDEX" val="20184582"/>
  <p:tag name="KSO_WM_UNIT_CLEAR" val="1"/>
  <p:tag name="KSO_WM_TAG_VERSION" val="1.0"/>
  <p:tag name="KSO_WM_BEAUTIFY_FLAG" val="#wm#"/>
  <p:tag name="KSO_WM_UNIT_TYPE" val="l_h_i"/>
  <p:tag name="KSO_WM_UNIT_INDEX" val="1_2_1"/>
  <p:tag name="KSO_WM_UNIT_ID" val="custom20184582_8*l_h_i*1_2_1"/>
  <p:tag name="KSO_WM_UNIT_LAYERLEVEL" val="1_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27.xml><?xml version="1.0" encoding="utf-8"?>
<p:tagLst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SLIDE_INDEX" val="2"/>
  <p:tag name="KSO_WM_SLIDE_ID" val="custom20184582_2"/>
  <p:tag name="KSO_WM_TAG_VERSION" val="1.0"/>
  <p:tag name="KSO_WM_TEMPLATE_INDEX" val="20184582"/>
  <p:tag name="KSO_WM_TEMPLATE_CATEGORY" val="custom"/>
</p:tagLst>
</file>

<file path=ppt/tags/tag28.xml><?xml version="1.0" encoding="utf-8"?>
<p:tagLst xmlns:p="http://schemas.openxmlformats.org/presentationml/2006/main">
  <p:tag name="REFSHAPE" val="713725900"/>
  <p:tag name="KSO_WM_UNIT_PLACING_PICTURE_USER_VIEWPORT" val="{&quot;height&quot;:7500,&quot;width&quot;:10000}"/>
</p:tagLst>
</file>

<file path=ppt/tags/tag29.xml><?xml version="1.0" encoding="utf-8"?>
<p:tagLst xmlns:p="http://schemas.openxmlformats.org/presentationml/2006/main">
  <p:tag name="COMMONDATA" val="eyJoZGlkIjoiYjk5ODM0YmMxOWJiYWQyNDU4MGIzYWRmYTA0ZmI5NDc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TAG_VERSION" val="1.0"/>
  <p:tag name="KSO_WM_TEMPLATE_CATEGORY" val="custom"/>
  <p:tag name="KSO_WM_TEMPLATE_INDEX" val="20184582"/>
</p:tagLst>
</file>

<file path=ppt/tags/tag6.xml><?xml version="1.0" encoding="utf-8"?>
<p:tagLst xmlns:p="http://schemas.openxmlformats.org/presentationml/2006/main">
  <p:tag name="KSO_WM_TAG_VERSION" val="1.0"/>
  <p:tag name="KSO_WM_TEMPLATE_CATEGORY" val="custom"/>
  <p:tag name="KSO_WM_TEMPLATE_INDEX" val="20184582"/>
</p:tagLst>
</file>

<file path=ppt/tags/tag7.xml><?xml version="1.0" encoding="utf-8"?>
<p:tagLst xmlns:p="http://schemas.openxmlformats.org/presentationml/2006/main">
  <p:tag name="KSO_WM_TEMPLATE_CATEGORY" val="custom"/>
  <p:tag name="KSO_WM_TEMPLATE_INDEX" val="20184582"/>
  <p:tag name="KSO_WM_TAG_VERSION" val="1.0"/>
  <p:tag name="KSO_WM_BEAUTIFY_FLAG" val="#wm#"/>
  <p:tag name="KSO_WM_TEMPLATE_THUMBS_INDEX" val="1、6、12、14、4、5、13、20"/>
</p:tagLst>
</file>

<file path=ppt/tags/tag8.xml><?xml version="1.0" encoding="utf-8"?>
<p:tagLst xmlns:p="http://schemas.openxmlformats.org/presentationml/2006/main">
  <p:tag name="KSO_WM_TAG_VERSION" val="1.0"/>
  <p:tag name="KSO_WM_BEAUTIFY_FLAG" val="#wm#"/>
  <p:tag name="KSO_WM_UNIT_TYPE" val="i"/>
  <p:tag name="KSO_WM_UNIT_ID" val="custom20184582_1*i*2"/>
  <p:tag name="KSO_WM_TEMPLATE_CATEGORY" val="custom"/>
  <p:tag name="KSO_WM_TEMPLATE_INDEX" val="20184582"/>
  <p:tag name="KSO_WM_UNIT_INDEX" val="2"/>
</p:tagLst>
</file>

<file path=ppt/tags/tag9.xml><?xml version="1.0" encoding="utf-8"?>
<p:tagLst xmlns:p="http://schemas.openxmlformats.org/presentationml/2006/main">
  <p:tag name="KSO_WM_TEMPLATE_CATEGORY" val="custom"/>
  <p:tag name="KSO_WM_TEMPLATE_INDEX" val="20184582"/>
  <p:tag name="KSO_WM_UNIT_TYPE" val="a"/>
  <p:tag name="KSO_WM_UNIT_INDEX" val="1"/>
  <p:tag name="KSO_WM_UNIT_ID" val="custom20184582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个人述职报告"/>
</p:tagLst>
</file>

<file path=ppt/theme/theme1.xml><?xml version="1.0" encoding="utf-8"?>
<a:theme xmlns:a="http://schemas.openxmlformats.org/drawingml/2006/main" name="1_Office 主题​​">
  <a:themeElements>
    <a:clrScheme name="自定义 371">
      <a:dk1>
        <a:sysClr val="windowText" lastClr="000000"/>
      </a:dk1>
      <a:lt1>
        <a:sysClr val="window" lastClr="FFFFFF"/>
      </a:lt1>
      <a:dk2>
        <a:srgbClr val="444D26"/>
      </a:dk2>
      <a:lt2>
        <a:srgbClr val="FFFEEF"/>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4de34vli">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3296</Words>
  <Application>WPS 演示</Application>
  <PresentationFormat>宽屏</PresentationFormat>
  <Paragraphs>410</Paragraphs>
  <Slides>39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Arial</vt:lpstr>
      <vt:lpstr>宋体</vt:lpstr>
      <vt:lpstr>Wingdings</vt:lpstr>
      <vt:lpstr>Calibri</vt:lpstr>
      <vt:lpstr>微软雅黑</vt:lpstr>
      <vt:lpstr>楷体</vt:lpstr>
      <vt:lpstr>黑体</vt:lpstr>
      <vt:lpstr>Arial Unicode MS</vt:lpstr>
      <vt:lpstr>华文楷体</vt:lpstr>
      <vt:lpstr>Wingdings</vt:lpstr>
      <vt:lpstr>1_Office 主题​​</vt:lpstr>
      <vt:lpstr>幼儿园游戏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二、幼儿园各年龄段幼儿游戏特点</vt:lpstr>
      <vt:lpstr>（一）小班幼儿的年龄特点</vt:lpstr>
      <vt:lpstr>（二）中班幼儿的游戏特点</vt:lpstr>
      <vt:lpstr>（二）中班幼儿的游戏特点</vt:lpstr>
      <vt:lpstr>（三）大班幼儿的游戏特点</vt:lpstr>
      <vt:lpstr>三、幼儿园游戏指导的基本要求</vt:lpstr>
      <vt:lpstr>（二）教师以间接指导为主</vt:lpstr>
      <vt:lpstr>PowerPoint 演示文稿</vt:lpstr>
      <vt:lpstr>PowerPoint 演示文稿</vt:lpstr>
      <vt:lpstr>PowerPoint 演示文稿</vt:lpstr>
      <vt:lpstr>（三）教师的主要任务是观察游戏</vt:lpstr>
      <vt:lpstr>PowerPoint 演示文稿</vt:lpstr>
      <vt:lpstr>PowerPoint 演示文稿</vt:lpstr>
      <vt:lpstr>（四）把握好介入游戏的时机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盈盈</cp:lastModifiedBy>
  <cp:revision>82</cp:revision>
  <dcterms:created xsi:type="dcterms:W3CDTF">2015-05-05T08:02:00Z</dcterms:created>
  <dcterms:modified xsi:type="dcterms:W3CDTF">2022-05-19T06:13:57Z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2052-11.1.0.11691</vt:lpwstr>
  </property>
  <property fmtid="{D5CDD505-2E9C-101B-9397-08002B2CF9AE}" pid="3" name="ICV">
    <vt:lpwstr>563F1B7D63424F6A8F28F619E8C4ADC1</vt:lpwstr>
  </property>
</Properties>
</file>