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6"/>
  </p:notesMasterIdLst>
  <p:sldIdLst>
    <p:sldId id="263" r:id="rId3"/>
    <p:sldId id="264" r:id="rId4"/>
    <p:sldId id="270" r:id="rId5"/>
    <p:sldId id="271" r:id="rId6"/>
    <p:sldId id="272" r:id="rId7"/>
    <p:sldId id="273" r:id="rId8"/>
    <p:sldId id="274" r:id="rId9"/>
    <p:sldId id="275" r:id="rId10"/>
    <p:sldId id="276" r:id="rId11"/>
    <p:sldId id="284" r:id="rId12"/>
    <p:sldId id="277" r:id="rId13"/>
    <p:sldId id="278" r:id="rId14"/>
    <p:sldId id="279" r:id="rId15"/>
    <p:sldId id="280" r:id="rId16"/>
    <p:sldId id="282" r:id="rId17"/>
    <p:sldId id="283"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325" r:id="rId52"/>
    <p:sldId id="326" r:id="rId53"/>
    <p:sldId id="327" r:id="rId54"/>
    <p:sldId id="262" r:id="rId55"/>
  </p:sldIdLst>
  <p:sldSz cx="9144000" cy="6858000" type="screen4x3"/>
  <p:notesSz cx="6858000" cy="9144000"/>
  <p:custDataLst>
    <p:tags r:id="rId6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CECFF"/>
    <a:srgbClr val="0099FF"/>
    <a:srgbClr val="9EA9FA"/>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2154" y="-540"/>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33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0" Type="http://schemas.openxmlformats.org/officeDocument/2006/relationships/tags" Target="tags/tag1.xml"/><Relationship Id="rId6" Type="http://schemas.openxmlformats.org/officeDocument/2006/relationships/slide" Target="slides/slide4.xml"/><Relationship Id="rId59" Type="http://schemas.openxmlformats.org/officeDocument/2006/relationships/tableStyles" Target="tableStyles.xml"/><Relationship Id="rId58" Type="http://schemas.openxmlformats.org/officeDocument/2006/relationships/viewProps" Target="viewProps.xml"/><Relationship Id="rId57" Type="http://schemas.openxmlformats.org/officeDocument/2006/relationships/presProps" Target="presProps.xml"/><Relationship Id="rId56" Type="http://schemas.openxmlformats.org/officeDocument/2006/relationships/notesMaster" Target="notesMasters/notesMaster1.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2A679A-E9B1-410A-AC8E-F4ADA1D4ED7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DDCA2C-7E28-4777-8A5D-0F630E95C50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6DDCA2C-7E28-4777-8A5D-0F630E95C50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Picture 2" descr="G:\F\汇报PPT\新建文件夹\幼师照片\IMG_2703.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56" y="3862"/>
            <a:ext cx="9540552" cy="6881522"/>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732240" y="7317432"/>
            <a:ext cx="2133600" cy="365125"/>
          </a:xfrm>
        </p:spPr>
        <p:txBody>
          <a:bodyPr/>
          <a:lstStyle/>
          <a:p>
            <a:fld id="{0CC90F03-EE2A-476E-82C7-02F009DFABC2}" type="slidenum">
              <a:rPr lang="zh-CN" altLang="en-US" smtClean="0"/>
            </a:fld>
            <a:endParaRPr lang="zh-CN" altLang="en-US"/>
          </a:p>
        </p:txBody>
      </p:sp>
      <p:pic>
        <p:nvPicPr>
          <p:cNvPr id="10" name="图片 9" descr="幼师logo带字.png"/>
          <p:cNvPicPr>
            <a:picLocks noChangeAspect="1"/>
          </p:cNvPicPr>
          <p:nvPr userDrawn="1"/>
        </p:nvPicPr>
        <p:blipFill>
          <a:blip r:embed="rId3" cstate="print"/>
          <a:stretch>
            <a:fillRect/>
          </a:stretch>
        </p:blipFill>
        <p:spPr>
          <a:xfrm>
            <a:off x="6588224" y="260648"/>
            <a:ext cx="2253389" cy="38554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660232" y="5661248"/>
            <a:ext cx="2133600" cy="365125"/>
          </a:xfrm>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0FA7418-6F8F-4FBE-8888-5DBCD7F9DF3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C90F03-EE2A-476E-82C7-02F009DFABC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A7418-6F8F-4FBE-8888-5DBCD7F9DF37}"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90F03-EE2A-476E-82C7-02F009DFABC2}" type="slidenum">
              <a:rPr lang="zh-CN" altLang="en-US" smtClean="0"/>
            </a:fld>
            <a:endParaRPr lang="zh-CN" altLang="en-US"/>
          </a:p>
        </p:txBody>
      </p:sp>
      <p:pic>
        <p:nvPicPr>
          <p:cNvPr id="7" name="图片 6" descr="幼师logo带字.png"/>
          <p:cNvPicPr>
            <a:picLocks noChangeAspect="1"/>
          </p:cNvPicPr>
          <p:nvPr/>
        </p:nvPicPr>
        <p:blipFill>
          <a:blip r:embed="rId12" cstate="print"/>
          <a:stretch>
            <a:fillRect/>
          </a:stretch>
        </p:blipFill>
        <p:spPr>
          <a:xfrm>
            <a:off x="6588224" y="6381328"/>
            <a:ext cx="2253389" cy="38554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第一节 学前课程涵义</a:t>
            </a:r>
            <a:endParaRPr lang="zh-CN" altLang="en-US" b="1" dirty="0"/>
          </a:p>
        </p:txBody>
      </p:sp>
      <p:sp>
        <p:nvSpPr>
          <p:cNvPr id="3" name="内容占位符 2"/>
          <p:cNvSpPr>
            <a:spLocks noGrp="1"/>
          </p:cNvSpPr>
          <p:nvPr>
            <p:ph idx="1"/>
          </p:nvPr>
        </p:nvSpPr>
        <p:spPr/>
        <p:txBody>
          <a:bodyPr/>
          <a:lstStyle/>
          <a:p>
            <a:r>
              <a:rPr lang="zh-CN" altLang="en-US" b="1" dirty="0" smtClean="0"/>
              <a:t>一、课程的词源分析及含义：</a:t>
            </a:r>
            <a:endParaRPr lang="en-US" altLang="zh-CN" b="1" dirty="0" smtClean="0"/>
          </a:p>
          <a:p>
            <a:r>
              <a:rPr lang="zh-CN" altLang="en-US" dirty="0" smtClean="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一）课程的词源分析 </a:t>
            </a:r>
            <a:endParaRPr lang="zh-CN" altLang="en-US" dirty="0">
              <a:latin typeface="楷体" panose="02010609060101010101" pitchFamily="49" charset="-122"/>
              <a:ea typeface="楷体" panose="02010609060101010101" pitchFamily="49" charset="-122"/>
            </a:endParaRPr>
          </a:p>
          <a:p>
            <a:pPr>
              <a:lnSpc>
                <a:spcPct val="150000"/>
              </a:lnSpc>
            </a:pPr>
            <a:r>
              <a:rPr lang="zh-CN" altLang="en-US" dirty="0">
                <a:latin typeface="楷体" panose="02010609060101010101" pitchFamily="49" charset="-122"/>
                <a:ea typeface="楷体" panose="02010609060101010101" pitchFamily="49" charset="-122"/>
              </a:rPr>
              <a:t>“课程”在我国始见于唐代。宋代学者朱熹在</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朱子全书</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论学</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中多次提及课程，如“宽着期限，紧着课程”，“小立课程，大作工夫”等。即指功课及其进程 。</a:t>
            </a:r>
            <a:endParaRPr lang="zh-CN" altLang="en-US" dirty="0">
              <a:latin typeface="楷体" panose="02010609060101010101" pitchFamily="49" charset="-122"/>
              <a:ea typeface="楷体" panose="02010609060101010101" pitchFamily="49" charset="-122"/>
            </a:endParaRPr>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Rot="1" noChangeArrowheads="1"/>
          </p:cNvSpPr>
          <p:nvPr/>
        </p:nvSpPr>
        <p:spPr>
          <a:xfrm>
            <a:off x="251520" y="1307901"/>
            <a:ext cx="8579296" cy="49294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4000"/>
              </a:lnSpc>
            </a:pPr>
            <a:r>
              <a:rPr lang="zh-CN" altLang="en-US" sz="2800" dirty="0" smtClean="0">
                <a:solidFill>
                  <a:srgbClr val="0000FF"/>
                </a:solidFill>
                <a:latin typeface="楷体" panose="02010609060101010101" pitchFamily="49" charset="-122"/>
                <a:ea typeface="楷体" panose="02010609060101010101" pitchFamily="49" charset="-122"/>
              </a:rPr>
              <a:t>陈鹤琴：</a:t>
            </a:r>
            <a:r>
              <a:rPr lang="zh-CN" altLang="en-US" sz="2800" dirty="0" smtClean="0">
                <a:latin typeface="楷体" panose="02010609060101010101" pitchFamily="49" charset="-122"/>
                <a:ea typeface="楷体" panose="02010609060101010101" pitchFamily="49" charset="-122"/>
              </a:rPr>
              <a:t>幼儿园应该给儿童一种充分的经验，这种经验的来源有二：一是与实物的接触，二是与人的接触。应该把儿童能够学而且应该学的东西有选择地组织成系统，应该以儿童的两个环境</a:t>
            </a:r>
            <a:r>
              <a:rPr lang="en-US" altLang="zh-CN" sz="2800" dirty="0" smtClean="0">
                <a:latin typeface="楷体" panose="02010609060101010101" pitchFamily="49" charset="-122"/>
                <a:ea typeface="楷体" panose="02010609060101010101" pitchFamily="49" charset="-122"/>
              </a:rPr>
              <a:t>——</a:t>
            </a:r>
            <a:r>
              <a:rPr lang="zh-CN" altLang="en-US" sz="2800" dirty="0" smtClean="0">
                <a:latin typeface="楷体" panose="02010609060101010101" pitchFamily="49" charset="-122"/>
                <a:ea typeface="楷体" panose="02010609060101010101" pitchFamily="49" charset="-122"/>
              </a:rPr>
              <a:t>自然环境和社会环境为中心组织幼儿园的课程。</a:t>
            </a:r>
            <a:endParaRPr lang="zh-CN" altLang="en-US" sz="2800" dirty="0" smtClean="0">
              <a:latin typeface="楷体" panose="02010609060101010101" pitchFamily="49" charset="-122"/>
              <a:ea typeface="楷体" panose="02010609060101010101" pitchFamily="49" charset="-122"/>
            </a:endParaRPr>
          </a:p>
          <a:p>
            <a:pPr>
              <a:lnSpc>
                <a:spcPts val="4000"/>
              </a:lnSpc>
            </a:pPr>
            <a:r>
              <a:rPr lang="zh-CN" altLang="en-US" sz="2800" dirty="0" smtClean="0">
                <a:solidFill>
                  <a:srgbClr val="0000FF"/>
                </a:solidFill>
                <a:latin typeface="楷体" panose="02010609060101010101" pitchFamily="49" charset="-122"/>
                <a:ea typeface="楷体" panose="02010609060101010101" pitchFamily="49" charset="-122"/>
              </a:rPr>
              <a:t>陶行知：</a:t>
            </a:r>
            <a:r>
              <a:rPr lang="zh-CN" altLang="en-US" sz="2800" dirty="0" smtClean="0">
                <a:latin typeface="楷体" panose="02010609060101010101" pitchFamily="49" charset="-122"/>
                <a:ea typeface="楷体" panose="02010609060101010101" pitchFamily="49" charset="-122"/>
              </a:rPr>
              <a:t>“儿童的生活就是儿童的教育，儿童的生活进程就是幼稚园的课程。”提出：“全部的课程就是生活，我们没有课外的生活也没有生活外的课程。”</a:t>
            </a:r>
            <a:endParaRPr lang="zh-CN" altLang="en-US" sz="2800"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8466" name="Rectangle 2"/>
          <p:cNvSpPr>
            <a:spLocks noGrp="1" noRot="1" noChangeArrowheads="1"/>
          </p:cNvSpPr>
          <p:nvPr>
            <p:ph type="title" idx="4294967295"/>
          </p:nvPr>
        </p:nvSpPr>
        <p:spPr/>
        <p:txBody>
          <a:bodyPr>
            <a:normAutofit/>
          </a:bodyPr>
          <a:lstStyle/>
          <a:p>
            <a:pPr algn="l"/>
            <a:r>
              <a:rPr lang="zh-CN" altLang="en-US" sz="3200" b="1" dirty="0" smtClean="0">
                <a:ea typeface="黑体" panose="02010609060101010101" pitchFamily="49" charset="-122"/>
              </a:rPr>
              <a:t>学前课程</a:t>
            </a:r>
            <a:r>
              <a:rPr lang="zh-CN" altLang="en-US" sz="3200" b="1" dirty="0">
                <a:ea typeface="黑体" panose="02010609060101010101" pitchFamily="49" charset="-122"/>
              </a:rPr>
              <a:t>的概念分析</a:t>
            </a:r>
            <a:endParaRPr lang="zh-CN" altLang="en-US" sz="3200" b="1" dirty="0">
              <a:ea typeface="黑体" panose="02010609060101010101" pitchFamily="49" charset="-122"/>
            </a:endParaRPr>
          </a:p>
        </p:txBody>
      </p:sp>
      <p:sp>
        <p:nvSpPr>
          <p:cNvPr id="318467" name="Rectangle 3"/>
          <p:cNvSpPr>
            <a:spLocks noGrp="1" noRot="1" noChangeArrowheads="1"/>
          </p:cNvSpPr>
          <p:nvPr>
            <p:ph type="body" idx="4294967295"/>
          </p:nvPr>
        </p:nvSpPr>
        <p:spPr/>
        <p:txBody>
          <a:bodyPr>
            <a:normAutofit/>
          </a:bodyPr>
          <a:lstStyle/>
          <a:p>
            <a:pPr>
              <a:lnSpc>
                <a:spcPct val="120000"/>
              </a:lnSpc>
            </a:pPr>
            <a:r>
              <a:rPr lang="en-US" altLang="zh-CN" sz="2800" dirty="0">
                <a:solidFill>
                  <a:srgbClr val="0000FF"/>
                </a:solidFill>
                <a:latin typeface="楷体" panose="02010609060101010101" pitchFamily="49" charset="-122"/>
                <a:ea typeface="楷体" panose="02010609060101010101" pitchFamily="49" charset="-122"/>
              </a:rPr>
              <a:t>20</a:t>
            </a:r>
            <a:r>
              <a:rPr lang="zh-CN" altLang="en-US" sz="2800" dirty="0">
                <a:solidFill>
                  <a:srgbClr val="0000FF"/>
                </a:solidFill>
                <a:latin typeface="楷体" panose="02010609060101010101" pitchFamily="49" charset="-122"/>
                <a:ea typeface="楷体" panose="02010609060101010101" pitchFamily="49" charset="-122"/>
              </a:rPr>
              <a:t>世纪</a:t>
            </a:r>
            <a:r>
              <a:rPr lang="en-US" altLang="zh-CN" sz="2800" dirty="0">
                <a:solidFill>
                  <a:srgbClr val="0000FF"/>
                </a:solidFill>
                <a:latin typeface="楷体" panose="02010609060101010101" pitchFamily="49" charset="-122"/>
                <a:ea typeface="楷体" panose="02010609060101010101" pitchFamily="49" charset="-122"/>
              </a:rPr>
              <a:t>50—80</a:t>
            </a:r>
            <a:r>
              <a:rPr lang="zh-CN" altLang="en-US" sz="2800" dirty="0">
                <a:solidFill>
                  <a:srgbClr val="0000FF"/>
                </a:solidFill>
                <a:latin typeface="楷体" panose="02010609060101010101" pitchFamily="49" charset="-122"/>
                <a:ea typeface="楷体" panose="02010609060101010101" pitchFamily="49" charset="-122"/>
              </a:rPr>
              <a:t>年代幼儿园课程：</a:t>
            </a:r>
            <a:r>
              <a:rPr lang="zh-CN" altLang="en-US" sz="2800" dirty="0">
                <a:latin typeface="楷体" panose="02010609060101010101" pitchFamily="49" charset="-122"/>
                <a:ea typeface="楷体" panose="02010609060101010101" pitchFamily="49" charset="-122"/>
              </a:rPr>
              <a:t>幼儿园课程的实质主要是指幼儿园所设科目，如体育、语言、常识、计算、音乐、美术等六科，这些科目及其进程安排就构成了幼儿园课程的总体。</a:t>
            </a:r>
            <a:endParaRPr lang="zh-CN" altLang="en-US" sz="2800" dirty="0">
              <a:latin typeface="楷体" panose="02010609060101010101" pitchFamily="49" charset="-122"/>
              <a:ea typeface="楷体" panose="02010609060101010101" pitchFamily="49" charset="-122"/>
            </a:endParaRPr>
          </a:p>
          <a:p>
            <a:pPr>
              <a:lnSpc>
                <a:spcPct val="120000"/>
              </a:lnSpc>
            </a:pPr>
            <a:r>
              <a:rPr lang="en-US" altLang="zh-CN" sz="2800" dirty="0">
                <a:latin typeface="楷体" panose="02010609060101010101" pitchFamily="49" charset="-122"/>
                <a:ea typeface="楷体" panose="02010609060101010101" pitchFamily="49" charset="-122"/>
              </a:rPr>
              <a:t>1982</a:t>
            </a:r>
            <a:r>
              <a:rPr lang="zh-CN" altLang="en-US" sz="2800" dirty="0">
                <a:latin typeface="楷体" panose="02010609060101010101" pitchFamily="49" charset="-122"/>
                <a:ea typeface="楷体" panose="02010609060101010101" pitchFamily="49" charset="-122"/>
              </a:rPr>
              <a:t>年由</a:t>
            </a:r>
            <a:r>
              <a:rPr lang="zh-CN" altLang="en-US" sz="2800" dirty="0">
                <a:solidFill>
                  <a:srgbClr val="0000FF"/>
                </a:solidFill>
                <a:latin typeface="楷体" panose="02010609060101010101" pitchFamily="49" charset="-122"/>
                <a:ea typeface="楷体" panose="02010609060101010101" pitchFamily="49" charset="-122"/>
              </a:rPr>
              <a:t>唐淑、赵寄石</a:t>
            </a:r>
            <a:r>
              <a:rPr lang="zh-CN" altLang="en-US" sz="2800" dirty="0">
                <a:latin typeface="楷体" panose="02010609060101010101" pitchFamily="49" charset="-122"/>
                <a:ea typeface="楷体" panose="02010609060101010101" pitchFamily="49" charset="-122"/>
              </a:rPr>
              <a:t>两位教授在</a:t>
            </a:r>
            <a:r>
              <a:rPr lang="en-US" altLang="zh-CN" sz="2800" dirty="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挖掘幼儿智力潜力，促进幼儿智力发展</a:t>
            </a:r>
            <a:r>
              <a:rPr lang="en-US" altLang="zh-CN" sz="2800" dirty="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中重新使用“课程”这一概念。但在八十年代初期，“幼儿园课程是幼儿园所设科目”的观念仍占主导地位。 </a:t>
            </a:r>
            <a:endParaRPr lang="zh-CN" altLang="en-US" sz="2800"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8466"/>
                                        </p:tgtEl>
                                        <p:attrNameLst>
                                          <p:attrName>style.visibility</p:attrName>
                                        </p:attrNameLst>
                                      </p:cBhvr>
                                      <p:to>
                                        <p:strVal val="visible"/>
                                      </p:to>
                                    </p:set>
                                    <p:anim calcmode="lin" valueType="num">
                                      <p:cBhvr additive="base">
                                        <p:cTn id="7" dur="500" fill="hold"/>
                                        <p:tgtEl>
                                          <p:spTgt spid="318466"/>
                                        </p:tgtEl>
                                        <p:attrNameLst>
                                          <p:attrName>ppt_x</p:attrName>
                                        </p:attrNameLst>
                                      </p:cBhvr>
                                      <p:tavLst>
                                        <p:tav tm="0">
                                          <p:val>
                                            <p:strVal val="0-#ppt_w/2"/>
                                          </p:val>
                                        </p:tav>
                                        <p:tav tm="100000">
                                          <p:val>
                                            <p:strVal val="#ppt_x"/>
                                          </p:val>
                                        </p:tav>
                                      </p:tavLst>
                                    </p:anim>
                                    <p:anim calcmode="lin" valueType="num">
                                      <p:cBhvr additive="base">
                                        <p:cTn id="8" dur="500" fill="hold"/>
                                        <p:tgtEl>
                                          <p:spTgt spid="3184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8467">
                                            <p:txEl>
                                              <p:pRg st="0" end="0"/>
                                            </p:txEl>
                                          </p:spTgt>
                                        </p:tgtEl>
                                        <p:attrNameLst>
                                          <p:attrName>style.visibility</p:attrName>
                                        </p:attrNameLst>
                                      </p:cBhvr>
                                      <p:to>
                                        <p:strVal val="visible"/>
                                      </p:to>
                                    </p:set>
                                    <p:anim calcmode="lin" valueType="num">
                                      <p:cBhvr additive="base">
                                        <p:cTn id="13" dur="500" fill="hold"/>
                                        <p:tgtEl>
                                          <p:spTgt spid="31846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8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8467">
                                            <p:txEl>
                                              <p:pRg st="1" end="1"/>
                                            </p:txEl>
                                          </p:spTgt>
                                        </p:tgtEl>
                                        <p:attrNameLst>
                                          <p:attrName>style.visibility</p:attrName>
                                        </p:attrNameLst>
                                      </p:cBhvr>
                                      <p:to>
                                        <p:strVal val="visible"/>
                                      </p:to>
                                    </p:set>
                                    <p:anim calcmode="lin" valueType="num">
                                      <p:cBhvr additive="base">
                                        <p:cTn id="19" dur="500" fill="hold"/>
                                        <p:tgtEl>
                                          <p:spTgt spid="31846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84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6" grpId="0" autoUpdateAnimBg="0"/>
      <p:bldP spid="318467" grpId="0" autoUpdateAnimBg="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9490" name="Rectangle 2"/>
          <p:cNvSpPr>
            <a:spLocks noGrp="1" noRot="1" noChangeArrowheads="1"/>
          </p:cNvSpPr>
          <p:nvPr>
            <p:ph type="title" idx="4294967295"/>
          </p:nvPr>
        </p:nvSpPr>
        <p:spPr/>
        <p:txBody>
          <a:bodyPr>
            <a:normAutofit/>
          </a:bodyPr>
          <a:lstStyle/>
          <a:p>
            <a:pPr algn="l"/>
            <a:r>
              <a:rPr lang="zh-CN" altLang="en-US" sz="3200" b="1" dirty="0" smtClean="0">
                <a:ea typeface="黑体" panose="02010609060101010101" pitchFamily="49" charset="-122"/>
              </a:rPr>
              <a:t>学前课程</a:t>
            </a:r>
            <a:r>
              <a:rPr lang="zh-CN" altLang="en-US" sz="3200" b="1" dirty="0">
                <a:ea typeface="黑体" panose="02010609060101010101" pitchFamily="49" charset="-122"/>
              </a:rPr>
              <a:t>的概念分析</a:t>
            </a:r>
            <a:endParaRPr lang="zh-CN" altLang="en-US" sz="3200" b="1" dirty="0">
              <a:ea typeface="黑体" panose="02010609060101010101" pitchFamily="49" charset="-122"/>
            </a:endParaRPr>
          </a:p>
        </p:txBody>
      </p:sp>
      <p:sp>
        <p:nvSpPr>
          <p:cNvPr id="319491" name="Rectangle 3"/>
          <p:cNvSpPr>
            <a:spLocks noGrp="1" noRot="1" noChangeArrowheads="1"/>
          </p:cNvSpPr>
          <p:nvPr>
            <p:ph type="body" idx="4294967295"/>
          </p:nvPr>
        </p:nvSpPr>
        <p:spPr/>
        <p:txBody>
          <a:bodyPr/>
          <a:lstStyle/>
          <a:p>
            <a:pPr algn="just">
              <a:lnSpc>
                <a:spcPct val="120000"/>
              </a:lnSpc>
            </a:pPr>
            <a:r>
              <a:rPr lang="zh-CN" altLang="en-US" sz="2800" dirty="0">
                <a:latin typeface="楷体" panose="02010609060101010101" pitchFamily="49" charset="-122"/>
                <a:ea typeface="楷体" panose="02010609060101010101" pitchFamily="49" charset="-122"/>
              </a:rPr>
              <a:t>幼儿园课程是指“幼儿园整体教育或某一科目教学的教学内容、教学过程及时间安排等。”（卢乐山，</a:t>
            </a:r>
            <a:r>
              <a:rPr lang="en-US" altLang="zh-CN" sz="2800" dirty="0">
                <a:latin typeface="楷体" panose="02010609060101010101" pitchFamily="49" charset="-122"/>
                <a:ea typeface="楷体" panose="02010609060101010101" pitchFamily="49" charset="-122"/>
              </a:rPr>
              <a:t>1991</a:t>
            </a:r>
            <a:r>
              <a:rPr lang="zh-CN" altLang="en-US" sz="2800" dirty="0">
                <a:latin typeface="楷体" panose="02010609060101010101" pitchFamily="49" charset="-122"/>
                <a:ea typeface="楷体" panose="02010609060101010101" pitchFamily="49" charset="-122"/>
              </a:rPr>
              <a:t>年）</a:t>
            </a:r>
            <a:endParaRPr lang="zh-CN" altLang="en-US" sz="2800" dirty="0">
              <a:latin typeface="楷体" panose="02010609060101010101" pitchFamily="49" charset="-122"/>
              <a:ea typeface="楷体" panose="02010609060101010101" pitchFamily="49" charset="-122"/>
            </a:endParaRPr>
          </a:p>
          <a:p>
            <a:pPr algn="just">
              <a:lnSpc>
                <a:spcPct val="120000"/>
              </a:lnSpc>
            </a:pPr>
            <a:r>
              <a:rPr lang="zh-CN" altLang="en-US" sz="2800" dirty="0">
                <a:latin typeface="楷体" panose="02010609060101010101" pitchFamily="49" charset="-122"/>
                <a:ea typeface="楷体" panose="02010609060101010101" pitchFamily="49" charset="-122"/>
              </a:rPr>
              <a:t>幼儿园课程是“幼儿园中幼儿的全部活动或经验。”（王月媛</a:t>
            </a:r>
            <a:r>
              <a:rPr lang="en-US" altLang="zh-CN" sz="2800" dirty="0">
                <a:latin typeface="楷体" panose="02010609060101010101" pitchFamily="49" charset="-122"/>
                <a:ea typeface="楷体" panose="02010609060101010101" pitchFamily="49" charset="-122"/>
              </a:rPr>
              <a:t>1995</a:t>
            </a:r>
            <a:r>
              <a:rPr lang="zh-CN" altLang="en-US" sz="2800" dirty="0">
                <a:latin typeface="楷体" panose="02010609060101010101" pitchFamily="49" charset="-122"/>
                <a:ea typeface="楷体" panose="02010609060101010101" pitchFamily="49" charset="-122"/>
              </a:rPr>
              <a:t>年）</a:t>
            </a:r>
            <a:endParaRPr lang="zh-CN" altLang="en-US" sz="2800" dirty="0">
              <a:latin typeface="楷体" panose="02010609060101010101" pitchFamily="49" charset="-122"/>
              <a:ea typeface="楷体" panose="02010609060101010101" pitchFamily="49" charset="-122"/>
            </a:endParaRPr>
          </a:p>
          <a:p>
            <a:pPr algn="just">
              <a:lnSpc>
                <a:spcPct val="120000"/>
              </a:lnSpc>
            </a:pPr>
            <a:r>
              <a:rPr lang="zh-CN" altLang="en-US" sz="2800" dirty="0">
                <a:latin typeface="楷体" panose="02010609060101010101" pitchFamily="49" charset="-122"/>
                <a:ea typeface="楷体" panose="02010609060101010101" pitchFamily="49" charset="-122"/>
              </a:rPr>
              <a:t>幼儿园课程是“幼儿在幼儿园教育环境中进行的，旨在促进其身心全面和谐发展的各种活动的总和。”（冯晓霞，</a:t>
            </a:r>
            <a:r>
              <a:rPr lang="en-US" altLang="zh-CN" sz="2800" dirty="0">
                <a:latin typeface="楷体" panose="02010609060101010101" pitchFamily="49" charset="-122"/>
                <a:ea typeface="楷体" panose="02010609060101010101" pitchFamily="49" charset="-122"/>
              </a:rPr>
              <a:t>1997</a:t>
            </a:r>
            <a:r>
              <a:rPr lang="zh-CN" altLang="en-US" sz="2800" dirty="0">
                <a:latin typeface="楷体" panose="02010609060101010101" pitchFamily="49" charset="-122"/>
                <a:ea typeface="楷体" panose="02010609060101010101" pitchFamily="49" charset="-122"/>
              </a:rPr>
              <a:t>年）</a:t>
            </a:r>
            <a:endParaRPr lang="zh-CN" altLang="en-US" sz="2800"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9490"/>
                                        </p:tgtEl>
                                        <p:attrNameLst>
                                          <p:attrName>style.visibility</p:attrName>
                                        </p:attrNameLst>
                                      </p:cBhvr>
                                      <p:to>
                                        <p:strVal val="visible"/>
                                      </p:to>
                                    </p:set>
                                    <p:anim calcmode="lin" valueType="num">
                                      <p:cBhvr additive="base">
                                        <p:cTn id="7" dur="500" fill="hold"/>
                                        <p:tgtEl>
                                          <p:spTgt spid="319490"/>
                                        </p:tgtEl>
                                        <p:attrNameLst>
                                          <p:attrName>ppt_x</p:attrName>
                                        </p:attrNameLst>
                                      </p:cBhvr>
                                      <p:tavLst>
                                        <p:tav tm="0">
                                          <p:val>
                                            <p:strVal val="0-#ppt_w/2"/>
                                          </p:val>
                                        </p:tav>
                                        <p:tav tm="100000">
                                          <p:val>
                                            <p:strVal val="#ppt_x"/>
                                          </p:val>
                                        </p:tav>
                                      </p:tavLst>
                                    </p:anim>
                                    <p:anim calcmode="lin" valueType="num">
                                      <p:cBhvr additive="base">
                                        <p:cTn id="8" dur="500" fill="hold"/>
                                        <p:tgtEl>
                                          <p:spTgt spid="3194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9491">
                                            <p:txEl>
                                              <p:pRg st="0" end="0"/>
                                            </p:txEl>
                                          </p:spTgt>
                                        </p:tgtEl>
                                        <p:attrNameLst>
                                          <p:attrName>style.visibility</p:attrName>
                                        </p:attrNameLst>
                                      </p:cBhvr>
                                      <p:to>
                                        <p:strVal val="visible"/>
                                      </p:to>
                                    </p:set>
                                    <p:anim calcmode="lin" valueType="num">
                                      <p:cBhvr additive="base">
                                        <p:cTn id="13" dur="500" fill="hold"/>
                                        <p:tgtEl>
                                          <p:spTgt spid="31949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9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9491">
                                            <p:txEl>
                                              <p:pRg st="1" end="1"/>
                                            </p:txEl>
                                          </p:spTgt>
                                        </p:tgtEl>
                                        <p:attrNameLst>
                                          <p:attrName>style.visibility</p:attrName>
                                        </p:attrNameLst>
                                      </p:cBhvr>
                                      <p:to>
                                        <p:strVal val="visible"/>
                                      </p:to>
                                    </p:set>
                                    <p:anim calcmode="lin" valueType="num">
                                      <p:cBhvr additive="base">
                                        <p:cTn id="19" dur="500" fill="hold"/>
                                        <p:tgtEl>
                                          <p:spTgt spid="31949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9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9491">
                                            <p:txEl>
                                              <p:pRg st="2" end="2"/>
                                            </p:txEl>
                                          </p:spTgt>
                                        </p:tgtEl>
                                        <p:attrNameLst>
                                          <p:attrName>style.visibility</p:attrName>
                                        </p:attrNameLst>
                                      </p:cBhvr>
                                      <p:to>
                                        <p:strVal val="visible"/>
                                      </p:to>
                                    </p:set>
                                    <p:anim calcmode="lin" valueType="num">
                                      <p:cBhvr additive="base">
                                        <p:cTn id="25" dur="500" fill="hold"/>
                                        <p:tgtEl>
                                          <p:spTgt spid="31949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94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0" grpId="0" autoUpdateAnimBg="0"/>
      <p:bldP spid="319491" grpId="0" autoUpdateAnimBg="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idx="4294967295"/>
          </p:nvPr>
        </p:nvSpPr>
        <p:spPr/>
        <p:txBody>
          <a:bodyPr>
            <a:normAutofit/>
          </a:bodyPr>
          <a:lstStyle/>
          <a:p>
            <a:pPr algn="l"/>
            <a:r>
              <a:rPr lang="zh-CN" altLang="en-US" sz="3200" b="1" dirty="0">
                <a:ea typeface="黑体" panose="02010609060101010101" pitchFamily="49" charset="-122"/>
              </a:rPr>
              <a:t>幼儿园课程的概念分析</a:t>
            </a:r>
            <a:endParaRPr lang="zh-CN" altLang="en-US" sz="3200" b="1" dirty="0">
              <a:ea typeface="黑体" panose="02010609060101010101" pitchFamily="49" charset="-122"/>
            </a:endParaRPr>
          </a:p>
        </p:txBody>
      </p:sp>
      <p:sp>
        <p:nvSpPr>
          <p:cNvPr id="29699" name="Rectangle 3"/>
          <p:cNvSpPr>
            <a:spLocks noGrp="1" noRot="1" noChangeArrowheads="1"/>
          </p:cNvSpPr>
          <p:nvPr>
            <p:ph type="body" idx="4294967295"/>
          </p:nvPr>
        </p:nvSpPr>
        <p:spPr>
          <a:xfrm>
            <a:off x="301625" y="1447800"/>
            <a:ext cx="8540750" cy="4651375"/>
          </a:xfrm>
        </p:spPr>
        <p:txBody>
          <a:bodyPr/>
          <a:lstStyle/>
          <a:p>
            <a:pPr algn="just">
              <a:lnSpc>
                <a:spcPct val="110000"/>
              </a:lnSpc>
            </a:pPr>
            <a:r>
              <a:rPr lang="zh-CN" altLang="en-US" sz="2800" dirty="0">
                <a:latin typeface="楷体" panose="02010609060101010101" pitchFamily="49" charset="-122"/>
                <a:ea typeface="楷体" panose="02010609060101010101" pitchFamily="49" charset="-122"/>
              </a:rPr>
              <a:t>幼儿园课程是“幼儿在幼儿园有目的、有计划的安排与教师指导下，为达到幼儿教育目标而进行的各种有程序的学习活动。”（傅淳</a:t>
            </a:r>
            <a:r>
              <a:rPr lang="en-US" altLang="zh-CN" sz="2800" dirty="0">
                <a:latin typeface="楷体" panose="02010609060101010101" pitchFamily="49" charset="-122"/>
                <a:ea typeface="楷体" panose="02010609060101010101" pitchFamily="49" charset="-122"/>
              </a:rPr>
              <a:t>1997</a:t>
            </a:r>
            <a:r>
              <a:rPr lang="zh-CN" altLang="en-US" sz="2800" dirty="0">
                <a:latin typeface="楷体" panose="02010609060101010101" pitchFamily="49" charset="-122"/>
                <a:ea typeface="楷体" panose="02010609060101010101" pitchFamily="49" charset="-122"/>
              </a:rPr>
              <a:t>年）</a:t>
            </a:r>
            <a:endParaRPr lang="zh-CN" altLang="en-US" sz="2800" dirty="0">
              <a:latin typeface="楷体" panose="02010609060101010101" pitchFamily="49" charset="-122"/>
              <a:ea typeface="楷体" panose="02010609060101010101" pitchFamily="49" charset="-122"/>
            </a:endParaRPr>
          </a:p>
          <a:p>
            <a:pPr algn="just">
              <a:lnSpc>
                <a:spcPct val="110000"/>
              </a:lnSpc>
            </a:pPr>
            <a:r>
              <a:rPr lang="zh-CN" altLang="en-US" sz="2800" dirty="0">
                <a:latin typeface="楷体" panose="02010609060101010101" pitchFamily="49" charset="-122"/>
                <a:ea typeface="楷体" panose="02010609060101010101" pitchFamily="49" charset="-122"/>
              </a:rPr>
              <a:t>幼儿园课程是“实现幼儿园教育目的的手段；是保证幼儿获得有益的学习经验，促进其身心和谐发展的各种活动的总和。”（李季湄</a:t>
            </a:r>
            <a:r>
              <a:rPr lang="en-US" altLang="zh-CN" sz="2800" dirty="0">
                <a:latin typeface="楷体" panose="02010609060101010101" pitchFamily="49" charset="-122"/>
                <a:ea typeface="楷体" panose="02010609060101010101" pitchFamily="49" charset="-122"/>
              </a:rPr>
              <a:t>1997</a:t>
            </a:r>
            <a:r>
              <a:rPr lang="zh-CN" altLang="en-US" sz="2800" dirty="0">
                <a:latin typeface="楷体" panose="02010609060101010101" pitchFamily="49" charset="-122"/>
                <a:ea typeface="楷体" panose="02010609060101010101" pitchFamily="49" charset="-122"/>
              </a:rPr>
              <a:t>年）</a:t>
            </a:r>
            <a:endParaRPr lang="zh-CN" altLang="en-US" sz="2800" dirty="0">
              <a:latin typeface="楷体" panose="02010609060101010101" pitchFamily="49" charset="-122"/>
              <a:ea typeface="楷体" panose="02010609060101010101" pitchFamily="49" charset="-122"/>
            </a:endParaRPr>
          </a:p>
          <a:p>
            <a:pPr>
              <a:lnSpc>
                <a:spcPct val="110000"/>
              </a:lnSpc>
            </a:pPr>
            <a:r>
              <a:rPr lang="zh-CN" altLang="en-US" sz="2800" dirty="0">
                <a:latin typeface="楷体" panose="02010609060101010101" pitchFamily="49" charset="-122"/>
                <a:ea typeface="楷体" panose="02010609060101010101" pitchFamily="49" charset="-122"/>
              </a:rPr>
              <a:t>幼儿园课程是“从幼儿身心发展的特点和特定的社会文化背景出发，有目的地选择、组织和提供的综合性的、有益的经验。”（虞永平</a:t>
            </a:r>
            <a:r>
              <a:rPr lang="en-US" altLang="zh-CN" sz="2800" dirty="0">
                <a:latin typeface="楷体" panose="02010609060101010101" pitchFamily="49" charset="-122"/>
                <a:ea typeface="楷体" panose="02010609060101010101" pitchFamily="49" charset="-122"/>
              </a:rPr>
              <a:t>2001</a:t>
            </a:r>
            <a:r>
              <a:rPr lang="zh-CN" altLang="en-US" sz="2800" dirty="0">
                <a:latin typeface="楷体" panose="02010609060101010101" pitchFamily="49" charset="-122"/>
                <a:ea typeface="楷体" panose="02010609060101010101" pitchFamily="49" charset="-122"/>
              </a:rPr>
              <a:t>年） </a:t>
            </a:r>
            <a:endParaRPr lang="zh-CN" altLang="en-US" sz="2800" dirty="0">
              <a:latin typeface="楷体" panose="02010609060101010101" pitchFamily="49" charset="-122"/>
              <a:ea typeface="楷体" panose="02010609060101010101" pitchFamily="49"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0514" name="Rectangle 2"/>
          <p:cNvSpPr>
            <a:spLocks noGrp="1" noRot="1" noChangeArrowheads="1"/>
          </p:cNvSpPr>
          <p:nvPr>
            <p:ph type="title" idx="4294967295"/>
          </p:nvPr>
        </p:nvSpPr>
        <p:spPr/>
        <p:txBody>
          <a:bodyPr>
            <a:normAutofit/>
          </a:bodyPr>
          <a:lstStyle/>
          <a:p>
            <a:r>
              <a:rPr lang="zh-CN" altLang="en-US" sz="3200" b="1" dirty="0">
                <a:latin typeface="黑体" panose="02010609060101010101" pitchFamily="49" charset="-122"/>
                <a:ea typeface="黑体" panose="02010609060101010101" pitchFamily="49" charset="-122"/>
              </a:rPr>
              <a:t>（二</a:t>
            </a:r>
            <a:r>
              <a:rPr lang="zh-CN" altLang="en-US" sz="3200" b="1" dirty="0" smtClean="0">
                <a:latin typeface="黑体" panose="02010609060101010101" pitchFamily="49" charset="-122"/>
                <a:ea typeface="黑体" panose="02010609060101010101" pitchFamily="49" charset="-122"/>
              </a:rPr>
              <a:t>）学前课程</a:t>
            </a:r>
            <a:r>
              <a:rPr lang="zh-CN" altLang="en-US" sz="3200" b="1" dirty="0">
                <a:latin typeface="黑体" panose="02010609060101010101" pitchFamily="49" charset="-122"/>
                <a:ea typeface="黑体" panose="02010609060101010101" pitchFamily="49" charset="-122"/>
              </a:rPr>
              <a:t>界定的三种类型</a:t>
            </a:r>
            <a:endParaRPr lang="zh-CN" altLang="en-US" sz="3200" b="1" dirty="0">
              <a:latin typeface="黑体" panose="02010609060101010101" pitchFamily="49" charset="-122"/>
              <a:ea typeface="黑体" panose="02010609060101010101" pitchFamily="49" charset="-122"/>
            </a:endParaRPr>
          </a:p>
        </p:txBody>
      </p:sp>
      <p:sp>
        <p:nvSpPr>
          <p:cNvPr id="320515" name="Rectangle 3"/>
          <p:cNvSpPr>
            <a:spLocks noGrp="1" noRot="1" noChangeArrowheads="1"/>
          </p:cNvSpPr>
          <p:nvPr>
            <p:ph type="body" idx="4294967295"/>
          </p:nvPr>
        </p:nvSpPr>
        <p:spPr/>
        <p:txBody>
          <a:bodyPr/>
          <a:lstStyle/>
          <a:p>
            <a:pPr>
              <a:lnSpc>
                <a:spcPct val="140000"/>
              </a:lnSpc>
            </a:pPr>
            <a:r>
              <a:rPr lang="zh-CN" altLang="en-US" sz="2800" dirty="0">
                <a:solidFill>
                  <a:srgbClr val="0000FF"/>
                </a:solidFill>
                <a:latin typeface="楷体" panose="02010609060101010101" pitchFamily="49" charset="-122"/>
                <a:ea typeface="楷体" panose="02010609060101010101" pitchFamily="49" charset="-122"/>
              </a:rPr>
              <a:t>一是学科倾向的界定：</a:t>
            </a:r>
            <a:r>
              <a:rPr lang="zh-CN" altLang="en-US" sz="2800" dirty="0">
                <a:latin typeface="楷体" panose="02010609060101010101" pitchFamily="49" charset="-122"/>
                <a:ea typeface="楷体" panose="02010609060101010101" pitchFamily="49" charset="-122"/>
              </a:rPr>
              <a:t>以学科来组织课程的内容，如音乐、美术、语言、常识、体育、计算等，在我国八十年代的幼儿园教育中比较普遍。 </a:t>
            </a:r>
            <a:endParaRPr lang="zh-CN" altLang="en-US" sz="2800" dirty="0">
              <a:latin typeface="楷体" panose="02010609060101010101" pitchFamily="49" charset="-122"/>
              <a:ea typeface="楷体" panose="02010609060101010101" pitchFamily="49" charset="-122"/>
            </a:endParaRPr>
          </a:p>
          <a:p>
            <a:pPr>
              <a:lnSpc>
                <a:spcPct val="140000"/>
              </a:lnSpc>
            </a:pPr>
            <a:r>
              <a:rPr lang="zh-CN" altLang="en-US" sz="2800" dirty="0">
                <a:solidFill>
                  <a:srgbClr val="0000CC"/>
                </a:solidFill>
                <a:latin typeface="楷体" panose="02010609060101010101" pitchFamily="49" charset="-122"/>
                <a:ea typeface="楷体" panose="02010609060101010101" pitchFamily="49" charset="-122"/>
              </a:rPr>
              <a:t>二是活动倾向的界定：</a:t>
            </a:r>
            <a:r>
              <a:rPr lang="zh-CN" altLang="en-US" sz="2800" dirty="0">
                <a:latin typeface="楷体" panose="02010609060101010101" pitchFamily="49" charset="-122"/>
                <a:ea typeface="楷体" panose="02010609060101010101" pitchFamily="49" charset="-122"/>
              </a:rPr>
              <a:t>认为幼儿园课程是为幼儿安排的有组织有计划的各种活动总和。</a:t>
            </a:r>
            <a:endParaRPr lang="zh-CN" altLang="en-US" sz="2800" dirty="0">
              <a:latin typeface="楷体" panose="02010609060101010101" pitchFamily="49" charset="-122"/>
              <a:ea typeface="楷体" panose="02010609060101010101" pitchFamily="49" charset="-122"/>
            </a:endParaRPr>
          </a:p>
          <a:p>
            <a:pPr>
              <a:lnSpc>
                <a:spcPct val="140000"/>
              </a:lnSpc>
            </a:pPr>
            <a:r>
              <a:rPr lang="zh-CN" altLang="en-US" sz="2800" dirty="0">
                <a:solidFill>
                  <a:srgbClr val="0000FF"/>
                </a:solidFill>
                <a:latin typeface="楷体" panose="02010609060101010101" pitchFamily="49" charset="-122"/>
                <a:ea typeface="楷体" panose="02010609060101010101" pitchFamily="49" charset="-122"/>
              </a:rPr>
              <a:t>三是经验倾向的界定：</a:t>
            </a:r>
            <a:r>
              <a:rPr lang="zh-CN" altLang="en-US" sz="2800" dirty="0">
                <a:latin typeface="楷体" panose="02010609060101010101" pitchFamily="49" charset="-122"/>
                <a:ea typeface="楷体" panose="02010609060101010101" pitchFamily="49" charset="-122"/>
              </a:rPr>
              <a:t>强调幼儿园课程是为促进儿童身心和谐发展所提供的有益的经验。</a:t>
            </a:r>
            <a:r>
              <a:rPr lang="zh-CN" altLang="en-US" sz="2400" dirty="0">
                <a:latin typeface="楷体" panose="02010609060101010101" pitchFamily="49" charset="-122"/>
                <a:ea typeface="楷体" panose="02010609060101010101" pitchFamily="49" charset="-122"/>
              </a:rPr>
              <a:t>  </a:t>
            </a:r>
            <a:endParaRPr lang="zh-CN" altLang="en-US" sz="2400"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4"/>
                                        </p:tgtEl>
                                        <p:attrNameLst>
                                          <p:attrName>style.visibility</p:attrName>
                                        </p:attrNameLst>
                                      </p:cBhvr>
                                      <p:to>
                                        <p:strVal val="visible"/>
                                      </p:to>
                                    </p:set>
                                    <p:anim calcmode="lin" valueType="num">
                                      <p:cBhvr additive="base">
                                        <p:cTn id="7" dur="500" fill="hold"/>
                                        <p:tgtEl>
                                          <p:spTgt spid="320514"/>
                                        </p:tgtEl>
                                        <p:attrNameLst>
                                          <p:attrName>ppt_x</p:attrName>
                                        </p:attrNameLst>
                                      </p:cBhvr>
                                      <p:tavLst>
                                        <p:tav tm="0">
                                          <p:val>
                                            <p:strVal val="0-#ppt_w/2"/>
                                          </p:val>
                                        </p:tav>
                                        <p:tav tm="100000">
                                          <p:val>
                                            <p:strVal val="#ppt_x"/>
                                          </p:val>
                                        </p:tav>
                                      </p:tavLst>
                                    </p:anim>
                                    <p:anim calcmode="lin" valueType="num">
                                      <p:cBhvr additive="base">
                                        <p:cTn id="8" dur="500" fill="hold"/>
                                        <p:tgtEl>
                                          <p:spTgt spid="3205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0" end="0"/>
                                            </p:txEl>
                                          </p:spTgt>
                                        </p:tgtEl>
                                        <p:attrNameLst>
                                          <p:attrName>style.visibility</p:attrName>
                                        </p:attrNameLst>
                                      </p:cBhvr>
                                      <p:to>
                                        <p:strVal val="visible"/>
                                      </p:to>
                                    </p:set>
                                    <p:anim calcmode="lin" valueType="num">
                                      <p:cBhvr additive="base">
                                        <p:cTn id="13"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0515">
                                            <p:txEl>
                                              <p:pRg st="1" end="1"/>
                                            </p:txEl>
                                          </p:spTgt>
                                        </p:tgtEl>
                                        <p:attrNameLst>
                                          <p:attrName>style.visibility</p:attrName>
                                        </p:attrNameLst>
                                      </p:cBhvr>
                                      <p:to>
                                        <p:strVal val="visible"/>
                                      </p:to>
                                    </p:set>
                                    <p:anim calcmode="lin" valueType="num">
                                      <p:cBhvr additive="base">
                                        <p:cTn id="19" dur="500" fill="hold"/>
                                        <p:tgtEl>
                                          <p:spTgt spid="32051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05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0515">
                                            <p:txEl>
                                              <p:pRg st="2" end="2"/>
                                            </p:txEl>
                                          </p:spTgt>
                                        </p:tgtEl>
                                        <p:attrNameLst>
                                          <p:attrName>style.visibility</p:attrName>
                                        </p:attrNameLst>
                                      </p:cBhvr>
                                      <p:to>
                                        <p:strVal val="visible"/>
                                      </p:to>
                                    </p:set>
                                    <p:anim calcmode="lin" valueType="num">
                                      <p:cBhvr additive="base">
                                        <p:cTn id="25" dur="500" fill="hold"/>
                                        <p:tgtEl>
                                          <p:spTgt spid="32051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051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4" grpId="0" autoUpdateAnimBg="0"/>
      <p:bldP spid="320515" grpId="0" autoUpdateAnimBg="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idx="4294967295"/>
          </p:nvPr>
        </p:nvSpPr>
        <p:spPr/>
        <p:txBody>
          <a:bodyPr>
            <a:normAutofit/>
          </a:bodyPr>
          <a:lstStyle/>
          <a:p>
            <a:r>
              <a:rPr lang="zh-CN" altLang="en-US" sz="3200" b="1" dirty="0" smtClean="0">
                <a:ea typeface="黑体" panose="02010609060101010101" pitchFamily="49" charset="-122"/>
              </a:rPr>
              <a:t>（三）学前课程</a:t>
            </a:r>
            <a:r>
              <a:rPr lang="zh-CN" altLang="en-US" sz="3200" b="1" dirty="0">
                <a:ea typeface="黑体" panose="02010609060101010101" pitchFamily="49" charset="-122"/>
              </a:rPr>
              <a:t>的定义</a:t>
            </a:r>
            <a:endParaRPr lang="zh-CN" altLang="en-US" sz="3200" b="1" dirty="0">
              <a:ea typeface="黑体" panose="02010609060101010101" pitchFamily="49" charset="-122"/>
            </a:endParaRPr>
          </a:p>
        </p:txBody>
      </p:sp>
      <p:sp>
        <p:nvSpPr>
          <p:cNvPr id="65539" name="Rectangle 3"/>
          <p:cNvSpPr>
            <a:spLocks noGrp="1" noRot="1" noChangeArrowheads="1"/>
          </p:cNvSpPr>
          <p:nvPr>
            <p:ph type="body" idx="4294967295"/>
          </p:nvPr>
        </p:nvSpPr>
        <p:spPr>
          <a:xfrm>
            <a:off x="301625" y="1447800"/>
            <a:ext cx="8540750" cy="4651375"/>
          </a:xfrm>
        </p:spPr>
        <p:txBody>
          <a:bodyPr/>
          <a:lstStyle/>
          <a:p>
            <a:pPr>
              <a:lnSpc>
                <a:spcPct val="150000"/>
              </a:lnSpc>
            </a:pPr>
            <a:r>
              <a:rPr lang="zh-CN" altLang="en-US" dirty="0">
                <a:latin typeface="楷体" panose="02010609060101010101" pitchFamily="49" charset="-122"/>
                <a:ea typeface="楷体" panose="02010609060101010101" pitchFamily="49" charset="-122"/>
              </a:rPr>
              <a:t>幼儿园课程是在</a:t>
            </a:r>
            <a:r>
              <a:rPr lang="zh-CN" altLang="en-US" dirty="0">
                <a:solidFill>
                  <a:srgbClr val="0000FF"/>
                </a:solidFill>
                <a:latin typeface="楷体" panose="02010609060101010101" pitchFamily="49" charset="-122"/>
                <a:ea typeface="楷体" panose="02010609060101010101" pitchFamily="49" charset="-122"/>
              </a:rPr>
              <a:t>幼儿一日生活活动中</a:t>
            </a:r>
            <a:r>
              <a:rPr lang="zh-CN" altLang="en-US" dirty="0">
                <a:latin typeface="楷体" panose="02010609060101010101" pitchFamily="49" charset="-122"/>
                <a:ea typeface="楷体" panose="02010609060101010101" pitchFamily="49" charset="-122"/>
              </a:rPr>
              <a:t>，使幼儿获得有益的学习经验，促进其身心和谐发展的</a:t>
            </a:r>
            <a:r>
              <a:rPr lang="zh-CN" altLang="en-US" dirty="0">
                <a:solidFill>
                  <a:srgbClr val="FF0000"/>
                </a:solidFill>
                <a:latin typeface="楷体" panose="02010609060101010101" pitchFamily="49" charset="-122"/>
                <a:ea typeface="楷体" panose="02010609060101010101" pitchFamily="49" charset="-122"/>
              </a:rPr>
              <a:t>各种活动的总和</a:t>
            </a:r>
            <a:r>
              <a:rPr lang="zh-CN" altLang="en-US" dirty="0">
                <a:latin typeface="楷体" panose="02010609060101010101" pitchFamily="49" charset="-122"/>
                <a:ea typeface="楷体" panose="02010609060101010101" pitchFamily="49" charset="-122"/>
              </a:rPr>
              <a:t>。（王春燕）</a:t>
            </a:r>
            <a:endParaRPr lang="en-US" altLang="zh-CN" dirty="0">
              <a:latin typeface="楷体" panose="02010609060101010101" pitchFamily="49" charset="-122"/>
              <a:ea typeface="楷体" panose="02010609060101010101" pitchFamily="49" charset="-122"/>
            </a:endParaRPr>
          </a:p>
          <a:p>
            <a:pPr>
              <a:lnSpc>
                <a:spcPct val="150000"/>
              </a:lnSpc>
            </a:pPr>
            <a:r>
              <a:rPr lang="zh-CN" altLang="en-US" dirty="0">
                <a:latin typeface="楷体" panose="02010609060101010101" pitchFamily="49" charset="-122"/>
                <a:ea typeface="楷体" panose="02010609060101010101" pitchFamily="49" charset="-122"/>
              </a:rPr>
              <a:t>幼儿园课程是实现幼儿园教育目的的手段，是帮助幼儿获得有益的学习经验，促进身心全面和谐发展的</a:t>
            </a:r>
            <a:r>
              <a:rPr lang="zh-CN" altLang="en-US" dirty="0">
                <a:solidFill>
                  <a:srgbClr val="FF0000"/>
                </a:solidFill>
                <a:latin typeface="楷体" panose="02010609060101010101" pitchFamily="49" charset="-122"/>
                <a:ea typeface="楷体" panose="02010609060101010101" pitchFamily="49" charset="-122"/>
              </a:rPr>
              <a:t>各种活动的总和</a:t>
            </a:r>
            <a:r>
              <a:rPr lang="zh-CN" altLang="en-US" dirty="0" smtClean="0">
                <a:latin typeface="楷体" panose="02010609060101010101" pitchFamily="49" charset="-122"/>
                <a:ea typeface="楷体" panose="02010609060101010101" pitchFamily="49" charset="-122"/>
              </a:rPr>
              <a:t>。</a:t>
            </a:r>
            <a:endParaRPr lang="zh-CN" altLang="en-US" dirty="0">
              <a:latin typeface="楷体" panose="02010609060101010101" pitchFamily="49" charset="-122"/>
              <a:ea typeface="楷体" panose="02010609060101010101" pitchFamily="49"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Rot="1" noChangeArrowheads="1"/>
          </p:cNvSpPr>
          <p:nvPr>
            <p:ph type="title" idx="4294967295"/>
          </p:nvPr>
        </p:nvSpPr>
        <p:spPr/>
        <p:txBody>
          <a:bodyPr>
            <a:normAutofit/>
          </a:bodyPr>
          <a:lstStyle/>
          <a:p>
            <a:r>
              <a:rPr lang="zh-CN" altLang="en-US" sz="3200" b="1" dirty="0" smtClean="0">
                <a:latin typeface="黑体" panose="02010609060101010101" pitchFamily="49" charset="-122"/>
                <a:ea typeface="黑体" panose="02010609060101010101" pitchFamily="49" charset="-122"/>
              </a:rPr>
              <a:t>（四）学前课程</a:t>
            </a:r>
            <a:r>
              <a:rPr lang="zh-CN" altLang="en-US" sz="3200" b="1" dirty="0">
                <a:latin typeface="黑体" panose="02010609060101010101" pitchFamily="49" charset="-122"/>
                <a:ea typeface="黑体" panose="02010609060101010101" pitchFamily="49" charset="-122"/>
              </a:rPr>
              <a:t>特点</a:t>
            </a:r>
            <a:endParaRPr lang="zh-CN" altLang="en-US" sz="3200" b="1" dirty="0">
              <a:latin typeface="黑体" panose="02010609060101010101" pitchFamily="49" charset="-122"/>
              <a:ea typeface="黑体" panose="02010609060101010101" pitchFamily="49" charset="-122"/>
            </a:endParaRPr>
          </a:p>
        </p:txBody>
      </p:sp>
      <p:sp>
        <p:nvSpPr>
          <p:cNvPr id="323587" name="Rectangle 3"/>
          <p:cNvSpPr>
            <a:spLocks noGrp="1" noRot="1" noChangeArrowheads="1"/>
          </p:cNvSpPr>
          <p:nvPr>
            <p:ph type="body" idx="4294967295"/>
          </p:nvPr>
        </p:nvSpPr>
        <p:spPr/>
        <p:txBody>
          <a:bodyPr>
            <a:normAutofit fontScale="92500" lnSpcReduction="10000"/>
          </a:bodyPr>
          <a:lstStyle/>
          <a:p>
            <a:pPr>
              <a:lnSpc>
                <a:spcPct val="150000"/>
              </a:lnSpc>
            </a:pPr>
            <a:r>
              <a:rPr lang="en-US" altLang="zh-CN" dirty="0" smtClean="0">
                <a:latin typeface="楷体" panose="02010609060101010101" pitchFamily="49" charset="-122"/>
                <a:ea typeface="楷体" panose="02010609060101010101" pitchFamily="49" charset="-122"/>
              </a:rPr>
              <a:t>1.</a:t>
            </a:r>
            <a:r>
              <a:rPr lang="zh-CN" altLang="en-US" dirty="0" smtClean="0">
                <a:latin typeface="楷体" panose="02010609060101010101" pitchFamily="49" charset="-122"/>
                <a:ea typeface="楷体" panose="02010609060101010101" pitchFamily="49" charset="-122"/>
              </a:rPr>
              <a:t>学前课程</a:t>
            </a:r>
            <a:r>
              <a:rPr lang="zh-CN" altLang="en-US" dirty="0">
                <a:latin typeface="楷体" panose="02010609060101010101" pitchFamily="49" charset="-122"/>
                <a:ea typeface="楷体" panose="02010609060101010101" pitchFamily="49" charset="-122"/>
              </a:rPr>
              <a:t>的</a:t>
            </a:r>
            <a:r>
              <a:rPr lang="zh-CN" altLang="en-US" dirty="0" smtClean="0">
                <a:latin typeface="楷体" panose="02010609060101010101" pitchFamily="49" charset="-122"/>
                <a:ea typeface="楷体" panose="02010609060101010101" pitchFamily="49" charset="-122"/>
              </a:rPr>
              <a:t>基础性</a:t>
            </a:r>
            <a:r>
              <a:rPr lang="en-US" altLang="zh-CN" dirty="0" smtClean="0">
                <a:latin typeface="楷体" panose="02010609060101010101" pitchFamily="49" charset="-122"/>
                <a:ea typeface="楷体" panose="02010609060101010101" pitchFamily="49" charset="-122"/>
              </a:rPr>
              <a:t>;</a:t>
            </a:r>
            <a:r>
              <a:rPr lang="zh-CN" altLang="en-US" dirty="0" smtClean="0">
                <a:latin typeface="楷体" panose="02010609060101010101" pitchFamily="49" charset="-122"/>
                <a:ea typeface="楷体" panose="02010609060101010101" pitchFamily="49" charset="-122"/>
              </a:rPr>
              <a:t> </a:t>
            </a:r>
            <a:endParaRPr lang="zh-CN" altLang="en-US" dirty="0">
              <a:latin typeface="楷体" panose="02010609060101010101" pitchFamily="49" charset="-122"/>
              <a:ea typeface="楷体" panose="02010609060101010101" pitchFamily="49" charset="-122"/>
            </a:endParaRPr>
          </a:p>
          <a:p>
            <a:pPr>
              <a:lnSpc>
                <a:spcPct val="150000"/>
              </a:lnSpc>
            </a:pPr>
            <a:r>
              <a:rPr lang="en-US" altLang="zh-CN" dirty="0" smtClean="0">
                <a:latin typeface="楷体" panose="02010609060101010101" pitchFamily="49" charset="-122"/>
                <a:ea typeface="楷体" panose="02010609060101010101" pitchFamily="49" charset="-122"/>
              </a:rPr>
              <a:t>2.</a:t>
            </a:r>
            <a:r>
              <a:rPr lang="zh-CN" altLang="en-US" dirty="0">
                <a:latin typeface="楷体" panose="02010609060101010101" pitchFamily="49" charset="-122"/>
                <a:ea typeface="楷体" panose="02010609060101010101" pitchFamily="49" charset="-122"/>
              </a:rPr>
              <a:t>学前</a:t>
            </a:r>
            <a:r>
              <a:rPr lang="zh-CN" altLang="en-US" dirty="0" smtClean="0">
                <a:latin typeface="楷体" panose="02010609060101010101" pitchFamily="49" charset="-122"/>
                <a:ea typeface="楷体" panose="02010609060101010101" pitchFamily="49" charset="-122"/>
              </a:rPr>
              <a:t>课程</a:t>
            </a:r>
            <a:r>
              <a:rPr lang="zh-CN" altLang="en-US" dirty="0">
                <a:latin typeface="楷体" panose="02010609060101010101" pitchFamily="49" charset="-122"/>
                <a:ea typeface="楷体" panose="02010609060101010101" pitchFamily="49" charset="-122"/>
              </a:rPr>
              <a:t>的</a:t>
            </a:r>
            <a:r>
              <a:rPr lang="zh-CN" altLang="en-US" dirty="0" smtClean="0">
                <a:latin typeface="楷体" panose="02010609060101010101" pitchFamily="49" charset="-122"/>
                <a:ea typeface="楷体" panose="02010609060101010101" pitchFamily="49" charset="-122"/>
              </a:rPr>
              <a:t>全面性</a:t>
            </a:r>
            <a:r>
              <a:rPr lang="en-US" altLang="zh-CN" dirty="0" smtClean="0">
                <a:latin typeface="楷体" panose="02010609060101010101" pitchFamily="49" charset="-122"/>
                <a:ea typeface="楷体" panose="02010609060101010101" pitchFamily="49" charset="-122"/>
              </a:rPr>
              <a:t>;</a:t>
            </a:r>
            <a:endParaRPr lang="en-US" altLang="zh-CN" dirty="0" smtClean="0">
              <a:latin typeface="楷体" panose="02010609060101010101" pitchFamily="49" charset="-122"/>
              <a:ea typeface="楷体" panose="02010609060101010101" pitchFamily="49" charset="-122"/>
            </a:endParaRPr>
          </a:p>
          <a:p>
            <a:pPr>
              <a:lnSpc>
                <a:spcPct val="150000"/>
              </a:lnSpc>
            </a:pPr>
            <a:r>
              <a:rPr lang="en-US" altLang="zh-CN" dirty="0" smtClean="0">
                <a:latin typeface="楷体" panose="02010609060101010101" pitchFamily="49" charset="-122"/>
                <a:ea typeface="楷体" panose="02010609060101010101" pitchFamily="49" charset="-122"/>
              </a:rPr>
              <a:t>3.</a:t>
            </a:r>
            <a:r>
              <a:rPr lang="zh-CN" altLang="en-US" dirty="0">
                <a:latin typeface="楷体" panose="02010609060101010101" pitchFamily="49" charset="-122"/>
                <a:ea typeface="楷体" panose="02010609060101010101" pitchFamily="49" charset="-122"/>
              </a:rPr>
              <a:t>学前</a:t>
            </a:r>
            <a:r>
              <a:rPr lang="zh-CN" altLang="en-US" dirty="0" smtClean="0">
                <a:latin typeface="楷体" panose="02010609060101010101" pitchFamily="49" charset="-122"/>
                <a:ea typeface="楷体" panose="02010609060101010101" pitchFamily="49" charset="-122"/>
              </a:rPr>
              <a:t>课程的生活性；</a:t>
            </a:r>
            <a:endParaRPr lang="zh-CN" altLang="en-US" dirty="0">
              <a:latin typeface="楷体" panose="02010609060101010101" pitchFamily="49" charset="-122"/>
              <a:ea typeface="楷体" panose="02010609060101010101" pitchFamily="49" charset="-122"/>
            </a:endParaRPr>
          </a:p>
          <a:p>
            <a:pPr>
              <a:lnSpc>
                <a:spcPct val="150000"/>
              </a:lnSpc>
            </a:pPr>
            <a:r>
              <a:rPr lang="en-US" altLang="zh-CN" dirty="0" smtClean="0">
                <a:latin typeface="楷体" panose="02010609060101010101" pitchFamily="49" charset="-122"/>
                <a:ea typeface="楷体" panose="02010609060101010101" pitchFamily="49" charset="-122"/>
              </a:rPr>
              <a:t>4.</a:t>
            </a:r>
            <a:r>
              <a:rPr lang="zh-CN" altLang="en-US" dirty="0">
                <a:latin typeface="楷体" panose="02010609060101010101" pitchFamily="49" charset="-122"/>
                <a:ea typeface="楷体" panose="02010609060101010101" pitchFamily="49" charset="-122"/>
              </a:rPr>
              <a:t>学前</a:t>
            </a:r>
            <a:r>
              <a:rPr lang="zh-CN" altLang="en-US" dirty="0" smtClean="0">
                <a:latin typeface="楷体" panose="02010609060101010101" pitchFamily="49" charset="-122"/>
                <a:ea typeface="楷体" panose="02010609060101010101" pitchFamily="49" charset="-122"/>
              </a:rPr>
              <a:t>课程的活动性； </a:t>
            </a:r>
            <a:endParaRPr lang="zh-CN" altLang="en-US" dirty="0">
              <a:latin typeface="楷体" panose="02010609060101010101" pitchFamily="49" charset="-122"/>
              <a:ea typeface="楷体" panose="02010609060101010101" pitchFamily="49" charset="-122"/>
            </a:endParaRPr>
          </a:p>
          <a:p>
            <a:pPr>
              <a:lnSpc>
                <a:spcPct val="150000"/>
              </a:lnSpc>
            </a:pPr>
            <a:r>
              <a:rPr lang="en-US" altLang="zh-CN" dirty="0" smtClean="0">
                <a:latin typeface="楷体" panose="02010609060101010101" pitchFamily="49" charset="-122"/>
                <a:ea typeface="楷体" panose="02010609060101010101" pitchFamily="49" charset="-122"/>
              </a:rPr>
              <a:t>5.</a:t>
            </a:r>
            <a:r>
              <a:rPr lang="zh-CN" altLang="en-US" dirty="0">
                <a:latin typeface="楷体" panose="02010609060101010101" pitchFamily="49" charset="-122"/>
                <a:ea typeface="楷体" panose="02010609060101010101" pitchFamily="49" charset="-122"/>
              </a:rPr>
              <a:t>学前</a:t>
            </a:r>
            <a:r>
              <a:rPr lang="zh-CN" altLang="en-US" dirty="0" smtClean="0">
                <a:latin typeface="楷体" panose="02010609060101010101" pitchFamily="49" charset="-122"/>
                <a:ea typeface="楷体" panose="02010609060101010101" pitchFamily="49" charset="-122"/>
              </a:rPr>
              <a:t>课程的整合性； </a:t>
            </a:r>
            <a:endParaRPr lang="zh-CN" altLang="en-US" dirty="0">
              <a:latin typeface="楷体" panose="02010609060101010101" pitchFamily="49" charset="-122"/>
              <a:ea typeface="楷体" panose="02010609060101010101" pitchFamily="49" charset="-122"/>
            </a:endParaRPr>
          </a:p>
          <a:p>
            <a:pPr>
              <a:lnSpc>
                <a:spcPct val="150000"/>
              </a:lnSpc>
            </a:pPr>
            <a:r>
              <a:rPr lang="en-US" altLang="zh-CN" dirty="0" smtClean="0">
                <a:latin typeface="楷体" panose="02010609060101010101" pitchFamily="49" charset="-122"/>
                <a:ea typeface="楷体" panose="02010609060101010101" pitchFamily="49" charset="-122"/>
              </a:rPr>
              <a:t>6.</a:t>
            </a:r>
            <a:r>
              <a:rPr lang="zh-CN" altLang="en-US" dirty="0">
                <a:latin typeface="楷体" panose="02010609060101010101" pitchFamily="49" charset="-122"/>
                <a:ea typeface="楷体" panose="02010609060101010101" pitchFamily="49" charset="-122"/>
              </a:rPr>
              <a:t>学前</a:t>
            </a:r>
            <a:r>
              <a:rPr lang="zh-CN" altLang="en-US" dirty="0" smtClean="0">
                <a:latin typeface="楷体" panose="02010609060101010101" pitchFamily="49" charset="-122"/>
                <a:ea typeface="楷体" panose="02010609060101010101" pitchFamily="49" charset="-122"/>
              </a:rPr>
              <a:t>课程</a:t>
            </a:r>
            <a:r>
              <a:rPr lang="zh-CN" altLang="en-US" dirty="0">
                <a:latin typeface="楷体" panose="02010609060101010101" pitchFamily="49" charset="-122"/>
                <a:ea typeface="楷体" panose="02010609060101010101" pitchFamily="49" charset="-122"/>
              </a:rPr>
              <a:t>的潜在性。 </a:t>
            </a:r>
            <a:endParaRPr lang="zh-CN" altLang="en-US"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23586"/>
                                        </p:tgtEl>
                                        <p:attrNameLst>
                                          <p:attrName>style.visibility</p:attrName>
                                        </p:attrNameLst>
                                      </p:cBhvr>
                                      <p:to>
                                        <p:strVal val="visible"/>
                                      </p:to>
                                    </p:set>
                                    <p:animEffect transition="in" filter="plus(in)">
                                      <p:cBhvr>
                                        <p:cTn id="7" dur="2000"/>
                                        <p:tgtEl>
                                          <p:spTgt spid="32358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23587">
                                            <p:txEl>
                                              <p:pRg st="0" end="0"/>
                                            </p:txEl>
                                          </p:spTgt>
                                        </p:tgtEl>
                                        <p:attrNameLst>
                                          <p:attrName>style.visibility</p:attrName>
                                        </p:attrNameLst>
                                      </p:cBhvr>
                                      <p:to>
                                        <p:strVal val="visible"/>
                                      </p:to>
                                    </p:set>
                                    <p:animEffect transition="in" filter="box(in)">
                                      <p:cBhvr>
                                        <p:cTn id="12" dur="500"/>
                                        <p:tgtEl>
                                          <p:spTgt spid="3235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23587">
                                            <p:txEl>
                                              <p:pRg st="1" end="1"/>
                                            </p:txEl>
                                          </p:spTgt>
                                        </p:tgtEl>
                                        <p:attrNameLst>
                                          <p:attrName>style.visibility</p:attrName>
                                        </p:attrNameLst>
                                      </p:cBhvr>
                                      <p:to>
                                        <p:strVal val="visible"/>
                                      </p:to>
                                    </p:set>
                                    <p:animEffect transition="in" filter="box(in)">
                                      <p:cBhvr>
                                        <p:cTn id="17" dur="500"/>
                                        <p:tgtEl>
                                          <p:spTgt spid="3235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3587">
                                            <p:txEl>
                                              <p:pRg st="2" end="2"/>
                                            </p:txEl>
                                          </p:spTgt>
                                        </p:tgtEl>
                                        <p:attrNameLst>
                                          <p:attrName>style.visibility</p:attrName>
                                        </p:attrNameLst>
                                      </p:cBhvr>
                                      <p:to>
                                        <p:strVal val="visible"/>
                                      </p:to>
                                    </p:set>
                                    <p:animEffect transition="in" filter="box(in)">
                                      <p:cBhvr>
                                        <p:cTn id="22" dur="500"/>
                                        <p:tgtEl>
                                          <p:spTgt spid="3235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23587">
                                            <p:txEl>
                                              <p:pRg st="3" end="3"/>
                                            </p:txEl>
                                          </p:spTgt>
                                        </p:tgtEl>
                                        <p:attrNameLst>
                                          <p:attrName>style.visibility</p:attrName>
                                        </p:attrNameLst>
                                      </p:cBhvr>
                                      <p:to>
                                        <p:strVal val="visible"/>
                                      </p:to>
                                    </p:set>
                                    <p:animEffect transition="in" filter="box(in)">
                                      <p:cBhvr>
                                        <p:cTn id="27" dur="500"/>
                                        <p:tgtEl>
                                          <p:spTgt spid="32358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23587">
                                            <p:txEl>
                                              <p:pRg st="4" end="4"/>
                                            </p:txEl>
                                          </p:spTgt>
                                        </p:tgtEl>
                                        <p:attrNameLst>
                                          <p:attrName>style.visibility</p:attrName>
                                        </p:attrNameLst>
                                      </p:cBhvr>
                                      <p:to>
                                        <p:strVal val="visible"/>
                                      </p:to>
                                    </p:set>
                                    <p:animEffect transition="in" filter="box(in)">
                                      <p:cBhvr>
                                        <p:cTn id="32" dur="500"/>
                                        <p:tgtEl>
                                          <p:spTgt spid="32358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23587">
                                            <p:txEl>
                                              <p:pRg st="5" end="5"/>
                                            </p:txEl>
                                          </p:spTgt>
                                        </p:tgtEl>
                                        <p:attrNameLst>
                                          <p:attrName>style.visibility</p:attrName>
                                        </p:attrNameLst>
                                      </p:cBhvr>
                                      <p:to>
                                        <p:strVal val="visible"/>
                                      </p:to>
                                    </p:set>
                                    <p:animEffect transition="in" filter="box(in)">
                                      <p:cBhvr>
                                        <p:cTn id="37" dur="500"/>
                                        <p:tgtEl>
                                          <p:spTgt spid="3235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6" grpId="0"/>
      <p:bldP spid="32358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655" y="1657668"/>
            <a:ext cx="8229600" cy="1143000"/>
          </a:xfrm>
        </p:spPr>
        <p:txBody>
          <a:bodyPr/>
          <a:lstStyle/>
          <a:p>
            <a:r>
              <a:rPr lang="zh-CN" altLang="en-US" b="1" dirty="0" smtClean="0"/>
              <a:t>第二节 国内经典课程方案</a:t>
            </a:r>
            <a:endParaRPr lang="zh-CN" alt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None/>
            </a:pPr>
            <a:endParaRPr lang="en-US" altLang="zh-CN" sz="2800" b="1" smtClean="0">
              <a:latin typeface="黑体" panose="02010609060101010101" pitchFamily="49" charset="-122"/>
              <a:ea typeface="黑体" panose="02010609060101010101" pitchFamily="49" charset="-122"/>
            </a:endParaRPr>
          </a:p>
          <a:p>
            <a:pPr marL="469900" indent="-469900">
              <a:lnSpc>
                <a:spcPct val="150000"/>
              </a:lnSpc>
            </a:pPr>
            <a:r>
              <a:rPr lang="zh-CN" altLang="en-US" sz="2800" b="1" smtClean="0"/>
              <a:t>由</a:t>
            </a:r>
            <a:r>
              <a:rPr lang="zh-CN" altLang="en-US" sz="2800" b="1" smtClean="0">
                <a:solidFill>
                  <a:srgbClr val="0000FF"/>
                </a:solidFill>
                <a:ea typeface="黑体" panose="02010609060101010101" pitchFamily="49" charset="-122"/>
              </a:rPr>
              <a:t>陈鹤琴</a:t>
            </a:r>
            <a:r>
              <a:rPr lang="zh-CN" altLang="en-US" sz="2800" b="1" smtClean="0"/>
              <a:t>创编</a:t>
            </a:r>
            <a:endParaRPr lang="zh-CN" altLang="en-US" sz="2800" b="1" smtClean="0"/>
          </a:p>
          <a:p>
            <a:pPr marL="469900" indent="-469900">
              <a:lnSpc>
                <a:spcPct val="150000"/>
              </a:lnSpc>
            </a:pPr>
            <a:r>
              <a:rPr lang="zh-CN" altLang="en-US" sz="2800" b="1" smtClean="0"/>
              <a:t>五指活动课程：课程的内容由五方面组成，它犹如人的五个手指头，是活的、可以伸缩的，但却是整体的、连通的、互相联系的。五指活动在儿童生活中结成一个教育的网，有组织、有系统，合理地编制在儿童的生活上。</a:t>
            </a:r>
            <a:endParaRPr lang="zh-CN" altLang="en-US" sz="2800" b="1" dirty="0"/>
          </a:p>
        </p:txBody>
      </p:sp>
      <p:sp>
        <p:nvSpPr>
          <p:cNvPr id="3" name="标题 2"/>
          <p:cNvSpPr/>
          <p:nvPr>
            <p:ph type="title"/>
          </p:nvPr>
        </p:nvSpPr>
        <p:spPr/>
        <p:txBody>
          <a:bodyPr/>
          <a:p>
            <a:pPr algn="ctr"/>
            <a:r>
              <a:rPr lang="zh-CN" altLang="en-US" b="1" smtClean="0">
                <a:latin typeface="黑体" panose="02010609060101010101" pitchFamily="49" charset="-122"/>
                <a:ea typeface="黑体" panose="02010609060101010101" pitchFamily="49" charset="-122"/>
                <a:sym typeface="+mn-ea"/>
              </a:rPr>
              <a:t>一、五指活动课程方案与模式</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nchor="b">
            <a:normAutofit/>
          </a:bodyPr>
          <a:lstStyle/>
          <a:p>
            <a:r>
              <a:rPr lang="zh-CN" altLang="en-US" sz="3200" b="1" dirty="0" smtClean="0">
                <a:ea typeface="黑体" panose="02010609060101010101" pitchFamily="49" charset="-122"/>
              </a:rPr>
              <a:t>（一）五指活动课程的理论基础</a:t>
            </a:r>
            <a:endParaRPr lang="zh-CN" altLang="en-US" sz="3200" b="1" dirty="0">
              <a:ea typeface="黑体" panose="02010609060101010101" pitchFamily="49" charset="-122"/>
            </a:endParaRPr>
          </a:p>
        </p:txBody>
      </p:sp>
      <p:sp>
        <p:nvSpPr>
          <p:cNvPr id="92163" name="Rectangle 3"/>
          <p:cNvSpPr>
            <a:spLocks noGrp="1" noChangeArrowheads="1"/>
          </p:cNvSpPr>
          <p:nvPr>
            <p:ph type="body" idx="4294967295"/>
          </p:nvPr>
        </p:nvSpPr>
        <p:spPr/>
        <p:txBody>
          <a:bodyPr/>
          <a:lstStyle/>
          <a:p>
            <a:pPr marL="469900" indent="-469900">
              <a:lnSpc>
                <a:spcPct val="140000"/>
              </a:lnSpc>
            </a:pPr>
            <a:r>
              <a:rPr lang="zh-CN" altLang="en-US" sz="3000" b="1">
                <a:solidFill>
                  <a:srgbClr val="0000FF"/>
                </a:solidFill>
                <a:ea typeface="黑体" panose="02010609060101010101" pitchFamily="49" charset="-122"/>
              </a:rPr>
              <a:t>目的论：</a:t>
            </a:r>
            <a:r>
              <a:rPr lang="zh-CN" altLang="en-US" sz="3000" b="1"/>
              <a:t>“做人、做中国人、做现代中国人”</a:t>
            </a:r>
            <a:endParaRPr lang="zh-CN" altLang="en-US" sz="3000" b="1"/>
          </a:p>
          <a:p>
            <a:pPr marL="469900" indent="-469900">
              <a:lnSpc>
                <a:spcPct val="140000"/>
              </a:lnSpc>
            </a:pPr>
            <a:r>
              <a:rPr lang="zh-CN" altLang="en-US" sz="3000" b="1"/>
              <a:t>强健的身体、建设的能力、创造的才能、合作的态度、服务的精神。</a:t>
            </a:r>
            <a:endParaRPr lang="zh-CN" altLang="en-US" sz="3000" b="1"/>
          </a:p>
          <a:p>
            <a:pPr marL="469900" indent="-469900">
              <a:lnSpc>
                <a:spcPct val="140000"/>
              </a:lnSpc>
            </a:pPr>
            <a:r>
              <a:rPr lang="zh-CN" altLang="en-US" sz="3000" b="1">
                <a:solidFill>
                  <a:srgbClr val="0000FF"/>
                </a:solidFill>
                <a:ea typeface="黑体" panose="02010609060101010101" pitchFamily="49" charset="-122"/>
              </a:rPr>
              <a:t>课程论：</a:t>
            </a:r>
            <a:r>
              <a:rPr lang="zh-CN" altLang="en-US" sz="3000" b="1"/>
              <a:t>“大自然、大社会都是活教材”</a:t>
            </a:r>
            <a:endParaRPr lang="zh-CN" altLang="en-US" sz="3000" b="1"/>
          </a:p>
          <a:p>
            <a:pPr marL="469900" indent="-469900">
              <a:lnSpc>
                <a:spcPct val="140000"/>
              </a:lnSpc>
            </a:pPr>
            <a:r>
              <a:rPr lang="zh-CN" altLang="en-US" sz="3000" b="1">
                <a:solidFill>
                  <a:srgbClr val="0000FF"/>
                </a:solidFill>
                <a:ea typeface="黑体" panose="02010609060101010101" pitchFamily="49" charset="-122"/>
              </a:rPr>
              <a:t>方法论：</a:t>
            </a:r>
            <a:r>
              <a:rPr lang="zh-CN" altLang="en-US" sz="3000" b="1"/>
              <a:t>“做中教、做中学、做中求进步”</a:t>
            </a:r>
            <a:endParaRPr lang="zh-CN" altLang="en-US" sz="3000" b="1"/>
          </a:p>
          <a:p>
            <a:pPr marL="469900" indent="-469900">
              <a:lnSpc>
                <a:spcPct val="140000"/>
              </a:lnSpc>
            </a:pPr>
            <a:r>
              <a:rPr lang="zh-CN" altLang="en-US" sz="3000" b="1"/>
              <a:t>以“做”为中心，重视直接经验。</a:t>
            </a:r>
            <a:endParaRPr lang="zh-CN" altLang="en-US" sz="3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50000"/>
              </a:lnSpc>
            </a:pPr>
            <a:r>
              <a:rPr lang="zh-CN" altLang="en-US" dirty="0">
                <a:latin typeface="楷体" panose="02010609060101010101" pitchFamily="49" charset="-122"/>
                <a:ea typeface="楷体" panose="02010609060101010101" pitchFamily="49" charset="-122"/>
              </a:rPr>
              <a:t>在西方，课程（</a:t>
            </a:r>
            <a:r>
              <a:rPr lang="en-US" altLang="zh-CN" dirty="0">
                <a:latin typeface="楷体" panose="02010609060101010101" pitchFamily="49" charset="-122"/>
                <a:ea typeface="楷体" panose="02010609060101010101" pitchFamily="49" charset="-122"/>
              </a:rPr>
              <a:t>curriculum</a:t>
            </a:r>
            <a:r>
              <a:rPr lang="zh-CN" altLang="en-US" dirty="0">
                <a:latin typeface="楷体" panose="02010609060101010101" pitchFamily="49" charset="-122"/>
                <a:ea typeface="楷体" panose="02010609060101010101" pitchFamily="49" charset="-122"/>
              </a:rPr>
              <a:t>）最早出现在英国教育家斯宾塞的</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什么知识最有价值</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一文中（</a:t>
            </a:r>
            <a:r>
              <a:rPr lang="en-US" altLang="zh-CN" dirty="0">
                <a:latin typeface="楷体" panose="02010609060101010101" pitchFamily="49" charset="-122"/>
                <a:ea typeface="楷体" panose="02010609060101010101" pitchFamily="49" charset="-122"/>
              </a:rPr>
              <a:t>1859</a:t>
            </a:r>
            <a:r>
              <a:rPr lang="zh-CN" altLang="en-US" dirty="0">
                <a:latin typeface="楷体" panose="02010609060101010101" pitchFamily="49" charset="-122"/>
                <a:ea typeface="楷体" panose="02010609060101010101" pitchFamily="49" charset="-122"/>
              </a:rPr>
              <a:t>年），从拉丁语“</a:t>
            </a:r>
            <a:r>
              <a:rPr lang="en-US" altLang="zh-CN" dirty="0" err="1">
                <a:latin typeface="楷体" panose="02010609060101010101" pitchFamily="49" charset="-122"/>
                <a:ea typeface="楷体" panose="02010609060101010101" pitchFamily="49" charset="-122"/>
              </a:rPr>
              <a:t>currere</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一词派生出来，原意为</a:t>
            </a:r>
            <a:r>
              <a:rPr lang="zh-CN" altLang="en-US" dirty="0" smtClean="0">
                <a:latin typeface="楷体" panose="02010609060101010101" pitchFamily="49" charset="-122"/>
                <a:ea typeface="楷体" panose="02010609060101010101" pitchFamily="49" charset="-122"/>
              </a:rPr>
              <a:t>“跑道”，规定</a:t>
            </a:r>
            <a:r>
              <a:rPr lang="zh-CN" altLang="en-US" dirty="0">
                <a:latin typeface="楷体" panose="02010609060101010101" pitchFamily="49" charset="-122"/>
                <a:ea typeface="楷体" panose="02010609060101010101" pitchFamily="49" charset="-122"/>
              </a:rPr>
              <a:t>赛马者的行程，</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是“学习的进程” </a:t>
            </a:r>
            <a:endParaRPr lang="zh-CN" altLang="en-US" dirty="0">
              <a:latin typeface="楷体" panose="02010609060101010101" pitchFamily="49" charset="-122"/>
              <a:ea typeface="楷体" panose="02010609060101010101" pitchFamily="49" charset="-122"/>
            </a:endParaRP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nchor="b"/>
          <a:lstStyle/>
          <a:p>
            <a:r>
              <a:rPr lang="zh-CN" altLang="en-US" sz="3800" b="1" dirty="0" smtClean="0">
                <a:ea typeface="黑体" panose="02010609060101010101" pitchFamily="49" charset="-122"/>
              </a:rPr>
              <a:t>（二）五指</a:t>
            </a:r>
            <a:r>
              <a:rPr lang="zh-CN" altLang="en-US" sz="3800" b="1" dirty="0">
                <a:ea typeface="黑体" panose="02010609060101010101" pitchFamily="49" charset="-122"/>
              </a:rPr>
              <a:t>活动</a:t>
            </a:r>
            <a:r>
              <a:rPr lang="zh-CN" altLang="en-US" sz="3800" b="1" dirty="0" smtClean="0">
                <a:ea typeface="黑体" panose="02010609060101010101" pitchFamily="49" charset="-122"/>
              </a:rPr>
              <a:t>课程方案</a:t>
            </a:r>
            <a:endParaRPr lang="zh-CN" altLang="en-US" sz="3800" b="1" dirty="0">
              <a:ea typeface="黑体" panose="02010609060101010101" pitchFamily="49" charset="-122"/>
            </a:endParaRPr>
          </a:p>
        </p:txBody>
      </p:sp>
      <p:sp>
        <p:nvSpPr>
          <p:cNvPr id="93187" name="Rectangle 3"/>
          <p:cNvSpPr>
            <a:spLocks noGrp="1" noChangeArrowheads="1"/>
          </p:cNvSpPr>
          <p:nvPr>
            <p:ph type="body" idx="4294967295"/>
          </p:nvPr>
        </p:nvSpPr>
        <p:spPr>
          <a:xfrm>
            <a:off x="457200" y="1927225"/>
            <a:ext cx="8229600" cy="4198938"/>
          </a:xfrm>
        </p:spPr>
        <p:txBody>
          <a:bodyPr/>
          <a:lstStyle/>
          <a:p>
            <a:pPr marL="469900" indent="-469900">
              <a:lnSpc>
                <a:spcPct val="160000"/>
              </a:lnSpc>
            </a:pPr>
            <a:r>
              <a:rPr lang="zh-CN" altLang="en-US" sz="3000" b="1" dirty="0"/>
              <a:t>（一）课程目标：做人；身体；智力；情绪。</a:t>
            </a:r>
            <a:endParaRPr lang="zh-CN" altLang="en-US" sz="3000" b="1" dirty="0"/>
          </a:p>
          <a:p>
            <a:pPr marL="469900" indent="-469900">
              <a:lnSpc>
                <a:spcPct val="160000"/>
              </a:lnSpc>
            </a:pPr>
            <a:r>
              <a:rPr lang="zh-CN" altLang="en-US" sz="3000" b="1" dirty="0"/>
              <a:t>（二）课程内容：五指活动，包括健康活动、社会活动、科学活动、艺术活动、语文活动</a:t>
            </a:r>
            <a:endParaRPr lang="zh-CN" altLang="en-US" sz="3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p:txBody>
          <a:bodyPr anchor="b"/>
          <a:lstStyle/>
          <a:p>
            <a:r>
              <a:rPr lang="zh-CN" altLang="en-US" sz="3800" b="1">
                <a:ea typeface="黑体" panose="02010609060101010101" pitchFamily="49" charset="-122"/>
              </a:rPr>
              <a:t>五指活动</a:t>
            </a:r>
            <a:endParaRPr lang="zh-CN" altLang="en-US" sz="3800" b="1">
              <a:ea typeface="黑体" panose="02010609060101010101" pitchFamily="49" charset="-122"/>
            </a:endParaRPr>
          </a:p>
        </p:txBody>
      </p:sp>
      <p:sp>
        <p:nvSpPr>
          <p:cNvPr id="94211" name="Rectangle 3"/>
          <p:cNvSpPr>
            <a:spLocks noGrp="1" noChangeArrowheads="1"/>
          </p:cNvSpPr>
          <p:nvPr>
            <p:ph type="body" idx="4294967295"/>
          </p:nvPr>
        </p:nvSpPr>
        <p:spPr/>
        <p:txBody>
          <a:bodyPr>
            <a:normAutofit fontScale="92500"/>
          </a:bodyPr>
          <a:lstStyle/>
          <a:p>
            <a:pPr marL="469900" indent="-469900">
              <a:lnSpc>
                <a:spcPct val="130000"/>
              </a:lnSpc>
            </a:pPr>
            <a:r>
              <a:rPr lang="zh-CN" altLang="en-US" sz="2600" b="1">
                <a:solidFill>
                  <a:srgbClr val="0000FF"/>
                </a:solidFill>
                <a:ea typeface="黑体" panose="02010609060101010101" pitchFamily="49" charset="-122"/>
              </a:rPr>
              <a:t>健康活动：</a:t>
            </a:r>
            <a:r>
              <a:rPr lang="zh-CN" altLang="en-US" sz="2600" b="1"/>
              <a:t>饮食、睡眠、早操、游戏、户外活动、散步等。</a:t>
            </a:r>
            <a:endParaRPr lang="zh-CN" altLang="en-US" sz="2600" b="1"/>
          </a:p>
          <a:p>
            <a:pPr marL="469900" indent="-469900">
              <a:lnSpc>
                <a:spcPct val="130000"/>
              </a:lnSpc>
            </a:pPr>
            <a:r>
              <a:rPr lang="zh-CN" altLang="en-US" sz="2600" b="1">
                <a:solidFill>
                  <a:srgbClr val="0000FF"/>
                </a:solidFill>
                <a:ea typeface="黑体" panose="02010609060101010101" pitchFamily="49" charset="-122"/>
              </a:rPr>
              <a:t>社会活动：</a:t>
            </a:r>
            <a:r>
              <a:rPr lang="zh-CN" altLang="en-US" sz="2600" b="1"/>
              <a:t>朝夕会、周会、纪念日集会、每天的谈话及社会常识。</a:t>
            </a:r>
            <a:endParaRPr lang="zh-CN" altLang="en-US" sz="2600" b="1"/>
          </a:p>
          <a:p>
            <a:pPr marL="469900" indent="-469900">
              <a:lnSpc>
                <a:spcPct val="130000"/>
              </a:lnSpc>
            </a:pPr>
            <a:r>
              <a:rPr lang="zh-CN" altLang="en-US" sz="2600" b="1">
                <a:solidFill>
                  <a:srgbClr val="0000FF"/>
                </a:solidFill>
                <a:ea typeface="黑体" panose="02010609060101010101" pitchFamily="49" charset="-122"/>
              </a:rPr>
              <a:t>科学活动：</a:t>
            </a:r>
            <a:r>
              <a:rPr lang="zh-CN" altLang="en-US" sz="2600" b="1"/>
              <a:t>植物的培植、动物的饲养、自然现象的研讨、当地自然环境的认识等。</a:t>
            </a:r>
            <a:endParaRPr lang="zh-CN" altLang="en-US" sz="2600" b="1"/>
          </a:p>
          <a:p>
            <a:pPr marL="469900" indent="-469900">
              <a:lnSpc>
                <a:spcPct val="130000"/>
              </a:lnSpc>
            </a:pPr>
            <a:r>
              <a:rPr lang="zh-CN" altLang="en-US" sz="2600" b="1">
                <a:solidFill>
                  <a:srgbClr val="0000FF"/>
                </a:solidFill>
                <a:ea typeface="黑体" panose="02010609060101010101" pitchFamily="49" charset="-122"/>
              </a:rPr>
              <a:t>艺术活动：</a:t>
            </a:r>
            <a:r>
              <a:rPr lang="zh-CN" altLang="en-US" sz="2600" b="1"/>
              <a:t>音乐（唱歌、节奏、欣赏）、图画、手工。</a:t>
            </a:r>
            <a:endParaRPr lang="zh-CN" altLang="en-US" sz="2600" b="1"/>
          </a:p>
          <a:p>
            <a:pPr marL="469900" indent="-469900">
              <a:lnSpc>
                <a:spcPct val="130000"/>
              </a:lnSpc>
            </a:pPr>
            <a:r>
              <a:rPr lang="zh-CN" altLang="en-US" sz="2600" b="1">
                <a:solidFill>
                  <a:srgbClr val="0000FF"/>
                </a:solidFill>
                <a:ea typeface="黑体" panose="02010609060101010101" pitchFamily="49" charset="-122"/>
              </a:rPr>
              <a:t>语文活动：</a:t>
            </a:r>
            <a:r>
              <a:rPr lang="zh-CN" altLang="en-US" sz="2600" b="1"/>
              <a:t>故事、儿歌、谜语、读法等。</a:t>
            </a:r>
            <a:endParaRPr lang="zh-CN" altLang="en-US" sz="26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p:txBody>
          <a:bodyPr anchor="b"/>
          <a:lstStyle/>
          <a:p>
            <a:r>
              <a:rPr lang="zh-CN" altLang="en-US" sz="3800" b="1">
                <a:ea typeface="黑体" panose="02010609060101010101" pitchFamily="49" charset="-122"/>
              </a:rPr>
              <a:t>（三）课程组织</a:t>
            </a:r>
            <a:endParaRPr lang="zh-CN" altLang="en-US" sz="3800" b="1">
              <a:ea typeface="黑体" panose="02010609060101010101" pitchFamily="49" charset="-122"/>
            </a:endParaRPr>
          </a:p>
        </p:txBody>
      </p:sp>
      <p:sp>
        <p:nvSpPr>
          <p:cNvPr id="95235" name="Rectangle 3"/>
          <p:cNvSpPr>
            <a:spLocks noGrp="1" noChangeArrowheads="1"/>
          </p:cNvSpPr>
          <p:nvPr>
            <p:ph type="body" idx="4294967295"/>
          </p:nvPr>
        </p:nvSpPr>
        <p:spPr>
          <a:xfrm>
            <a:off x="457200" y="1927225"/>
            <a:ext cx="8229600" cy="4198938"/>
          </a:xfrm>
        </p:spPr>
        <p:txBody>
          <a:bodyPr/>
          <a:lstStyle/>
          <a:p>
            <a:pPr marL="469900" indent="-469900">
              <a:lnSpc>
                <a:spcPct val="160000"/>
              </a:lnSpc>
            </a:pPr>
            <a:r>
              <a:rPr lang="zh-CN" altLang="en-US" sz="3000" b="1" dirty="0"/>
              <a:t>根据儿童的环境（自然环境、社会环境）为中心组织。</a:t>
            </a:r>
            <a:endParaRPr lang="zh-CN" altLang="en-US" sz="3000" b="1" dirty="0"/>
          </a:p>
          <a:p>
            <a:pPr marL="469900" indent="-469900">
              <a:lnSpc>
                <a:spcPct val="160000"/>
              </a:lnSpc>
            </a:pPr>
            <a:r>
              <a:rPr lang="zh-CN" altLang="en-US" sz="3000" b="1" dirty="0"/>
              <a:t>整个教学法：把儿童所应该学的东西整个地、有系统地教给儿童，后称为“单元教学法”。</a:t>
            </a:r>
            <a:endParaRPr lang="zh-CN" altLang="en-US" sz="30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p:txBody>
          <a:bodyPr anchor="b"/>
          <a:lstStyle/>
          <a:p>
            <a:r>
              <a:rPr lang="zh-CN" altLang="en-US" sz="3800" b="1">
                <a:ea typeface="黑体" panose="02010609060101010101" pitchFamily="49" charset="-122"/>
              </a:rPr>
              <a:t>（四）课程的编制与实施</a:t>
            </a:r>
            <a:endParaRPr lang="zh-CN" altLang="en-US" sz="3800" b="1">
              <a:ea typeface="黑体" panose="02010609060101010101" pitchFamily="49" charset="-122"/>
            </a:endParaRPr>
          </a:p>
        </p:txBody>
      </p:sp>
      <p:sp>
        <p:nvSpPr>
          <p:cNvPr id="96259" name="Rectangle 3"/>
          <p:cNvSpPr>
            <a:spLocks noGrp="1" noChangeArrowheads="1"/>
          </p:cNvSpPr>
          <p:nvPr>
            <p:ph type="body" idx="4294967295"/>
          </p:nvPr>
        </p:nvSpPr>
        <p:spPr>
          <a:xfrm>
            <a:off x="457200" y="2079625"/>
            <a:ext cx="8229600" cy="4046538"/>
          </a:xfrm>
        </p:spPr>
        <p:txBody>
          <a:bodyPr/>
          <a:lstStyle/>
          <a:p>
            <a:pPr marL="469900" indent="-469900">
              <a:lnSpc>
                <a:spcPct val="160000"/>
              </a:lnSpc>
            </a:pPr>
            <a:r>
              <a:rPr lang="zh-CN" altLang="en-US" sz="3000" b="1" dirty="0"/>
              <a:t>编制的三种方法：圆周法、直进法、混合法。</a:t>
            </a:r>
            <a:endParaRPr lang="zh-CN" altLang="en-US" sz="3000" b="1" dirty="0"/>
          </a:p>
          <a:p>
            <a:pPr marL="469900" indent="-469900">
              <a:lnSpc>
                <a:spcPct val="160000"/>
              </a:lnSpc>
            </a:pPr>
            <a:r>
              <a:rPr lang="zh-CN" altLang="en-US" sz="3000" b="1" dirty="0"/>
              <a:t>课程的实施：游戏式教学、小团体教学、通过环境及材料引起动机。</a:t>
            </a:r>
            <a:endParaRPr lang="zh-CN" altLang="en-US" sz="30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p:txBody>
          <a:bodyPr anchor="b"/>
          <a:lstStyle/>
          <a:p>
            <a:r>
              <a:rPr lang="zh-CN" altLang="en-US" sz="3800" b="1">
                <a:latin typeface="黑体" panose="02010609060101010101" pitchFamily="49" charset="-122"/>
                <a:ea typeface="黑体" panose="02010609060101010101" pitchFamily="49" charset="-122"/>
              </a:rPr>
              <a:t>  二、幼稚园行为课程</a:t>
            </a:r>
            <a:endParaRPr lang="zh-CN" altLang="en-US" sz="3800" b="1">
              <a:latin typeface="黑体" panose="02010609060101010101" pitchFamily="49" charset="-122"/>
              <a:ea typeface="黑体" panose="02010609060101010101" pitchFamily="49" charset="-122"/>
            </a:endParaRPr>
          </a:p>
        </p:txBody>
      </p:sp>
      <p:sp>
        <p:nvSpPr>
          <p:cNvPr id="97283" name="Rectangle 3"/>
          <p:cNvSpPr>
            <a:spLocks noGrp="1" noChangeArrowheads="1"/>
          </p:cNvSpPr>
          <p:nvPr>
            <p:ph type="body" idx="4294967295"/>
          </p:nvPr>
        </p:nvSpPr>
        <p:spPr/>
        <p:txBody>
          <a:bodyPr/>
          <a:lstStyle/>
          <a:p>
            <a:pPr marL="469900" indent="-469900">
              <a:lnSpc>
                <a:spcPct val="200000"/>
              </a:lnSpc>
            </a:pPr>
            <a:r>
              <a:rPr lang="zh-CN" altLang="en-US" sz="3000" b="1"/>
              <a:t>由</a:t>
            </a:r>
            <a:r>
              <a:rPr lang="zh-CN" altLang="en-US" sz="3000" b="1">
                <a:solidFill>
                  <a:srgbClr val="0000FF"/>
                </a:solidFill>
                <a:ea typeface="黑体" panose="02010609060101010101" pitchFamily="49" charset="-122"/>
              </a:rPr>
              <a:t>张雪门</a:t>
            </a:r>
            <a:r>
              <a:rPr lang="zh-CN" altLang="en-US" sz="3000" b="1"/>
              <a:t>创编。</a:t>
            </a:r>
            <a:endParaRPr lang="zh-CN" altLang="en-US" sz="3000" b="1"/>
          </a:p>
          <a:p>
            <a:pPr marL="469900" indent="-469900">
              <a:lnSpc>
                <a:spcPct val="200000"/>
              </a:lnSpc>
            </a:pPr>
            <a:r>
              <a:rPr lang="zh-CN" altLang="en-US" sz="3000" b="1"/>
              <a:t>基本思想：生活即教育、行为即课程</a:t>
            </a:r>
            <a:endParaRPr lang="zh-CN" altLang="en-US" sz="3000" b="1"/>
          </a:p>
          <a:p>
            <a:pPr marL="469900" indent="-469900">
              <a:lnSpc>
                <a:spcPct val="200000"/>
              </a:lnSpc>
            </a:pPr>
            <a:r>
              <a:rPr lang="zh-CN" altLang="en-US" sz="3000" b="1"/>
              <a:t>行为课程以生活为基础，以实际行动为中心</a:t>
            </a:r>
            <a:endParaRPr lang="zh-CN" altLang="en-US" sz="30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57200" y="692696"/>
            <a:ext cx="8229600" cy="54334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9900" indent="-469900">
              <a:lnSpc>
                <a:spcPct val="160000"/>
              </a:lnSpc>
            </a:pPr>
            <a:r>
              <a:rPr lang="zh-CN" altLang="en-US" b="1" dirty="0" smtClean="0">
                <a:latin typeface="楷体" panose="02010609060101010101" pitchFamily="49" charset="-122"/>
                <a:ea typeface="楷体" panose="02010609060101010101" pitchFamily="49" charset="-122"/>
              </a:rPr>
              <a:t>行为课程内容：</a:t>
            </a:r>
            <a:endParaRPr lang="en-US" altLang="zh-CN" b="1" dirty="0" smtClean="0">
              <a:latin typeface="楷体" panose="02010609060101010101" pitchFamily="49" charset="-122"/>
              <a:ea typeface="楷体" panose="02010609060101010101" pitchFamily="49" charset="-122"/>
            </a:endParaRPr>
          </a:p>
          <a:p>
            <a:pPr marL="869950" lvl="1" indent="-469900">
              <a:lnSpc>
                <a:spcPct val="160000"/>
              </a:lnSpc>
            </a:pPr>
            <a:r>
              <a:rPr lang="zh-CN" altLang="en-US" b="1" dirty="0" smtClean="0"/>
              <a:t>儿童自发的活动，即儿童自身发展中所进行的一切活动；</a:t>
            </a:r>
            <a:endParaRPr lang="en-US" altLang="zh-CN" b="1" dirty="0" smtClean="0"/>
          </a:p>
          <a:p>
            <a:pPr marL="869950" lvl="1" indent="-469900">
              <a:lnSpc>
                <a:spcPct val="160000"/>
              </a:lnSpc>
            </a:pPr>
            <a:r>
              <a:rPr lang="zh-CN" altLang="en-US" b="1" dirty="0" smtClean="0"/>
              <a:t>儿童的自然环境，即儿童周围生活中一切有关自然界的事物与知识；</a:t>
            </a:r>
            <a:endParaRPr lang="en-US" altLang="zh-CN" b="1" dirty="0" smtClean="0"/>
          </a:p>
          <a:p>
            <a:pPr marL="869950" lvl="1" indent="-469900">
              <a:lnSpc>
                <a:spcPct val="160000"/>
              </a:lnSpc>
            </a:pPr>
            <a:r>
              <a:rPr lang="zh-CN" altLang="en-US" b="1" dirty="0" smtClean="0"/>
              <a:t>儿童的社会环境 ，即儿童现在生活与未来生活相关的社会生活知识。</a:t>
            </a:r>
            <a:endParaRPr lang="en-US" altLang="zh-CN" b="1" dirty="0" smtClean="0"/>
          </a:p>
          <a:p>
            <a:pPr marL="869950" lvl="1" indent="-469900">
              <a:lnSpc>
                <a:spcPct val="160000"/>
              </a:lnSpc>
            </a:pPr>
            <a:endParaRPr lang="zh-CN" alt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2270" y="2485708"/>
            <a:ext cx="8229600" cy="1143000"/>
          </a:xfrm>
        </p:spPr>
        <p:txBody>
          <a:bodyPr/>
          <a:lstStyle/>
          <a:p>
            <a:r>
              <a:rPr lang="zh-CN" altLang="en-US" b="1" dirty="0" smtClean="0"/>
              <a:t>第三节 国外经典课程方案</a:t>
            </a:r>
            <a:endParaRPr lang="zh-CN" alt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p:txBody>
          <a:bodyPr anchor="b"/>
          <a:lstStyle/>
          <a:p>
            <a:r>
              <a:rPr lang="zh-CN" altLang="en-US" sz="3800" b="1" dirty="0" smtClean="0">
                <a:latin typeface="黑体" panose="02010609060101010101" pitchFamily="49" charset="-122"/>
                <a:ea typeface="黑体" panose="02010609060101010101" pitchFamily="49" charset="-122"/>
              </a:rPr>
              <a:t>一、蒙台梭利</a:t>
            </a:r>
            <a:r>
              <a:rPr lang="zh-CN" altLang="en-US" sz="3800" b="1" dirty="0">
                <a:latin typeface="黑体" panose="02010609060101010101" pitchFamily="49" charset="-122"/>
                <a:ea typeface="黑体" panose="02010609060101010101" pitchFamily="49" charset="-122"/>
              </a:rPr>
              <a:t>课程理论与方案</a:t>
            </a:r>
            <a:endParaRPr lang="zh-CN" altLang="en-US" sz="3800" b="1" dirty="0">
              <a:latin typeface="黑体" panose="02010609060101010101" pitchFamily="49" charset="-122"/>
              <a:ea typeface="黑体" panose="02010609060101010101" pitchFamily="49" charset="-122"/>
            </a:endParaRPr>
          </a:p>
        </p:txBody>
      </p:sp>
      <p:sp>
        <p:nvSpPr>
          <p:cNvPr id="98307" name="Rectangle 3"/>
          <p:cNvSpPr>
            <a:spLocks noGrp="1" noChangeArrowheads="1"/>
          </p:cNvSpPr>
          <p:nvPr>
            <p:ph type="body" idx="4294967295"/>
          </p:nvPr>
        </p:nvSpPr>
        <p:spPr>
          <a:xfrm>
            <a:off x="457200" y="1773238"/>
            <a:ext cx="8229600" cy="4352925"/>
          </a:xfrm>
        </p:spPr>
        <p:txBody>
          <a:bodyPr/>
          <a:lstStyle/>
          <a:p>
            <a:pPr marL="469900" indent="-469900">
              <a:lnSpc>
                <a:spcPct val="200000"/>
              </a:lnSpc>
            </a:pPr>
            <a:r>
              <a:rPr lang="zh-CN" altLang="en-US" sz="3000" b="1" dirty="0"/>
              <a:t>理论基础</a:t>
            </a:r>
            <a:endParaRPr lang="zh-CN" altLang="en-US" sz="3000" b="1" dirty="0"/>
          </a:p>
          <a:p>
            <a:pPr marL="469900" indent="-469900">
              <a:lnSpc>
                <a:spcPct val="200000"/>
              </a:lnSpc>
            </a:pPr>
            <a:r>
              <a:rPr lang="zh-CN" altLang="en-US" sz="3000" b="1" dirty="0"/>
              <a:t>教育方案</a:t>
            </a:r>
            <a:endParaRPr lang="zh-CN" altLang="en-US" sz="3000" b="1" dirty="0"/>
          </a:p>
          <a:p>
            <a:pPr marL="469900" indent="-469900">
              <a:lnSpc>
                <a:spcPct val="200000"/>
              </a:lnSpc>
            </a:pPr>
            <a:r>
              <a:rPr lang="zh-CN" altLang="en-US" sz="3000" b="1" dirty="0"/>
              <a:t>对其评价</a:t>
            </a:r>
            <a:endParaRPr lang="zh-CN" altLang="en-US" sz="30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nchor="b">
            <a:normAutofit/>
          </a:bodyPr>
          <a:lstStyle/>
          <a:p>
            <a:r>
              <a:rPr lang="zh-CN" altLang="en-US" sz="4000" b="1" dirty="0"/>
              <a:t>理论</a:t>
            </a:r>
            <a:r>
              <a:rPr lang="zh-CN" altLang="en-US" sz="4000" b="1" dirty="0" smtClean="0"/>
              <a:t>基础：</a:t>
            </a:r>
            <a:r>
              <a:rPr lang="zh-CN" altLang="en-US" sz="3800" b="1" dirty="0" smtClean="0">
                <a:ea typeface="黑体" panose="02010609060101010101" pitchFamily="49" charset="-122"/>
              </a:rPr>
              <a:t>（</a:t>
            </a:r>
            <a:r>
              <a:rPr lang="zh-CN" altLang="en-US" sz="3800" b="1" dirty="0">
                <a:ea typeface="黑体" panose="02010609060101010101" pitchFamily="49" charset="-122"/>
              </a:rPr>
              <a:t>一）儿童观</a:t>
            </a:r>
            <a:endParaRPr lang="zh-CN" altLang="en-US" sz="3800" b="1" dirty="0">
              <a:ea typeface="黑体" panose="02010609060101010101" pitchFamily="49" charset="-122"/>
            </a:endParaRPr>
          </a:p>
        </p:txBody>
      </p:sp>
      <p:sp>
        <p:nvSpPr>
          <p:cNvPr id="76803" name="Rectangle 3"/>
          <p:cNvSpPr>
            <a:spLocks noGrp="1" noChangeArrowheads="1"/>
          </p:cNvSpPr>
          <p:nvPr>
            <p:ph type="body" idx="4294967295"/>
          </p:nvPr>
        </p:nvSpPr>
        <p:spPr>
          <a:xfrm>
            <a:off x="457200" y="1851025"/>
            <a:ext cx="8229600" cy="4275138"/>
          </a:xfrm>
        </p:spPr>
        <p:txBody>
          <a:bodyPr/>
          <a:lstStyle/>
          <a:p>
            <a:pPr marL="469900" indent="-469900" algn="just">
              <a:lnSpc>
                <a:spcPct val="160000"/>
              </a:lnSpc>
            </a:pPr>
            <a:r>
              <a:rPr lang="zh-CN" altLang="en-US" sz="3000" b="1"/>
              <a:t>儿童具有发展的内在冲动力</a:t>
            </a:r>
            <a:r>
              <a:rPr lang="zh-CN" altLang="en-US" sz="3000" b="1">
                <a:latin typeface="Arial" panose="020B0604020202020204"/>
              </a:rPr>
              <a:t>——</a:t>
            </a:r>
            <a:r>
              <a:rPr lang="zh-CN" altLang="en-US" sz="3000" b="1"/>
              <a:t>吸收力的心智</a:t>
            </a:r>
            <a:endParaRPr lang="zh-CN" altLang="en-US" sz="3000" b="1"/>
          </a:p>
          <a:p>
            <a:pPr marL="469900" indent="-469900" algn="just">
              <a:lnSpc>
                <a:spcPct val="160000"/>
              </a:lnSpc>
            </a:pPr>
            <a:r>
              <a:rPr lang="zh-CN" altLang="en-US" sz="3000" b="1"/>
              <a:t>儿童发展具有阶段性</a:t>
            </a:r>
            <a:endParaRPr lang="zh-CN" altLang="en-US" sz="3000" b="1"/>
          </a:p>
          <a:p>
            <a:pPr marL="469900" indent="-469900" algn="just">
              <a:lnSpc>
                <a:spcPct val="160000"/>
              </a:lnSpc>
            </a:pPr>
            <a:r>
              <a:rPr lang="zh-CN" altLang="en-US" sz="3000" b="1"/>
              <a:t>儿童发展具有敏感期</a:t>
            </a:r>
            <a:endParaRPr lang="zh-CN" altLang="en-US" sz="3000" b="1"/>
          </a:p>
          <a:p>
            <a:pPr marL="469900" indent="-469900" algn="just">
              <a:lnSpc>
                <a:spcPct val="160000"/>
              </a:lnSpc>
            </a:pPr>
            <a:r>
              <a:rPr lang="zh-CN" altLang="en-US" sz="3000" b="1"/>
              <a:t>儿童的发展是通过工作实现的</a:t>
            </a:r>
            <a:endParaRPr lang="zh-CN" altLang="en-US" sz="3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0-#ppt_w/2"/>
                                          </p:val>
                                        </p:tav>
                                        <p:tav tm="100000">
                                          <p:val>
                                            <p:strVal val="#ppt_x"/>
                                          </p:val>
                                        </p:tav>
                                      </p:tavLst>
                                    </p:anim>
                                    <p:anim calcmode="lin" valueType="num">
                                      <p:cBhvr additive="base">
                                        <p:cTn id="8" dur="500" fill="hold"/>
                                        <p:tgtEl>
                                          <p:spTgt spid="7680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6803">
                                            <p:txEl>
                                              <p:pRg st="0" end="0"/>
                                            </p:txEl>
                                          </p:spTgt>
                                        </p:tgtEl>
                                        <p:attrNameLst>
                                          <p:attrName>style.visibility</p:attrName>
                                        </p:attrNameLst>
                                      </p:cBhvr>
                                      <p:to>
                                        <p:strVal val="visible"/>
                                      </p:to>
                                    </p:set>
                                    <p:anim calcmode="lin" valueType="num">
                                      <p:cBhvr additive="base">
                                        <p:cTn id="13" dur="500" fill="hold"/>
                                        <p:tgtEl>
                                          <p:spTgt spid="7680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68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6803">
                                            <p:txEl>
                                              <p:pRg st="1" end="1"/>
                                            </p:txEl>
                                          </p:spTgt>
                                        </p:tgtEl>
                                        <p:attrNameLst>
                                          <p:attrName>style.visibility</p:attrName>
                                        </p:attrNameLst>
                                      </p:cBhvr>
                                      <p:to>
                                        <p:strVal val="visible"/>
                                      </p:to>
                                    </p:set>
                                    <p:anim calcmode="lin" valueType="num">
                                      <p:cBhvr additive="base">
                                        <p:cTn id="19" dur="500" fill="hold"/>
                                        <p:tgtEl>
                                          <p:spTgt spid="7680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68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6803">
                                            <p:txEl>
                                              <p:pRg st="2" end="2"/>
                                            </p:txEl>
                                          </p:spTgt>
                                        </p:tgtEl>
                                        <p:attrNameLst>
                                          <p:attrName>style.visibility</p:attrName>
                                        </p:attrNameLst>
                                      </p:cBhvr>
                                      <p:to>
                                        <p:strVal val="visible"/>
                                      </p:to>
                                    </p:set>
                                    <p:anim calcmode="lin" valueType="num">
                                      <p:cBhvr additive="base">
                                        <p:cTn id="25" dur="500" fill="hold"/>
                                        <p:tgtEl>
                                          <p:spTgt spid="7680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68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6803">
                                            <p:txEl>
                                              <p:pRg st="3" end="3"/>
                                            </p:txEl>
                                          </p:spTgt>
                                        </p:tgtEl>
                                        <p:attrNameLst>
                                          <p:attrName>style.visibility</p:attrName>
                                        </p:attrNameLst>
                                      </p:cBhvr>
                                      <p:to>
                                        <p:strVal val="visible"/>
                                      </p:to>
                                    </p:set>
                                    <p:anim calcmode="lin" valueType="num">
                                      <p:cBhvr additive="base">
                                        <p:cTn id="31" dur="500" fill="hold"/>
                                        <p:tgtEl>
                                          <p:spTgt spid="7680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68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P spid="76803" grpId="0" autoUpdateAnimBg="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p:txBody>
          <a:bodyPr anchor="b">
            <a:normAutofit/>
          </a:bodyPr>
          <a:lstStyle/>
          <a:p>
            <a:r>
              <a:rPr lang="zh-CN" altLang="en-US" sz="4000" b="1" dirty="0"/>
              <a:t>理论</a:t>
            </a:r>
            <a:r>
              <a:rPr lang="zh-CN" altLang="en-US" sz="4000" b="1" dirty="0" smtClean="0"/>
              <a:t>基础：</a:t>
            </a:r>
            <a:r>
              <a:rPr lang="zh-CN" altLang="en-US" sz="3800" b="1" dirty="0" smtClean="0">
                <a:ea typeface="黑体" panose="02010609060101010101" pitchFamily="49" charset="-122"/>
              </a:rPr>
              <a:t>（</a:t>
            </a:r>
            <a:r>
              <a:rPr lang="zh-CN" altLang="en-US" sz="3800" b="1" dirty="0">
                <a:ea typeface="黑体" panose="02010609060101010101" pitchFamily="49" charset="-122"/>
              </a:rPr>
              <a:t>二）教育观点</a:t>
            </a:r>
            <a:endParaRPr lang="zh-CN" altLang="en-US" sz="3800" b="1" dirty="0">
              <a:ea typeface="黑体" panose="02010609060101010101" pitchFamily="49" charset="-122"/>
            </a:endParaRPr>
          </a:p>
        </p:txBody>
      </p:sp>
      <p:sp>
        <p:nvSpPr>
          <p:cNvPr id="77827" name="Rectangle 3"/>
          <p:cNvSpPr>
            <a:spLocks noGrp="1" noChangeArrowheads="1"/>
          </p:cNvSpPr>
          <p:nvPr>
            <p:ph type="body" idx="4294967295"/>
          </p:nvPr>
        </p:nvSpPr>
        <p:spPr>
          <a:xfrm>
            <a:off x="457200" y="1927225"/>
            <a:ext cx="8229600" cy="4198938"/>
          </a:xfrm>
        </p:spPr>
        <p:txBody>
          <a:bodyPr/>
          <a:lstStyle/>
          <a:p>
            <a:pPr marL="469900" indent="-469900" algn="just">
              <a:lnSpc>
                <a:spcPct val="200000"/>
              </a:lnSpc>
            </a:pPr>
            <a:r>
              <a:rPr lang="zh-CN" altLang="en-US" sz="3000" b="1">
                <a:latin typeface="宋体" panose="02010600030101010101" pitchFamily="2" charset="-122"/>
              </a:rPr>
              <a:t>主张自由教育</a:t>
            </a:r>
            <a:endParaRPr lang="zh-CN" altLang="en-US" sz="3000" b="1">
              <a:latin typeface="宋体" panose="02010600030101010101" pitchFamily="2" charset="-122"/>
            </a:endParaRPr>
          </a:p>
          <a:p>
            <a:pPr marL="469900" indent="-469900">
              <a:lnSpc>
                <a:spcPct val="200000"/>
              </a:lnSpc>
            </a:pPr>
            <a:r>
              <a:rPr lang="zh-CN" altLang="en-US" sz="3000" b="1">
                <a:latin typeface="宋体" panose="02010600030101010101" pitchFamily="2" charset="-122"/>
              </a:rPr>
              <a:t>提供有准备的环境：充满爱与快乐的心理环境，经过教师组织与安排的物质环境。</a:t>
            </a:r>
            <a:endParaRPr lang="zh-CN" altLang="en-US" sz="3000" b="1">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additive="base">
                                        <p:cTn id="7" dur="500" fill="hold"/>
                                        <p:tgtEl>
                                          <p:spTgt spid="77826"/>
                                        </p:tgtEl>
                                        <p:attrNameLst>
                                          <p:attrName>ppt_x</p:attrName>
                                        </p:attrNameLst>
                                      </p:cBhvr>
                                      <p:tavLst>
                                        <p:tav tm="0">
                                          <p:val>
                                            <p:strVal val="0-#ppt_w/2"/>
                                          </p:val>
                                        </p:tav>
                                        <p:tav tm="100000">
                                          <p:val>
                                            <p:strVal val="#ppt_x"/>
                                          </p:val>
                                        </p:tav>
                                      </p:tavLst>
                                    </p:anim>
                                    <p:anim calcmode="lin" valueType="num">
                                      <p:cBhvr additive="base">
                                        <p:cTn id="8" dur="500" fill="hold"/>
                                        <p:tgtEl>
                                          <p:spTgt spid="7782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7827">
                                            <p:txEl>
                                              <p:pRg st="0" end="0"/>
                                            </p:txEl>
                                          </p:spTgt>
                                        </p:tgtEl>
                                        <p:attrNameLst>
                                          <p:attrName>style.visibility</p:attrName>
                                        </p:attrNameLst>
                                      </p:cBhvr>
                                      <p:to>
                                        <p:strVal val="visible"/>
                                      </p:to>
                                    </p:set>
                                    <p:anim calcmode="lin" valueType="num">
                                      <p:cBhvr additive="base">
                                        <p:cTn id="13" dur="500" fill="hold"/>
                                        <p:tgtEl>
                                          <p:spTgt spid="7782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78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7827">
                                            <p:txEl>
                                              <p:pRg st="1" end="1"/>
                                            </p:txEl>
                                          </p:spTgt>
                                        </p:tgtEl>
                                        <p:attrNameLst>
                                          <p:attrName>style.visibility</p:attrName>
                                        </p:attrNameLst>
                                      </p:cBhvr>
                                      <p:to>
                                        <p:strVal val="visible"/>
                                      </p:to>
                                    </p:set>
                                    <p:anim calcmode="lin" valueType="num">
                                      <p:cBhvr additive="base">
                                        <p:cTn id="19" dur="500" fill="hold"/>
                                        <p:tgtEl>
                                          <p:spTgt spid="7782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782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P spid="77827" grpId="0" autoUpdateAnimBg="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idx="4294967295"/>
          </p:nvPr>
        </p:nvSpPr>
        <p:spPr>
          <a:xfrm>
            <a:off x="457200" y="845840"/>
            <a:ext cx="8229600" cy="1143000"/>
          </a:xfrm>
        </p:spPr>
        <p:txBody>
          <a:bodyPr>
            <a:normAutofit/>
          </a:bodyPr>
          <a:lstStyle/>
          <a:p>
            <a:pPr algn="l"/>
            <a:r>
              <a:rPr lang="zh-CN" altLang="en-US" sz="3200" dirty="0">
                <a:latin typeface="楷体" panose="02010609060101010101" pitchFamily="49" charset="-122"/>
                <a:ea typeface="楷体" panose="02010609060101010101" pitchFamily="49" charset="-122"/>
                <a:cs typeface="+mn-cs"/>
              </a:rPr>
              <a:t>（二）</a:t>
            </a:r>
            <a:r>
              <a:rPr lang="zh-CN" altLang="en-US" sz="3200" dirty="0">
                <a:latin typeface="楷体" panose="02010609060101010101" pitchFamily="49" charset="-122"/>
                <a:ea typeface="楷体" panose="02010609060101010101" pitchFamily="49" charset="-122"/>
                <a:cs typeface="+mn-cs"/>
              </a:rPr>
              <a:t>几种典型的课程定义</a:t>
            </a:r>
            <a:endParaRPr lang="zh-CN" altLang="en-US" sz="3200" dirty="0">
              <a:latin typeface="楷体" panose="02010609060101010101" pitchFamily="49" charset="-122"/>
              <a:ea typeface="楷体" panose="02010609060101010101" pitchFamily="49" charset="-122"/>
              <a:cs typeface="+mn-cs"/>
            </a:endParaRPr>
          </a:p>
        </p:txBody>
      </p:sp>
      <p:sp>
        <p:nvSpPr>
          <p:cNvPr id="53251" name="Rectangle 3"/>
          <p:cNvSpPr>
            <a:spLocks noGrp="1" noRot="1" noChangeArrowheads="1"/>
          </p:cNvSpPr>
          <p:nvPr>
            <p:ph type="body" idx="4294967295"/>
          </p:nvPr>
        </p:nvSpPr>
        <p:spPr>
          <a:xfrm>
            <a:off x="457200" y="1830388"/>
            <a:ext cx="8229600" cy="4295775"/>
          </a:xfrm>
        </p:spPr>
        <p:txBody>
          <a:bodyPr/>
          <a:lstStyle/>
          <a:p>
            <a:pPr>
              <a:lnSpc>
                <a:spcPct val="150000"/>
              </a:lnSpc>
            </a:pPr>
            <a:r>
              <a:rPr lang="zh-CN" altLang="en-US" b="1" dirty="0">
                <a:latin typeface="楷体" panose="02010609060101010101" pitchFamily="49" charset="-122"/>
                <a:ea typeface="楷体" panose="02010609060101010101" pitchFamily="49" charset="-122"/>
              </a:rPr>
              <a:t>课程是学习的科目</a:t>
            </a:r>
            <a:endParaRPr lang="zh-CN" altLang="en-US" b="1" dirty="0">
              <a:latin typeface="楷体" panose="02010609060101010101" pitchFamily="49" charset="-122"/>
              <a:ea typeface="楷体" panose="02010609060101010101" pitchFamily="49" charset="-122"/>
            </a:endParaRPr>
          </a:p>
          <a:p>
            <a:pPr>
              <a:lnSpc>
                <a:spcPct val="150000"/>
              </a:lnSpc>
            </a:pPr>
            <a:r>
              <a:rPr lang="zh-CN" altLang="en-US" b="1" dirty="0">
                <a:latin typeface="楷体" panose="02010609060101010101" pitchFamily="49" charset="-122"/>
                <a:ea typeface="楷体" panose="02010609060101010101" pitchFamily="49" charset="-122"/>
              </a:rPr>
              <a:t>课程即预期的学习结果或目标</a:t>
            </a:r>
            <a:endParaRPr lang="zh-CN" altLang="en-US" b="1" dirty="0">
              <a:latin typeface="楷体" panose="02010609060101010101" pitchFamily="49" charset="-122"/>
              <a:ea typeface="楷体" panose="02010609060101010101" pitchFamily="49" charset="-122"/>
            </a:endParaRPr>
          </a:p>
          <a:p>
            <a:pPr>
              <a:lnSpc>
                <a:spcPct val="150000"/>
              </a:lnSpc>
            </a:pPr>
            <a:r>
              <a:rPr lang="zh-CN" altLang="en-US" b="1" dirty="0">
                <a:latin typeface="楷体" panose="02010609060101010101" pitchFamily="49" charset="-122"/>
                <a:ea typeface="楷体" panose="02010609060101010101" pitchFamily="49" charset="-122"/>
              </a:rPr>
              <a:t>课程即教学计划</a:t>
            </a:r>
            <a:endParaRPr lang="zh-CN" altLang="en-US" b="1" dirty="0">
              <a:latin typeface="楷体" panose="02010609060101010101" pitchFamily="49" charset="-122"/>
              <a:ea typeface="楷体" panose="02010609060101010101" pitchFamily="49" charset="-122"/>
            </a:endParaRPr>
          </a:p>
          <a:p>
            <a:pPr>
              <a:lnSpc>
                <a:spcPct val="150000"/>
              </a:lnSpc>
            </a:pPr>
            <a:r>
              <a:rPr lang="zh-CN" altLang="en-US" b="1" dirty="0">
                <a:latin typeface="楷体" panose="02010609060101010101" pitchFamily="49" charset="-122"/>
                <a:ea typeface="楷体" panose="02010609060101010101" pitchFamily="49" charset="-122"/>
              </a:rPr>
              <a:t>课程是儿童在学校获得的学习经验</a:t>
            </a:r>
            <a:endParaRPr lang="zh-CN" altLang="en-US" b="1" dirty="0">
              <a:latin typeface="楷体" panose="02010609060101010101" pitchFamily="49" charset="-122"/>
              <a:ea typeface="楷体" panose="02010609060101010101" pitchFamily="49" charset="-122"/>
            </a:endParaRPr>
          </a:p>
          <a:p>
            <a:pPr>
              <a:lnSpc>
                <a:spcPct val="150000"/>
              </a:lnSpc>
            </a:pPr>
            <a:r>
              <a:rPr lang="zh-CN" altLang="en-US" b="1" dirty="0">
                <a:latin typeface="楷体" panose="02010609060101010101" pitchFamily="49" charset="-122"/>
                <a:ea typeface="楷体" panose="02010609060101010101" pitchFamily="49" charset="-122"/>
              </a:rPr>
              <a:t>课程即学校组织的学习活动</a:t>
            </a:r>
            <a:endParaRPr lang="zh-CN" altLang="en-US" b="1" dirty="0">
              <a:latin typeface="楷体" panose="02010609060101010101" pitchFamily="49" charset="-122"/>
              <a:ea typeface="楷体" panose="02010609060101010101" pitchFamily="49"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684213" y="609600"/>
            <a:ext cx="6551612" cy="1143000"/>
          </a:xfrm>
        </p:spPr>
        <p:txBody>
          <a:bodyPr anchor="b">
            <a:normAutofit fontScale="90000"/>
          </a:bodyPr>
          <a:lstStyle/>
          <a:p>
            <a:r>
              <a:rPr lang="zh-CN" altLang="en-US" sz="4000" b="1" dirty="0" smtClean="0">
                <a:latin typeface="Times New Roman" panose="02020603050405020304" pitchFamily="18" charset="0"/>
              </a:rPr>
              <a:t>蒙台梭利</a:t>
            </a:r>
            <a:r>
              <a:rPr lang="zh-CN" altLang="en-US" sz="4000" b="1" dirty="0">
                <a:latin typeface="Times New Roman" panose="02020603050405020304" pitchFamily="18" charset="0"/>
              </a:rPr>
              <a:t>教育方案</a:t>
            </a:r>
            <a:br>
              <a:rPr lang="zh-CN" altLang="en-US" sz="3500" b="1" dirty="0"/>
            </a:br>
            <a:endParaRPr lang="zh-CN" altLang="en-US" sz="3500" b="1" dirty="0"/>
          </a:p>
        </p:txBody>
      </p:sp>
      <p:sp>
        <p:nvSpPr>
          <p:cNvPr id="30723" name="Rectangle 3"/>
          <p:cNvSpPr>
            <a:spLocks noGrp="1" noChangeArrowheads="1"/>
          </p:cNvSpPr>
          <p:nvPr>
            <p:ph type="body" idx="4294967295"/>
          </p:nvPr>
        </p:nvSpPr>
        <p:spPr>
          <a:xfrm>
            <a:off x="539750" y="1844675"/>
            <a:ext cx="8142288" cy="3835400"/>
          </a:xfrm>
        </p:spPr>
        <p:txBody>
          <a:bodyPr/>
          <a:lstStyle/>
          <a:p>
            <a:pPr marL="469900" indent="-469900">
              <a:lnSpc>
                <a:spcPct val="200000"/>
              </a:lnSpc>
            </a:pPr>
            <a:r>
              <a:rPr lang="zh-CN" altLang="en-US" sz="3000" b="1">
                <a:latin typeface="宋体" panose="02010600030101010101" pitchFamily="2" charset="-122"/>
              </a:rPr>
              <a:t>教育目标</a:t>
            </a:r>
            <a:endParaRPr lang="zh-CN" altLang="en-US" sz="3000" b="1">
              <a:latin typeface="宋体" panose="02010600030101010101" pitchFamily="2" charset="-122"/>
            </a:endParaRPr>
          </a:p>
          <a:p>
            <a:pPr marL="469900" indent="-469900">
              <a:lnSpc>
                <a:spcPct val="200000"/>
              </a:lnSpc>
            </a:pPr>
            <a:r>
              <a:rPr lang="zh-CN" altLang="en-US" sz="3000" b="1"/>
              <a:t>教育内容</a:t>
            </a:r>
            <a:endParaRPr lang="zh-CN" altLang="en-US" sz="3000" b="1"/>
          </a:p>
          <a:p>
            <a:pPr marL="469900" indent="-469900" algn="just">
              <a:lnSpc>
                <a:spcPct val="200000"/>
              </a:lnSpc>
            </a:pPr>
            <a:r>
              <a:rPr lang="zh-CN" altLang="en-US" sz="3000" b="1"/>
              <a:t>教育内容与过程的组织</a:t>
            </a:r>
            <a:endParaRPr lang="zh-CN" altLang="en-US" sz="3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additive="base">
                                        <p:cTn id="7" dur="500" fill="hold"/>
                                        <p:tgtEl>
                                          <p:spTgt spid="30722"/>
                                        </p:tgtEl>
                                        <p:attrNameLst>
                                          <p:attrName>ppt_x</p:attrName>
                                        </p:attrNameLst>
                                      </p:cBhvr>
                                      <p:tavLst>
                                        <p:tav tm="0">
                                          <p:val>
                                            <p:strVal val="0-#ppt_w/2"/>
                                          </p:val>
                                        </p:tav>
                                        <p:tav tm="100000">
                                          <p:val>
                                            <p:strVal val="#ppt_x"/>
                                          </p:val>
                                        </p:tav>
                                      </p:tavLst>
                                    </p:anim>
                                    <p:anim calcmode="lin" valueType="num">
                                      <p:cBhvr additive="base">
                                        <p:cTn id="8" dur="500" fill="hold"/>
                                        <p:tgtEl>
                                          <p:spTgt spid="307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0" end="0"/>
                                            </p:txEl>
                                          </p:spTgt>
                                        </p:tgtEl>
                                        <p:attrNameLst>
                                          <p:attrName>style.visibility</p:attrName>
                                        </p:attrNameLst>
                                      </p:cBhvr>
                                      <p:to>
                                        <p:strVal val="visible"/>
                                      </p:to>
                                    </p:set>
                                    <p:anim calcmode="lin" valueType="num">
                                      <p:cBhvr additive="base">
                                        <p:cTn id="13"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1" end="1"/>
                                            </p:txEl>
                                          </p:spTgt>
                                        </p:tgtEl>
                                        <p:attrNameLst>
                                          <p:attrName>style.visibility</p:attrName>
                                        </p:attrNameLst>
                                      </p:cBhvr>
                                      <p:to>
                                        <p:strVal val="visible"/>
                                      </p:to>
                                    </p:set>
                                    <p:anim calcmode="lin" valueType="num">
                                      <p:cBhvr additive="base">
                                        <p:cTn id="19"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2" end="2"/>
                                            </p:txEl>
                                          </p:spTgt>
                                        </p:tgtEl>
                                        <p:attrNameLst>
                                          <p:attrName>style.visibility</p:attrName>
                                        </p:attrNameLst>
                                      </p:cBhvr>
                                      <p:to>
                                        <p:strVal val="visible"/>
                                      </p:to>
                                    </p:set>
                                    <p:anim calcmode="lin" valueType="num">
                                      <p:cBhvr additive="base">
                                        <p:cTn id="25"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autoUpdateAnimBg="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xfrm>
            <a:off x="569913" y="560388"/>
            <a:ext cx="6738937" cy="755650"/>
          </a:xfrm>
        </p:spPr>
        <p:txBody>
          <a:bodyPr anchor="b">
            <a:normAutofit/>
          </a:bodyPr>
          <a:lstStyle/>
          <a:p>
            <a:r>
              <a:rPr lang="zh-CN" altLang="en-US" sz="3600" b="1" dirty="0">
                <a:latin typeface="Times New Roman" panose="02020603050405020304" pitchFamily="18" charset="0"/>
              </a:rPr>
              <a:t>教育</a:t>
            </a:r>
            <a:r>
              <a:rPr lang="zh-CN" altLang="en-US" sz="3600" b="1" dirty="0" smtClean="0">
                <a:latin typeface="Times New Roman" panose="02020603050405020304" pitchFamily="18" charset="0"/>
              </a:rPr>
              <a:t>方案：</a:t>
            </a:r>
            <a:r>
              <a:rPr lang="zh-CN" altLang="en-US" sz="3800" b="1" dirty="0" smtClean="0">
                <a:latin typeface="黑体" panose="02010609060101010101" pitchFamily="49" charset="-122"/>
                <a:ea typeface="黑体" panose="02010609060101010101" pitchFamily="49" charset="-122"/>
              </a:rPr>
              <a:t>（</a:t>
            </a:r>
            <a:r>
              <a:rPr lang="zh-CN" altLang="en-US" sz="3800" b="1" dirty="0">
                <a:latin typeface="黑体" panose="02010609060101010101" pitchFamily="49" charset="-122"/>
                <a:ea typeface="黑体" panose="02010609060101010101" pitchFamily="49" charset="-122"/>
              </a:rPr>
              <a:t>一）教育目标</a:t>
            </a:r>
            <a:r>
              <a:rPr lang="zh-CN" altLang="en-US" sz="4300" b="1" dirty="0"/>
              <a:t> </a:t>
            </a:r>
            <a:endParaRPr lang="zh-CN" altLang="en-US" sz="3900" b="1" dirty="0"/>
          </a:p>
        </p:txBody>
      </p:sp>
      <p:sp>
        <p:nvSpPr>
          <p:cNvPr id="78851" name="Rectangle 3"/>
          <p:cNvSpPr>
            <a:spLocks noGrp="1" noChangeArrowheads="1"/>
          </p:cNvSpPr>
          <p:nvPr>
            <p:ph type="body" idx="4294967295"/>
          </p:nvPr>
        </p:nvSpPr>
        <p:spPr>
          <a:xfrm>
            <a:off x="539750" y="1844675"/>
            <a:ext cx="8142288" cy="3835400"/>
          </a:xfrm>
        </p:spPr>
        <p:txBody>
          <a:bodyPr/>
          <a:lstStyle/>
          <a:p>
            <a:pPr marL="469900" indent="-469900">
              <a:lnSpc>
                <a:spcPct val="200000"/>
              </a:lnSpc>
            </a:pPr>
            <a:r>
              <a:rPr lang="zh-CN" altLang="en-US" sz="3000" b="1"/>
              <a:t>帮助儿童发展出自发性的人格和养成一种独立、自信、自律、自足及自我管理的活动习惯，并为儿童进入成人世界做准备。</a:t>
            </a:r>
            <a:endParaRPr lang="zh-CN" altLang="en-US" sz="3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 fill="hold"/>
                                        <p:tgtEl>
                                          <p:spTgt spid="78850"/>
                                        </p:tgtEl>
                                        <p:attrNameLst>
                                          <p:attrName>ppt_x</p:attrName>
                                        </p:attrNameLst>
                                      </p:cBhvr>
                                      <p:tavLst>
                                        <p:tav tm="0">
                                          <p:val>
                                            <p:strVal val="0-#ppt_w/2"/>
                                          </p:val>
                                        </p:tav>
                                        <p:tav tm="100000">
                                          <p:val>
                                            <p:strVal val="#ppt_x"/>
                                          </p:val>
                                        </p:tav>
                                      </p:tavLst>
                                    </p:anim>
                                    <p:anim calcmode="lin" valueType="num">
                                      <p:cBhvr additive="base">
                                        <p:cTn id="8" dur="500" fill="hold"/>
                                        <p:tgtEl>
                                          <p:spTgt spid="788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 calcmode="lin" valueType="num">
                                      <p:cBhvr additive="base">
                                        <p:cTn id="13"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P spid="78851" grpId="0" autoUpdateAnimBg="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569913" y="560388"/>
            <a:ext cx="6738937" cy="688975"/>
          </a:xfrm>
        </p:spPr>
        <p:txBody>
          <a:bodyPr anchor="b">
            <a:normAutofit/>
          </a:bodyPr>
          <a:lstStyle/>
          <a:p>
            <a:r>
              <a:rPr lang="zh-CN" altLang="en-US" sz="3600" b="1" dirty="0">
                <a:latin typeface="Times New Roman" panose="02020603050405020304" pitchFamily="18" charset="0"/>
              </a:rPr>
              <a:t>教育</a:t>
            </a:r>
            <a:r>
              <a:rPr lang="zh-CN" altLang="en-US" sz="3600" b="1" dirty="0" smtClean="0">
                <a:latin typeface="Times New Roman" panose="02020603050405020304" pitchFamily="18" charset="0"/>
              </a:rPr>
              <a:t>方案</a:t>
            </a:r>
            <a:r>
              <a:rPr lang="en-US" altLang="zh-CN" sz="3600" b="1" dirty="0" smtClean="0">
                <a:latin typeface="Times New Roman" panose="02020603050405020304" pitchFamily="18" charset="0"/>
              </a:rPr>
              <a:t>:</a:t>
            </a:r>
            <a:r>
              <a:rPr lang="zh-CN" altLang="en-US" sz="3800" b="1" dirty="0" smtClean="0">
                <a:ea typeface="黑体" panose="02010609060101010101" pitchFamily="49" charset="-122"/>
              </a:rPr>
              <a:t>（</a:t>
            </a:r>
            <a:r>
              <a:rPr lang="zh-CN" altLang="en-US" sz="3800" b="1" dirty="0">
                <a:ea typeface="黑体" panose="02010609060101010101" pitchFamily="49" charset="-122"/>
              </a:rPr>
              <a:t>二）教育内容</a:t>
            </a:r>
            <a:endParaRPr lang="zh-CN" altLang="en-US" sz="3800" b="1" dirty="0">
              <a:ea typeface="黑体" panose="02010609060101010101" pitchFamily="49" charset="-122"/>
            </a:endParaRPr>
          </a:p>
        </p:txBody>
      </p:sp>
      <p:sp>
        <p:nvSpPr>
          <p:cNvPr id="79875" name="Rectangle 3"/>
          <p:cNvSpPr>
            <a:spLocks noGrp="1" noChangeArrowheads="1"/>
          </p:cNvSpPr>
          <p:nvPr>
            <p:ph type="body" idx="4294967295"/>
          </p:nvPr>
        </p:nvSpPr>
        <p:spPr>
          <a:xfrm>
            <a:off x="539750" y="1844675"/>
            <a:ext cx="8142288" cy="3835400"/>
          </a:xfrm>
        </p:spPr>
        <p:txBody>
          <a:bodyPr>
            <a:normAutofit fontScale="92500"/>
          </a:bodyPr>
          <a:lstStyle/>
          <a:p>
            <a:pPr marL="469900" indent="-469900" algn="just">
              <a:lnSpc>
                <a:spcPct val="110000"/>
              </a:lnSpc>
            </a:pPr>
            <a:r>
              <a:rPr lang="zh-CN" altLang="en-US" sz="3000" b="1"/>
              <a:t>以感官教育为核心，形成了一整套系统化的读、写、算、文化科学等教育内容，涵盖五个领域。</a:t>
            </a:r>
            <a:endParaRPr lang="zh-CN" altLang="en-US" sz="3000" b="1"/>
          </a:p>
          <a:p>
            <a:pPr marL="469900" indent="-469900" algn="just">
              <a:lnSpc>
                <a:spcPct val="110000"/>
              </a:lnSpc>
            </a:pPr>
            <a:r>
              <a:rPr lang="zh-CN" altLang="en-US" sz="3000" b="1"/>
              <a:t>感官教育</a:t>
            </a:r>
            <a:endParaRPr lang="zh-CN" altLang="en-US" sz="3000" b="1"/>
          </a:p>
          <a:p>
            <a:pPr marL="469900" indent="-469900" algn="just">
              <a:lnSpc>
                <a:spcPct val="110000"/>
              </a:lnSpc>
            </a:pPr>
            <a:r>
              <a:rPr lang="zh-CN" altLang="en-US" sz="3000" b="1"/>
              <a:t>日常生活练习</a:t>
            </a:r>
            <a:endParaRPr lang="zh-CN" altLang="en-US" sz="3000" b="1"/>
          </a:p>
          <a:p>
            <a:pPr marL="469900" indent="-469900" algn="just">
              <a:lnSpc>
                <a:spcPct val="110000"/>
              </a:lnSpc>
            </a:pPr>
            <a:r>
              <a:rPr lang="zh-CN" altLang="en-US" sz="3000" b="1"/>
              <a:t>语言教育</a:t>
            </a:r>
            <a:endParaRPr lang="zh-CN" altLang="en-US" sz="3000" b="1"/>
          </a:p>
          <a:p>
            <a:pPr marL="469900" indent="-469900" algn="just">
              <a:lnSpc>
                <a:spcPct val="110000"/>
              </a:lnSpc>
            </a:pPr>
            <a:r>
              <a:rPr lang="zh-CN" altLang="en-US" sz="3000" b="1"/>
              <a:t>数学教育</a:t>
            </a:r>
            <a:endParaRPr lang="zh-CN" altLang="en-US" sz="3000" b="1"/>
          </a:p>
          <a:p>
            <a:pPr marL="469900" indent="-469900" algn="just">
              <a:lnSpc>
                <a:spcPct val="110000"/>
              </a:lnSpc>
            </a:pPr>
            <a:r>
              <a:rPr lang="zh-CN" altLang="en-US" sz="3000" b="1"/>
              <a:t>文化科学教育</a:t>
            </a:r>
            <a:endParaRPr lang="zh-CN" altLang="en-US" sz="3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0-#ppt_w/2"/>
                                          </p:val>
                                        </p:tav>
                                        <p:tav tm="100000">
                                          <p:val>
                                            <p:strVal val="#ppt_x"/>
                                          </p:val>
                                        </p:tav>
                                      </p:tavLst>
                                    </p:anim>
                                    <p:anim calcmode="lin" valueType="num">
                                      <p:cBhvr additive="base">
                                        <p:cTn id="8" dur="500" fill="hold"/>
                                        <p:tgtEl>
                                          <p:spTgt spid="7987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9875">
                                            <p:txEl>
                                              <p:pRg st="0" end="0"/>
                                            </p:txEl>
                                          </p:spTgt>
                                        </p:tgtEl>
                                        <p:attrNameLst>
                                          <p:attrName>style.visibility</p:attrName>
                                        </p:attrNameLst>
                                      </p:cBhvr>
                                      <p:to>
                                        <p:strVal val="visible"/>
                                      </p:to>
                                    </p:set>
                                    <p:anim calcmode="lin" valueType="num">
                                      <p:cBhvr additive="base">
                                        <p:cTn id="13" dur="500" fill="hold"/>
                                        <p:tgtEl>
                                          <p:spTgt spid="7987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9875">
                                            <p:txEl>
                                              <p:pRg st="1" end="1"/>
                                            </p:txEl>
                                          </p:spTgt>
                                        </p:tgtEl>
                                        <p:attrNameLst>
                                          <p:attrName>style.visibility</p:attrName>
                                        </p:attrNameLst>
                                      </p:cBhvr>
                                      <p:to>
                                        <p:strVal val="visible"/>
                                      </p:to>
                                    </p:set>
                                    <p:anim calcmode="lin" valueType="num">
                                      <p:cBhvr additive="base">
                                        <p:cTn id="19" dur="500" fill="hold"/>
                                        <p:tgtEl>
                                          <p:spTgt spid="7987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8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9875">
                                            <p:txEl>
                                              <p:pRg st="2" end="2"/>
                                            </p:txEl>
                                          </p:spTgt>
                                        </p:tgtEl>
                                        <p:attrNameLst>
                                          <p:attrName>style.visibility</p:attrName>
                                        </p:attrNameLst>
                                      </p:cBhvr>
                                      <p:to>
                                        <p:strVal val="visible"/>
                                      </p:to>
                                    </p:set>
                                    <p:anim calcmode="lin" valueType="num">
                                      <p:cBhvr additive="base">
                                        <p:cTn id="25" dur="500" fill="hold"/>
                                        <p:tgtEl>
                                          <p:spTgt spid="7987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98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9875">
                                            <p:txEl>
                                              <p:pRg st="3" end="3"/>
                                            </p:txEl>
                                          </p:spTgt>
                                        </p:tgtEl>
                                        <p:attrNameLst>
                                          <p:attrName>style.visibility</p:attrName>
                                        </p:attrNameLst>
                                      </p:cBhvr>
                                      <p:to>
                                        <p:strVal val="visible"/>
                                      </p:to>
                                    </p:set>
                                    <p:anim calcmode="lin" valueType="num">
                                      <p:cBhvr additive="base">
                                        <p:cTn id="31" dur="500" fill="hold"/>
                                        <p:tgtEl>
                                          <p:spTgt spid="7987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98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9875">
                                            <p:txEl>
                                              <p:pRg st="4" end="4"/>
                                            </p:txEl>
                                          </p:spTgt>
                                        </p:tgtEl>
                                        <p:attrNameLst>
                                          <p:attrName>style.visibility</p:attrName>
                                        </p:attrNameLst>
                                      </p:cBhvr>
                                      <p:to>
                                        <p:strVal val="visible"/>
                                      </p:to>
                                    </p:set>
                                    <p:anim calcmode="lin" valueType="num">
                                      <p:cBhvr additive="base">
                                        <p:cTn id="37" dur="500" fill="hold"/>
                                        <p:tgtEl>
                                          <p:spTgt spid="7987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98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9875">
                                            <p:txEl>
                                              <p:pRg st="5" end="5"/>
                                            </p:txEl>
                                          </p:spTgt>
                                        </p:tgtEl>
                                        <p:attrNameLst>
                                          <p:attrName>style.visibility</p:attrName>
                                        </p:attrNameLst>
                                      </p:cBhvr>
                                      <p:to>
                                        <p:strVal val="visible"/>
                                      </p:to>
                                    </p:set>
                                    <p:anim calcmode="lin" valueType="num">
                                      <p:cBhvr additive="base">
                                        <p:cTn id="43" dur="500" fill="hold"/>
                                        <p:tgtEl>
                                          <p:spTgt spid="7987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98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utoUpdateAnimBg="0"/>
      <p:bldP spid="79875" grpId="0" autoUpdateAnimBg="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569913" y="560388"/>
            <a:ext cx="6738937" cy="822325"/>
          </a:xfrm>
        </p:spPr>
        <p:txBody>
          <a:bodyPr anchor="b"/>
          <a:lstStyle/>
          <a:p>
            <a:pPr algn="l"/>
            <a:r>
              <a:rPr lang="zh-CN" altLang="en-US" sz="3800" b="1" dirty="0" smtClean="0">
                <a:latin typeface="黑体" panose="02010609060101010101" pitchFamily="49" charset="-122"/>
                <a:ea typeface="黑体" panose="02010609060101010101" pitchFamily="49" charset="-122"/>
              </a:rPr>
              <a:t>感官</a:t>
            </a:r>
            <a:r>
              <a:rPr lang="zh-CN" altLang="en-US" sz="3800" b="1" dirty="0">
                <a:latin typeface="黑体" panose="02010609060101010101" pitchFamily="49" charset="-122"/>
                <a:ea typeface="黑体" panose="02010609060101010101" pitchFamily="49" charset="-122"/>
              </a:rPr>
              <a:t>教育</a:t>
            </a:r>
            <a:endParaRPr lang="zh-CN" altLang="en-US" sz="3800" b="1" dirty="0">
              <a:latin typeface="黑体" panose="02010609060101010101" pitchFamily="49" charset="-122"/>
              <a:ea typeface="黑体" panose="02010609060101010101" pitchFamily="49" charset="-122"/>
            </a:endParaRPr>
          </a:p>
        </p:txBody>
      </p:sp>
      <p:sp>
        <p:nvSpPr>
          <p:cNvPr id="80899" name="Rectangle 3"/>
          <p:cNvSpPr>
            <a:spLocks noGrp="1" noChangeArrowheads="1"/>
          </p:cNvSpPr>
          <p:nvPr>
            <p:ph type="body" idx="4294967295"/>
          </p:nvPr>
        </p:nvSpPr>
        <p:spPr>
          <a:xfrm>
            <a:off x="539750" y="1844675"/>
            <a:ext cx="8142288" cy="4176713"/>
          </a:xfrm>
        </p:spPr>
        <p:txBody>
          <a:bodyPr>
            <a:normAutofit lnSpcReduction="10000"/>
          </a:bodyPr>
          <a:lstStyle/>
          <a:p>
            <a:pPr marL="469900" indent="-469900" algn="just">
              <a:lnSpc>
                <a:spcPct val="140000"/>
              </a:lnSpc>
            </a:pPr>
            <a:r>
              <a:rPr lang="zh-CN" altLang="en-US" sz="3000" b="1"/>
              <a:t>十六种系列感官教具，其目的主要是训练视觉、听觉、触觉、味觉和嗅觉五大类。</a:t>
            </a:r>
            <a:endParaRPr lang="zh-CN" altLang="en-US" sz="3000" b="1"/>
          </a:p>
          <a:p>
            <a:pPr marL="469900" indent="-469900" algn="just">
              <a:lnSpc>
                <a:spcPct val="140000"/>
              </a:lnSpc>
            </a:pPr>
            <a:r>
              <a:rPr lang="zh-CN" altLang="en-US" sz="3000" b="1"/>
              <a:t>感官教育的刺激应孤立化</a:t>
            </a:r>
            <a:endParaRPr lang="zh-CN" altLang="en-US" sz="3000" b="1"/>
          </a:p>
          <a:p>
            <a:pPr marL="469900" indent="-469900" algn="just">
              <a:lnSpc>
                <a:spcPct val="140000"/>
              </a:lnSpc>
            </a:pPr>
            <a:r>
              <a:rPr lang="zh-CN" altLang="en-US" sz="3000" b="1"/>
              <a:t>强调感官教育要把握</a:t>
            </a:r>
            <a:r>
              <a:rPr lang="zh-CN" altLang="en-US" sz="3000" b="1">
                <a:latin typeface="Arial" panose="020B0604020202020204"/>
              </a:rPr>
              <a:t>“</a:t>
            </a:r>
            <a:r>
              <a:rPr lang="zh-CN" altLang="en-US" sz="3000" b="1"/>
              <a:t>敏感期</a:t>
            </a:r>
            <a:r>
              <a:rPr lang="zh-CN" altLang="en-US" sz="3000" b="1">
                <a:latin typeface="Arial" panose="020B0604020202020204"/>
              </a:rPr>
              <a:t>”</a:t>
            </a:r>
            <a:endParaRPr lang="zh-CN" altLang="en-US" sz="3000" b="1"/>
          </a:p>
          <a:p>
            <a:pPr marL="469900" indent="-469900" algn="just">
              <a:lnSpc>
                <a:spcPct val="140000"/>
              </a:lnSpc>
            </a:pPr>
            <a:r>
              <a:rPr lang="zh-CN" altLang="en-US" sz="3000" b="1"/>
              <a:t>感觉训练通过具体步骤和程序：命名、确认、记忆。</a:t>
            </a:r>
            <a:endParaRPr lang="zh-CN" altLang="en-US" sz="3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0-#ppt_w/2"/>
                                          </p:val>
                                        </p:tav>
                                        <p:tav tm="100000">
                                          <p:val>
                                            <p:strVal val="#ppt_x"/>
                                          </p:val>
                                        </p:tav>
                                      </p:tavLst>
                                    </p:anim>
                                    <p:anim calcmode="lin" valueType="num">
                                      <p:cBhvr additive="base">
                                        <p:cTn id="8" dur="500" fill="hold"/>
                                        <p:tgtEl>
                                          <p:spTgt spid="808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0899">
                                            <p:txEl>
                                              <p:pRg st="0" end="0"/>
                                            </p:txEl>
                                          </p:spTgt>
                                        </p:tgtEl>
                                        <p:attrNameLst>
                                          <p:attrName>style.visibility</p:attrName>
                                        </p:attrNameLst>
                                      </p:cBhvr>
                                      <p:to>
                                        <p:strVal val="visible"/>
                                      </p:to>
                                    </p:set>
                                    <p:anim calcmode="lin" valueType="num">
                                      <p:cBhvr additive="base">
                                        <p:cTn id="13"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0899">
                                            <p:txEl>
                                              <p:pRg st="1" end="1"/>
                                            </p:txEl>
                                          </p:spTgt>
                                        </p:tgtEl>
                                        <p:attrNameLst>
                                          <p:attrName>style.visibility</p:attrName>
                                        </p:attrNameLst>
                                      </p:cBhvr>
                                      <p:to>
                                        <p:strVal val="visible"/>
                                      </p:to>
                                    </p:set>
                                    <p:anim calcmode="lin" valueType="num">
                                      <p:cBhvr additive="base">
                                        <p:cTn id="19"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8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0899">
                                            <p:txEl>
                                              <p:pRg st="2" end="2"/>
                                            </p:txEl>
                                          </p:spTgt>
                                        </p:tgtEl>
                                        <p:attrNameLst>
                                          <p:attrName>style.visibility</p:attrName>
                                        </p:attrNameLst>
                                      </p:cBhvr>
                                      <p:to>
                                        <p:strVal val="visible"/>
                                      </p:to>
                                    </p:set>
                                    <p:anim calcmode="lin" valueType="num">
                                      <p:cBhvr additive="base">
                                        <p:cTn id="25"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08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0899">
                                            <p:txEl>
                                              <p:pRg st="3" end="3"/>
                                            </p:txEl>
                                          </p:spTgt>
                                        </p:tgtEl>
                                        <p:attrNameLst>
                                          <p:attrName>style.visibility</p:attrName>
                                        </p:attrNameLst>
                                      </p:cBhvr>
                                      <p:to>
                                        <p:strVal val="visible"/>
                                      </p:to>
                                    </p:set>
                                    <p:anim calcmode="lin" valueType="num">
                                      <p:cBhvr additive="base">
                                        <p:cTn id="31" dur="500" fill="hold"/>
                                        <p:tgtEl>
                                          <p:spTgt spid="808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08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utoUpdateAnimBg="0"/>
      <p:bldP spid="80899" grpId="0" autoUpdateAnimBg="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457200" y="274638"/>
            <a:ext cx="8229600" cy="974725"/>
          </a:xfrm>
        </p:spPr>
        <p:txBody>
          <a:bodyPr anchor="b"/>
          <a:lstStyle/>
          <a:p>
            <a:pPr algn="l"/>
            <a:r>
              <a:rPr lang="zh-CN" altLang="en-US" sz="3800" b="1" dirty="0" smtClean="0">
                <a:latin typeface="黑体" panose="02010609060101010101" pitchFamily="49" charset="-122"/>
                <a:ea typeface="黑体" panose="02010609060101010101" pitchFamily="49" charset="-122"/>
              </a:rPr>
              <a:t>日常生活</a:t>
            </a:r>
            <a:r>
              <a:rPr lang="zh-CN" altLang="en-US" sz="3800" b="1" dirty="0">
                <a:latin typeface="黑体" panose="02010609060101010101" pitchFamily="49" charset="-122"/>
                <a:ea typeface="黑体" panose="02010609060101010101" pitchFamily="49" charset="-122"/>
              </a:rPr>
              <a:t>练习</a:t>
            </a:r>
            <a:endParaRPr lang="zh-CN" altLang="en-US" sz="3800" b="1" dirty="0">
              <a:latin typeface="黑体" panose="02010609060101010101" pitchFamily="49" charset="-122"/>
              <a:ea typeface="黑体" panose="02010609060101010101" pitchFamily="49" charset="-122"/>
            </a:endParaRPr>
          </a:p>
        </p:txBody>
      </p:sp>
      <p:sp>
        <p:nvSpPr>
          <p:cNvPr id="31747" name="Rectangle 3"/>
          <p:cNvSpPr>
            <a:spLocks noGrp="1" noChangeArrowheads="1"/>
          </p:cNvSpPr>
          <p:nvPr>
            <p:ph type="body" idx="4294967295"/>
          </p:nvPr>
        </p:nvSpPr>
        <p:spPr>
          <a:xfrm>
            <a:off x="457200" y="1773238"/>
            <a:ext cx="8229600" cy="4352925"/>
          </a:xfrm>
        </p:spPr>
        <p:txBody>
          <a:bodyPr>
            <a:normAutofit lnSpcReduction="10000"/>
          </a:bodyPr>
          <a:lstStyle/>
          <a:p>
            <a:pPr marL="469900" indent="-469900" algn="just">
              <a:lnSpc>
                <a:spcPct val="150000"/>
              </a:lnSpc>
            </a:pPr>
            <a:r>
              <a:rPr lang="zh-CN" altLang="en-US" sz="3000" b="1">
                <a:solidFill>
                  <a:srgbClr val="0000FF"/>
                </a:solidFill>
                <a:ea typeface="黑体" panose="02010609060101010101" pitchFamily="49" charset="-122"/>
              </a:rPr>
              <a:t>儿童的自我服务：</a:t>
            </a:r>
            <a:r>
              <a:rPr lang="zh-CN" altLang="en-US" sz="3000" b="1"/>
              <a:t>包括穿脱衣服、刷牙、洗脸、洗手、梳头等盥洗活动。</a:t>
            </a:r>
            <a:endParaRPr lang="zh-CN" altLang="en-US" sz="3000" b="1"/>
          </a:p>
          <a:p>
            <a:pPr marL="469900" indent="-469900" algn="just">
              <a:lnSpc>
                <a:spcPct val="150000"/>
              </a:lnSpc>
            </a:pPr>
            <a:r>
              <a:rPr lang="zh-CN" altLang="en-US" sz="3000" b="1">
                <a:solidFill>
                  <a:srgbClr val="0000FF"/>
                </a:solidFill>
                <a:ea typeface="黑体" panose="02010609060101010101" pitchFamily="49" charset="-122"/>
              </a:rPr>
              <a:t>儿童初步的动作练习：</a:t>
            </a:r>
            <a:r>
              <a:rPr lang="zh-CN" altLang="en-US" sz="3000" b="1"/>
              <a:t>如坐、走、站及抓握等。</a:t>
            </a:r>
            <a:endParaRPr lang="zh-CN" altLang="en-US" sz="3000" b="1"/>
          </a:p>
          <a:p>
            <a:pPr marL="469900" indent="-469900">
              <a:lnSpc>
                <a:spcPct val="150000"/>
              </a:lnSpc>
            </a:pPr>
            <a:r>
              <a:rPr lang="zh-CN" altLang="en-US" sz="3000" b="1">
                <a:solidFill>
                  <a:srgbClr val="0000FF"/>
                </a:solidFill>
                <a:ea typeface="黑体" panose="02010609060101010101" pitchFamily="49" charset="-122"/>
              </a:rPr>
              <a:t>管理家务的工作：</a:t>
            </a:r>
            <a:r>
              <a:rPr lang="zh-CN" altLang="en-US" sz="3000" b="1">
                <a:latin typeface="宋体" panose="02010600030101010101" pitchFamily="2" charset="-122"/>
              </a:rPr>
              <a:t>包括扫地，拖地板，擦桌椅、摆餐桌、端盘子、整理房间等</a:t>
            </a:r>
            <a:r>
              <a:rPr lang="zh-CN" altLang="en-US" sz="2600" b="1"/>
              <a:t> </a:t>
            </a:r>
            <a:endParaRPr lang="zh-CN" altLang="en-US" sz="2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0-#ppt_w/2"/>
                                          </p:val>
                                        </p:tav>
                                        <p:tav tm="100000">
                                          <p:val>
                                            <p:strVal val="#ppt_x"/>
                                          </p:val>
                                        </p:tav>
                                      </p:tavLst>
                                    </p:anim>
                                    <p:anim calcmode="lin" valueType="num">
                                      <p:cBhvr additive="base">
                                        <p:cTn id="8" dur="500" fill="hold"/>
                                        <p:tgtEl>
                                          <p:spTgt spid="317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 calcmode="lin" valueType="num">
                                      <p:cBhvr additive="base">
                                        <p:cTn id="13"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1" end="1"/>
                                            </p:txEl>
                                          </p:spTgt>
                                        </p:tgtEl>
                                        <p:attrNameLst>
                                          <p:attrName>style.visibility</p:attrName>
                                        </p:attrNameLst>
                                      </p:cBhvr>
                                      <p:to>
                                        <p:strVal val="visible"/>
                                      </p:to>
                                    </p:set>
                                    <p:anim calcmode="lin" valueType="num">
                                      <p:cBhvr additive="base">
                                        <p:cTn id="19"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47">
                                            <p:txEl>
                                              <p:pRg st="2" end="2"/>
                                            </p:txEl>
                                          </p:spTgt>
                                        </p:tgtEl>
                                        <p:attrNameLst>
                                          <p:attrName>style.visibility</p:attrName>
                                        </p:attrNameLst>
                                      </p:cBhvr>
                                      <p:to>
                                        <p:strVal val="visible"/>
                                      </p:to>
                                    </p:set>
                                    <p:anim calcmode="lin" valueType="num">
                                      <p:cBhvr additive="base">
                                        <p:cTn id="25"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autoUpdateAnimBg="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idx="4294967295"/>
          </p:nvPr>
        </p:nvSpPr>
        <p:spPr>
          <a:xfrm>
            <a:off x="468313" y="333375"/>
            <a:ext cx="7772400" cy="1143000"/>
          </a:xfrm>
        </p:spPr>
        <p:txBody>
          <a:bodyPr anchor="b"/>
          <a:lstStyle/>
          <a:p>
            <a:pPr algn="l"/>
            <a:r>
              <a:rPr lang="zh-CN" altLang="en-US" sz="3800" b="1" dirty="0" smtClean="0">
                <a:latin typeface="黑体" panose="02010609060101010101" pitchFamily="49" charset="-122"/>
                <a:ea typeface="黑体" panose="02010609060101010101" pitchFamily="49" charset="-122"/>
              </a:rPr>
              <a:t>语言</a:t>
            </a:r>
            <a:r>
              <a:rPr lang="zh-CN" altLang="en-US" sz="3800" b="1" dirty="0">
                <a:latin typeface="黑体" panose="02010609060101010101" pitchFamily="49" charset="-122"/>
                <a:ea typeface="黑体" panose="02010609060101010101" pitchFamily="49" charset="-122"/>
              </a:rPr>
              <a:t>教育</a:t>
            </a:r>
            <a:endParaRPr lang="zh-CN" altLang="en-US" sz="3800" b="1" dirty="0">
              <a:latin typeface="黑体" panose="02010609060101010101" pitchFamily="49" charset="-122"/>
              <a:ea typeface="黑体" panose="02010609060101010101" pitchFamily="49" charset="-122"/>
            </a:endParaRPr>
          </a:p>
        </p:txBody>
      </p:sp>
      <p:sp>
        <p:nvSpPr>
          <p:cNvPr id="32771" name="Rectangle 3"/>
          <p:cNvSpPr>
            <a:spLocks noGrp="1" noChangeArrowheads="1"/>
          </p:cNvSpPr>
          <p:nvPr>
            <p:ph type="body" idx="4294967295"/>
          </p:nvPr>
        </p:nvSpPr>
        <p:spPr>
          <a:xfrm>
            <a:off x="457200" y="1989138"/>
            <a:ext cx="7772400" cy="3725862"/>
          </a:xfrm>
        </p:spPr>
        <p:txBody>
          <a:bodyPr/>
          <a:lstStyle/>
          <a:p>
            <a:pPr marL="469900" indent="-469900" algn="just">
              <a:lnSpc>
                <a:spcPct val="200000"/>
              </a:lnSpc>
            </a:pPr>
            <a:r>
              <a:rPr lang="zh-CN" altLang="en-US" sz="3000" b="1">
                <a:latin typeface="宋体" panose="02010600030101010101" pitchFamily="2" charset="-122"/>
              </a:rPr>
              <a:t>听说的教育</a:t>
            </a:r>
            <a:endParaRPr lang="zh-CN" altLang="en-US" sz="3000" b="1">
              <a:latin typeface="宋体" panose="02010600030101010101" pitchFamily="2" charset="-122"/>
            </a:endParaRPr>
          </a:p>
          <a:p>
            <a:pPr marL="469900" indent="-469900" algn="just">
              <a:lnSpc>
                <a:spcPct val="200000"/>
              </a:lnSpc>
            </a:pPr>
            <a:r>
              <a:rPr lang="zh-CN" altLang="en-US" sz="3000" b="1">
                <a:latin typeface="宋体" panose="02010600030101010101" pitchFamily="2" charset="-122"/>
              </a:rPr>
              <a:t>写的教育</a:t>
            </a:r>
            <a:endParaRPr lang="zh-CN" altLang="en-US" sz="3000" b="1">
              <a:latin typeface="宋体" panose="02010600030101010101" pitchFamily="2" charset="-122"/>
            </a:endParaRPr>
          </a:p>
          <a:p>
            <a:pPr marL="469900" indent="-469900" algn="just">
              <a:lnSpc>
                <a:spcPct val="200000"/>
              </a:lnSpc>
            </a:pPr>
            <a:r>
              <a:rPr lang="zh-CN" altLang="en-US" sz="3000" b="1">
                <a:latin typeface="宋体" panose="02010600030101010101" pitchFamily="2" charset="-122"/>
              </a:rPr>
              <a:t>读的教育 </a:t>
            </a:r>
            <a:endParaRPr lang="zh-CN" altLang="en-US" sz="3000" b="1">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 calcmode="lin" valueType="num">
                                      <p:cBhvr additive="base">
                                        <p:cTn id="19"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utoUpdateAnimBg="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idx="4294967295"/>
          </p:nvPr>
        </p:nvSpPr>
        <p:spPr>
          <a:xfrm>
            <a:off x="468313" y="260350"/>
            <a:ext cx="7772400" cy="1143000"/>
          </a:xfrm>
        </p:spPr>
        <p:txBody>
          <a:bodyPr anchor="b">
            <a:normAutofit fontScale="90000"/>
          </a:bodyPr>
          <a:lstStyle/>
          <a:p>
            <a:r>
              <a:rPr lang="zh-CN" altLang="en-US" sz="3600" b="1" dirty="0">
                <a:latin typeface="Times New Roman" panose="02020603050405020304" pitchFamily="18" charset="0"/>
              </a:rPr>
              <a:t>教育</a:t>
            </a:r>
            <a:r>
              <a:rPr lang="zh-CN" altLang="en-US" sz="3600" b="1" dirty="0" smtClean="0">
                <a:latin typeface="Times New Roman" panose="02020603050405020304" pitchFamily="18" charset="0"/>
              </a:rPr>
              <a:t>方案</a:t>
            </a:r>
            <a:r>
              <a:rPr lang="en-US" altLang="zh-CN" sz="3600" b="1" dirty="0" smtClean="0">
                <a:latin typeface="Times New Roman" panose="02020603050405020304" pitchFamily="18" charset="0"/>
              </a:rPr>
              <a:t>:</a:t>
            </a:r>
            <a:r>
              <a:rPr lang="zh-CN" altLang="en-US" sz="3800" b="1" dirty="0" smtClean="0">
                <a:ea typeface="黑体" panose="02010609060101010101" pitchFamily="49" charset="-122"/>
              </a:rPr>
              <a:t>（</a:t>
            </a:r>
            <a:r>
              <a:rPr lang="zh-CN" altLang="en-US" sz="3800" b="1" dirty="0">
                <a:ea typeface="黑体" panose="02010609060101010101" pitchFamily="49" charset="-122"/>
              </a:rPr>
              <a:t>三）教育内容与过程的组织</a:t>
            </a:r>
            <a:endParaRPr lang="zh-CN" altLang="en-US" sz="3800" b="1" dirty="0">
              <a:ea typeface="黑体" panose="02010609060101010101" pitchFamily="49" charset="-122"/>
            </a:endParaRPr>
          </a:p>
        </p:txBody>
      </p:sp>
      <p:sp>
        <p:nvSpPr>
          <p:cNvPr id="81923" name="Rectangle 3"/>
          <p:cNvSpPr>
            <a:spLocks noGrp="1" noChangeArrowheads="1"/>
          </p:cNvSpPr>
          <p:nvPr>
            <p:ph type="body" idx="4294967295"/>
          </p:nvPr>
        </p:nvSpPr>
        <p:spPr>
          <a:xfrm>
            <a:off x="457200" y="2060575"/>
            <a:ext cx="7772400" cy="3654425"/>
          </a:xfrm>
        </p:spPr>
        <p:txBody>
          <a:bodyPr/>
          <a:lstStyle/>
          <a:p>
            <a:pPr marL="469900" indent="-469900" algn="just">
              <a:lnSpc>
                <a:spcPct val="200000"/>
              </a:lnSpc>
            </a:pPr>
            <a:r>
              <a:rPr lang="zh-CN" altLang="en-US" sz="3000" b="1" dirty="0"/>
              <a:t>教育内容的组织是以教具为中心。</a:t>
            </a:r>
            <a:endParaRPr lang="zh-CN" altLang="en-US" sz="3000" b="1" dirty="0"/>
          </a:p>
          <a:p>
            <a:pPr marL="469900" indent="-469900" algn="just">
              <a:lnSpc>
                <a:spcPct val="200000"/>
              </a:lnSpc>
            </a:pPr>
            <a:r>
              <a:rPr lang="zh-CN" altLang="en-US" sz="3000" b="1" dirty="0">
                <a:latin typeface="宋体" panose="02010600030101010101" pitchFamily="2" charset="-122"/>
              </a:rPr>
              <a:t>教育过程的组织则是以环境为基础</a:t>
            </a:r>
            <a:r>
              <a:rPr lang="zh-CN" altLang="en-US" sz="3000" b="1" dirty="0"/>
              <a:t>。</a:t>
            </a:r>
            <a:endParaRPr lang="zh-CN" altLang="en-US" sz="3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23">
                                            <p:txEl>
                                              <p:pRg st="1" end="1"/>
                                            </p:txEl>
                                          </p:spTgt>
                                        </p:tgtEl>
                                        <p:attrNameLst>
                                          <p:attrName>style.visibility</p:attrName>
                                        </p:attrNameLst>
                                      </p:cBhvr>
                                      <p:to>
                                        <p:strVal val="visible"/>
                                      </p:to>
                                    </p:set>
                                    <p:anim calcmode="lin" valueType="num">
                                      <p:cBhvr additive="base">
                                        <p:cTn id="13" dur="500" fill="hold"/>
                                        <p:tgtEl>
                                          <p:spTgt spid="819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autoUpdateAnimBg="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idx="4294967295"/>
          </p:nvPr>
        </p:nvSpPr>
        <p:spPr/>
        <p:txBody>
          <a:bodyPr anchor="b"/>
          <a:lstStyle/>
          <a:p>
            <a:r>
              <a:rPr lang="zh-CN" altLang="en-US" sz="3800" b="1" dirty="0" smtClean="0">
                <a:ea typeface="黑体" panose="02010609060101010101" pitchFamily="49" charset="-122"/>
              </a:rPr>
              <a:t>评价</a:t>
            </a:r>
            <a:endParaRPr lang="zh-CN" altLang="en-US" sz="3800" b="1" dirty="0">
              <a:ea typeface="黑体" panose="02010609060101010101" pitchFamily="49" charset="-122"/>
            </a:endParaRPr>
          </a:p>
        </p:txBody>
      </p:sp>
      <p:sp>
        <p:nvSpPr>
          <p:cNvPr id="109571" name="Rectangle 3"/>
          <p:cNvSpPr>
            <a:spLocks noGrp="1" noChangeArrowheads="1"/>
          </p:cNvSpPr>
          <p:nvPr>
            <p:ph type="body" idx="4294967295"/>
          </p:nvPr>
        </p:nvSpPr>
        <p:spPr>
          <a:xfrm>
            <a:off x="457200" y="1773238"/>
            <a:ext cx="8229600" cy="4352925"/>
          </a:xfrm>
        </p:spPr>
        <p:txBody>
          <a:bodyPr/>
          <a:lstStyle/>
          <a:p>
            <a:pPr marL="469900" indent="-469900" algn="just">
              <a:lnSpc>
                <a:spcPct val="160000"/>
              </a:lnSpc>
            </a:pPr>
            <a:r>
              <a:rPr lang="zh-CN" altLang="en-US" sz="3000" b="1" dirty="0">
                <a:latin typeface="宋体" panose="02010600030101010101" pitchFamily="2" charset="-122"/>
              </a:rPr>
              <a:t>孤立的感官训练</a:t>
            </a:r>
            <a:endParaRPr lang="zh-CN" altLang="en-US" sz="3000" b="1" dirty="0">
              <a:latin typeface="宋体" panose="02010600030101010101" pitchFamily="2" charset="-122"/>
            </a:endParaRPr>
          </a:p>
          <a:p>
            <a:pPr marL="469900" indent="-469900" algn="just">
              <a:lnSpc>
                <a:spcPct val="160000"/>
              </a:lnSpc>
            </a:pPr>
            <a:r>
              <a:rPr lang="zh-CN" altLang="en-US" sz="3000" b="1" dirty="0">
                <a:latin typeface="宋体" panose="02010600030101010101" pitchFamily="2" charset="-122"/>
              </a:rPr>
              <a:t>对创造力的忽视</a:t>
            </a:r>
            <a:endParaRPr lang="zh-CN" altLang="en-US" sz="3000" b="1" dirty="0">
              <a:latin typeface="宋体" panose="02010600030101010101" pitchFamily="2" charset="-122"/>
            </a:endParaRPr>
          </a:p>
          <a:p>
            <a:pPr marL="469900" indent="-469900" algn="just">
              <a:lnSpc>
                <a:spcPct val="160000"/>
              </a:lnSpc>
            </a:pPr>
            <a:r>
              <a:rPr lang="zh-CN" altLang="en-US" sz="3000" b="1" dirty="0">
                <a:latin typeface="宋体" panose="02010600030101010101" pitchFamily="2" charset="-122"/>
              </a:rPr>
              <a:t>过于强调读、写、算，忽视幼儿实际的生活经验。</a:t>
            </a:r>
            <a:endParaRPr lang="zh-CN" altLang="en-US" sz="3000" b="1" dirty="0">
              <a:latin typeface="宋体" panose="02010600030101010101" pitchFamily="2" charset="-122"/>
            </a:endParaRPr>
          </a:p>
          <a:p>
            <a:pPr marL="469900" indent="-469900" algn="just">
              <a:lnSpc>
                <a:spcPct val="160000"/>
              </a:lnSpc>
            </a:pPr>
            <a:r>
              <a:rPr lang="zh-CN" altLang="en-US" sz="3000" b="1" dirty="0">
                <a:latin typeface="宋体" panose="02010600030101010101" pitchFamily="2" charset="-122"/>
              </a:rPr>
              <a:t>缺乏增进社会互动与发展语言的机会</a:t>
            </a:r>
            <a:endParaRPr lang="zh-CN" altLang="en-US" sz="3000" dirty="0">
              <a:latin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idx="4294967295"/>
          </p:nvPr>
        </p:nvSpPr>
        <p:spPr/>
        <p:txBody>
          <a:bodyPr anchor="b"/>
          <a:lstStyle/>
          <a:p>
            <a:r>
              <a:rPr lang="zh-CN" altLang="en-US" sz="3800" b="1" dirty="0" smtClean="0">
                <a:latin typeface="黑体" panose="02010609060101010101" pitchFamily="49" charset="-122"/>
                <a:ea typeface="黑体" panose="02010609060101010101" pitchFamily="49" charset="-122"/>
              </a:rPr>
              <a:t>二、海伊</a:t>
            </a:r>
            <a:r>
              <a:rPr lang="zh-CN" altLang="en-US" sz="3800" b="1" dirty="0">
                <a:latin typeface="黑体" panose="02010609060101010101" pitchFamily="49" charset="-122"/>
                <a:ea typeface="黑体" panose="02010609060101010101" pitchFamily="49" charset="-122"/>
              </a:rPr>
              <a:t>斯科普课程</a:t>
            </a:r>
            <a:endParaRPr lang="zh-CN" altLang="en-US" sz="3800" b="1" dirty="0">
              <a:latin typeface="黑体" panose="02010609060101010101" pitchFamily="49" charset="-122"/>
              <a:ea typeface="黑体" panose="02010609060101010101" pitchFamily="49" charset="-122"/>
            </a:endParaRPr>
          </a:p>
        </p:txBody>
      </p:sp>
      <p:sp>
        <p:nvSpPr>
          <p:cNvPr id="110595" name="Rectangle 3"/>
          <p:cNvSpPr>
            <a:spLocks noGrp="1" noChangeArrowheads="1"/>
          </p:cNvSpPr>
          <p:nvPr>
            <p:ph type="body" idx="4294967295"/>
          </p:nvPr>
        </p:nvSpPr>
        <p:spPr/>
        <p:txBody>
          <a:bodyPr/>
          <a:lstStyle/>
          <a:p>
            <a:pPr marL="469900" indent="-469900">
              <a:lnSpc>
                <a:spcPct val="160000"/>
              </a:lnSpc>
            </a:pPr>
            <a:r>
              <a:rPr lang="zh-CN" altLang="en-US" sz="3000" b="1">
                <a:latin typeface="宋体" panose="02010600030101010101" pitchFamily="2" charset="-122"/>
              </a:rPr>
              <a:t>海伊斯科普课程是以皮亚杰的认知理论为基础而发展起来的课程方案。</a:t>
            </a:r>
            <a:endParaRPr lang="zh-CN" altLang="en-US" sz="3000" b="1">
              <a:latin typeface="宋体" panose="02010600030101010101" pitchFamily="2" charset="-122"/>
            </a:endParaRPr>
          </a:p>
          <a:p>
            <a:pPr marL="469900" indent="-469900">
              <a:lnSpc>
                <a:spcPct val="160000"/>
              </a:lnSpc>
            </a:pPr>
            <a:r>
              <a:rPr lang="en-US" altLang="zh-CN" sz="3000" b="1">
                <a:latin typeface="Times New Roman" panose="02020603050405020304" pitchFamily="18" charset="0"/>
              </a:rPr>
              <a:t>High Scope</a:t>
            </a:r>
            <a:r>
              <a:rPr lang="zh-CN" altLang="en-US" sz="3000" b="1">
                <a:latin typeface="宋体" panose="02010600030101010101" pitchFamily="2" charset="-122"/>
              </a:rPr>
              <a:t>课程由美国儿童心理学家戴维</a:t>
            </a:r>
            <a:r>
              <a:rPr lang="en-US" altLang="zh-CN" sz="3000" b="1">
                <a:latin typeface="Arial" panose="020B0604020202020204"/>
              </a:rPr>
              <a:t>·</a:t>
            </a:r>
            <a:r>
              <a:rPr lang="zh-CN" altLang="en-US" sz="3000" b="1">
                <a:latin typeface="宋体" panose="02010600030101010101" pitchFamily="2" charset="-122"/>
              </a:rPr>
              <a:t>韦卡特创立的海伊斯科普教育研究机构在</a:t>
            </a:r>
            <a:r>
              <a:rPr lang="en-US" altLang="zh-CN" sz="3000" b="1">
                <a:latin typeface="宋体" panose="02010600030101010101" pitchFamily="2" charset="-122"/>
              </a:rPr>
              <a:t>1961</a:t>
            </a:r>
            <a:r>
              <a:rPr lang="zh-CN" altLang="en-US" sz="3000" b="1">
                <a:latin typeface="宋体" panose="02010600030101010101" pitchFamily="2" charset="-122"/>
              </a:rPr>
              <a:t>年开始研制的。</a:t>
            </a:r>
            <a:endParaRPr lang="zh-CN" altLang="en-US" sz="3000" b="1">
              <a:latin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idx="4294967295"/>
          </p:nvPr>
        </p:nvSpPr>
        <p:spPr/>
        <p:txBody>
          <a:bodyPr anchor="b"/>
          <a:lstStyle/>
          <a:p>
            <a:pPr algn="l"/>
            <a:r>
              <a:rPr lang="zh-CN" altLang="en-US" sz="3800" b="1" dirty="0" smtClean="0">
                <a:ea typeface="黑体" panose="02010609060101010101" pitchFamily="49" charset="-122"/>
              </a:rPr>
              <a:t>课程</a:t>
            </a:r>
            <a:r>
              <a:rPr lang="zh-CN" altLang="en-US" sz="3800" b="1" dirty="0">
                <a:ea typeface="黑体" panose="02010609060101010101" pitchFamily="49" charset="-122"/>
              </a:rPr>
              <a:t>目标</a:t>
            </a:r>
            <a:endParaRPr lang="zh-CN" altLang="en-US" sz="3800" b="1" dirty="0">
              <a:ea typeface="黑体" panose="02010609060101010101" pitchFamily="49" charset="-122"/>
            </a:endParaRPr>
          </a:p>
        </p:txBody>
      </p:sp>
      <p:sp>
        <p:nvSpPr>
          <p:cNvPr id="111619" name="Rectangle 3"/>
          <p:cNvSpPr>
            <a:spLocks noGrp="1" noChangeArrowheads="1"/>
          </p:cNvSpPr>
          <p:nvPr>
            <p:ph type="body" idx="4294967295"/>
          </p:nvPr>
        </p:nvSpPr>
        <p:spPr>
          <a:xfrm>
            <a:off x="457200" y="1787525"/>
            <a:ext cx="8229600" cy="4338638"/>
          </a:xfrm>
        </p:spPr>
        <p:txBody>
          <a:bodyPr/>
          <a:lstStyle/>
          <a:p>
            <a:pPr marL="469900" indent="-469900">
              <a:lnSpc>
                <a:spcPct val="150000"/>
              </a:lnSpc>
            </a:pPr>
            <a:r>
              <a:rPr lang="zh-CN" altLang="en-US" b="1">
                <a:latin typeface="宋体" panose="02010600030101010101" pitchFamily="2" charset="-122"/>
              </a:rPr>
              <a:t>以主动学习为中心，促进儿童认知、情感、社会性等方面的协调发展。</a:t>
            </a:r>
            <a:endParaRPr lang="zh-CN" altLang="en-US" b="1">
              <a:latin typeface="宋体" panose="02010600030101010101" pitchFamily="2" charset="-122"/>
            </a:endParaRPr>
          </a:p>
          <a:p>
            <a:pPr marL="469900" indent="-469900">
              <a:lnSpc>
                <a:spcPct val="150000"/>
              </a:lnSpc>
            </a:pPr>
            <a:r>
              <a:rPr lang="zh-CN" altLang="en-US" b="1">
                <a:latin typeface="宋体" panose="02010600030101010101" pitchFamily="2" charset="-122"/>
              </a:rPr>
              <a:t>关键经验是</a:t>
            </a:r>
            <a:r>
              <a:rPr lang="en-US" altLang="zh-CN" b="1">
                <a:latin typeface="Times New Roman" panose="02020603050405020304" pitchFamily="18" charset="0"/>
              </a:rPr>
              <a:t>High Scope</a:t>
            </a:r>
            <a:r>
              <a:rPr lang="zh-CN" altLang="en-US" b="1">
                <a:latin typeface="宋体" panose="02010600030101010101" pitchFamily="2" charset="-122"/>
              </a:rPr>
              <a:t>课程的核心。</a:t>
            </a:r>
            <a:endParaRPr lang="en-US" altLang="zh-CN" b="1">
              <a:latin typeface="宋体" panose="02010600030101010101" pitchFamily="2" charset="-122"/>
            </a:endParaRPr>
          </a:p>
          <a:p>
            <a:pPr marL="469900" indent="-469900">
              <a:lnSpc>
                <a:spcPct val="150000"/>
              </a:lnSpc>
            </a:pPr>
            <a:r>
              <a:rPr lang="zh-CN" altLang="zh-CN" b="1"/>
              <a:t>海伊·斯科普课程方案中，课程的心脏是儿童主动学习的</a:t>
            </a:r>
            <a:r>
              <a:rPr lang="zh-CN" altLang="en-US" b="1"/>
              <a:t>关键经验。</a:t>
            </a:r>
            <a:endParaRPr lang="zh-CN" altLang="en-US" b="1">
              <a:latin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Rot="1" noChangeArrowheads="1"/>
          </p:cNvSpPr>
          <p:nvPr>
            <p:ph type="title" idx="4294967295"/>
          </p:nvPr>
        </p:nvSpPr>
        <p:spPr>
          <a:xfrm>
            <a:off x="457200" y="485800"/>
            <a:ext cx="8229600" cy="1143000"/>
          </a:xfrm>
        </p:spPr>
        <p:txBody>
          <a:bodyPr>
            <a:normAutofit/>
          </a:bodyPr>
          <a:lstStyle/>
          <a:p>
            <a:pPr algn="l"/>
            <a:r>
              <a:rPr lang="en-US" altLang="zh-CN" sz="3200" b="1" dirty="0" smtClean="0">
                <a:latin typeface="黑体" panose="02010609060101010101" pitchFamily="49" charset="-122"/>
                <a:ea typeface="黑体" panose="02010609060101010101" pitchFamily="49" charset="-122"/>
              </a:rPr>
              <a:t>1</a:t>
            </a:r>
            <a:r>
              <a:rPr lang="en-US" altLang="zh-CN" sz="3200" b="1" dirty="0">
                <a:latin typeface="黑体" panose="02010609060101010101" pitchFamily="49" charset="-122"/>
                <a:ea typeface="黑体" panose="02010609060101010101" pitchFamily="49" charset="-122"/>
              </a:rPr>
              <a:t>.</a:t>
            </a:r>
            <a:r>
              <a:rPr lang="zh-CN" altLang="en-US" sz="3200" b="1" dirty="0" smtClean="0">
                <a:latin typeface="黑体" panose="02010609060101010101" pitchFamily="49" charset="-122"/>
                <a:ea typeface="黑体" panose="02010609060101010101" pitchFamily="49" charset="-122"/>
              </a:rPr>
              <a:t>课程</a:t>
            </a:r>
            <a:r>
              <a:rPr lang="zh-CN" altLang="en-US" sz="3200" b="1" dirty="0">
                <a:latin typeface="黑体" panose="02010609060101010101" pitchFamily="49" charset="-122"/>
                <a:ea typeface="黑体" panose="02010609060101010101" pitchFamily="49" charset="-122"/>
              </a:rPr>
              <a:t>是学习的科目</a:t>
            </a:r>
            <a:endParaRPr lang="zh-CN" altLang="en-US" sz="3200" b="1" dirty="0">
              <a:latin typeface="黑体" panose="02010609060101010101" pitchFamily="49" charset="-122"/>
              <a:ea typeface="黑体" panose="02010609060101010101" pitchFamily="49" charset="-122"/>
            </a:endParaRPr>
          </a:p>
        </p:txBody>
      </p:sp>
      <p:sp>
        <p:nvSpPr>
          <p:cNvPr id="306179" name="Rectangle 3"/>
          <p:cNvSpPr>
            <a:spLocks noGrp="1" noRot="1" noChangeArrowheads="1"/>
          </p:cNvSpPr>
          <p:nvPr>
            <p:ph type="body" idx="4294967295"/>
          </p:nvPr>
        </p:nvSpPr>
        <p:spPr/>
        <p:txBody>
          <a:bodyPr/>
          <a:lstStyle/>
          <a:p>
            <a:pPr>
              <a:lnSpc>
                <a:spcPct val="120000"/>
              </a:lnSpc>
            </a:pPr>
            <a:r>
              <a:rPr lang="zh-CN" altLang="en-US" dirty="0">
                <a:latin typeface="楷体" panose="02010609060101010101" pitchFamily="49" charset="-122"/>
                <a:ea typeface="楷体" panose="02010609060101010101" pitchFamily="49" charset="-122"/>
              </a:rPr>
              <a:t>将课程看作教学或学习的科目，即学科。或把课程看作是教材。</a:t>
            </a:r>
            <a:endParaRPr lang="zh-CN" altLang="en-US"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强调向学生传授系统的学科知识体系。关注教师“教什么？”</a:t>
            </a:r>
            <a:endParaRPr lang="zh-CN" altLang="en-US"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关注教学科目、学科知识体系，不关注学生兴趣、需要，不关注情感及完整人格的发展。</a:t>
            </a:r>
            <a:endParaRPr lang="zh-CN" altLang="en-US"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06178"/>
                                        </p:tgtEl>
                                        <p:attrNameLst>
                                          <p:attrName>style.visibility</p:attrName>
                                        </p:attrNameLst>
                                      </p:cBhvr>
                                      <p:to>
                                        <p:strVal val="visible"/>
                                      </p:to>
                                    </p:set>
                                    <p:animEffect transition="in" filter="wedge">
                                      <p:cBhvr>
                                        <p:cTn id="7" dur="2000"/>
                                        <p:tgtEl>
                                          <p:spTgt spid="30617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06179">
                                            <p:txEl>
                                              <p:pRg st="0" end="0"/>
                                            </p:txEl>
                                          </p:spTgt>
                                        </p:tgtEl>
                                        <p:attrNameLst>
                                          <p:attrName>style.visibility</p:attrName>
                                        </p:attrNameLst>
                                      </p:cBhvr>
                                      <p:to>
                                        <p:strVal val="visible"/>
                                      </p:to>
                                    </p:set>
                                    <p:animEffect transition="in" filter="circle(in)">
                                      <p:cBhvr>
                                        <p:cTn id="12" dur="2000"/>
                                        <p:tgtEl>
                                          <p:spTgt spid="3061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06179">
                                            <p:txEl>
                                              <p:pRg st="1" end="1"/>
                                            </p:txEl>
                                          </p:spTgt>
                                        </p:tgtEl>
                                        <p:attrNameLst>
                                          <p:attrName>style.visibility</p:attrName>
                                        </p:attrNameLst>
                                      </p:cBhvr>
                                      <p:to>
                                        <p:strVal val="visible"/>
                                      </p:to>
                                    </p:set>
                                    <p:animEffect transition="in" filter="circle(in)">
                                      <p:cBhvr>
                                        <p:cTn id="17" dur="2000"/>
                                        <p:tgtEl>
                                          <p:spTgt spid="3061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06179">
                                            <p:txEl>
                                              <p:pRg st="2" end="2"/>
                                            </p:txEl>
                                          </p:spTgt>
                                        </p:tgtEl>
                                        <p:attrNameLst>
                                          <p:attrName>style.visibility</p:attrName>
                                        </p:attrNameLst>
                                      </p:cBhvr>
                                      <p:to>
                                        <p:strVal val="visible"/>
                                      </p:to>
                                    </p:set>
                                    <p:animEffect transition="in" filter="circle(in)">
                                      <p:cBhvr>
                                        <p:cTn id="22" dur="2000"/>
                                        <p:tgtEl>
                                          <p:spTgt spid="306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p:bldP spid="30617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type="body" idx="4294967295"/>
          </p:nvPr>
        </p:nvSpPr>
        <p:spPr/>
        <p:txBody>
          <a:bodyPr/>
          <a:lstStyle/>
          <a:p>
            <a:pPr marL="469900" indent="-469900">
              <a:lnSpc>
                <a:spcPct val="160000"/>
              </a:lnSpc>
            </a:pPr>
            <a:r>
              <a:rPr lang="zh-CN" altLang="en-US" sz="3000" b="1">
                <a:latin typeface="宋体" panose="02010600030101010101" pitchFamily="2" charset="-122"/>
              </a:rPr>
              <a:t>十类</a:t>
            </a:r>
            <a:r>
              <a:rPr lang="en-US" altLang="zh-CN" sz="3000" b="1">
                <a:latin typeface="宋体" panose="02010600030101010101" pitchFamily="2" charset="-122"/>
              </a:rPr>
              <a:t>58</a:t>
            </a:r>
            <a:r>
              <a:rPr lang="zh-CN" altLang="en-US" sz="3000" b="1">
                <a:latin typeface="宋体" panose="02010600030101010101" pitchFamily="2" charset="-122"/>
              </a:rPr>
              <a:t>条关键经验：创造性表征、语言和文字、自主与社会关系、运动、音乐、分类、排列、数、空间、时间。</a:t>
            </a:r>
            <a:endParaRPr lang="zh-CN" altLang="en-US" sz="3000" b="1">
              <a:latin typeface="宋体" panose="02010600030101010101" pitchFamily="2" charset="-122"/>
            </a:endParaRPr>
          </a:p>
          <a:p>
            <a:pPr marL="469900" indent="-469900">
              <a:lnSpc>
                <a:spcPct val="160000"/>
              </a:lnSpc>
            </a:pPr>
            <a:r>
              <a:rPr lang="zh-CN" altLang="en-US" sz="3000" b="1">
                <a:latin typeface="宋体" panose="02010600030101010101" pitchFamily="2" charset="-122"/>
              </a:rPr>
              <a:t>关键经验不是课程的目标，而是实现课程目标的</a:t>
            </a:r>
            <a:r>
              <a:rPr lang="zh-CN" altLang="en-US" sz="3000" b="1">
                <a:latin typeface="Arial" panose="020B0604020202020204"/>
              </a:rPr>
              <a:t>“</a:t>
            </a:r>
            <a:r>
              <a:rPr lang="zh-CN" altLang="en-US" sz="3000" b="1">
                <a:latin typeface="宋体" panose="02010600030101010101" pitchFamily="2" charset="-122"/>
              </a:rPr>
              <a:t>营养</a:t>
            </a:r>
            <a:r>
              <a:rPr lang="zh-CN" altLang="en-US" sz="3000" b="1">
                <a:latin typeface="Arial" panose="020B0604020202020204"/>
              </a:rPr>
              <a:t>”</a:t>
            </a:r>
            <a:r>
              <a:rPr lang="zh-CN" altLang="en-US" sz="3000" b="1">
                <a:latin typeface="宋体" panose="02010600030101010101" pitchFamily="2" charset="-122"/>
              </a:rPr>
              <a:t>。</a:t>
            </a:r>
            <a:endParaRPr lang="zh-CN" altLang="en-US" sz="3000" b="1">
              <a:latin typeface="宋体" panose="02010600030101010101" pitchFamily="2"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idx="4294967295"/>
          </p:nvPr>
        </p:nvSpPr>
        <p:spPr/>
        <p:txBody>
          <a:bodyPr anchor="b"/>
          <a:lstStyle/>
          <a:p>
            <a:pPr algn="l"/>
            <a:r>
              <a:rPr lang="zh-CN" altLang="en-US" sz="3800" b="1" dirty="0" smtClean="0">
                <a:ea typeface="黑体" panose="02010609060101010101" pitchFamily="49" charset="-122"/>
              </a:rPr>
              <a:t>课程</a:t>
            </a:r>
            <a:r>
              <a:rPr lang="zh-CN" altLang="en-US" sz="3800" b="1" dirty="0">
                <a:ea typeface="黑体" panose="02010609060101010101" pitchFamily="49" charset="-122"/>
              </a:rPr>
              <a:t>内容</a:t>
            </a:r>
            <a:endParaRPr lang="zh-CN" altLang="en-US" sz="3800" b="1" dirty="0">
              <a:ea typeface="黑体" panose="02010609060101010101" pitchFamily="49" charset="-122"/>
            </a:endParaRPr>
          </a:p>
        </p:txBody>
      </p:sp>
      <p:sp>
        <p:nvSpPr>
          <p:cNvPr id="113667" name="Rectangle 3"/>
          <p:cNvSpPr>
            <a:spLocks noGrp="1" noChangeArrowheads="1"/>
          </p:cNvSpPr>
          <p:nvPr>
            <p:ph type="body" idx="4294967295"/>
          </p:nvPr>
        </p:nvSpPr>
        <p:spPr/>
        <p:txBody>
          <a:bodyPr/>
          <a:lstStyle/>
          <a:p>
            <a:pPr marL="469900" indent="-469900">
              <a:lnSpc>
                <a:spcPct val="160000"/>
              </a:lnSpc>
            </a:pPr>
            <a:r>
              <a:rPr lang="zh-CN" altLang="en-US" sz="3000" b="1"/>
              <a:t>课程的具体内容反映在课室内外的环境设置中，它们往往是以</a:t>
            </a:r>
            <a:r>
              <a:rPr lang="zh-CN" altLang="en-US" sz="3000" b="1">
                <a:latin typeface="Arial" panose="020B0604020202020204"/>
              </a:rPr>
              <a:t>“</a:t>
            </a:r>
            <a:r>
              <a:rPr lang="zh-CN" altLang="en-US" sz="3000" b="1"/>
              <a:t>活动区</a:t>
            </a:r>
            <a:r>
              <a:rPr lang="zh-CN" altLang="en-US" sz="3000" b="1">
                <a:latin typeface="Arial" panose="020B0604020202020204"/>
              </a:rPr>
              <a:t>”</a:t>
            </a:r>
            <a:r>
              <a:rPr lang="zh-CN" altLang="en-US" sz="3000" b="1"/>
              <a:t>为中介展开的。</a:t>
            </a:r>
            <a:endParaRPr lang="zh-CN" altLang="en-US" sz="3000" b="1"/>
          </a:p>
          <a:p>
            <a:pPr marL="469900" indent="-469900">
              <a:lnSpc>
                <a:spcPct val="160000"/>
              </a:lnSpc>
            </a:pPr>
            <a:r>
              <a:rPr lang="zh-CN" altLang="en-US" sz="3000" b="1"/>
              <a:t>活动区：积木区、娃娃家区、美工区、安静区、音乐区、木工区、玩沙玩水区、动植物区、户外活动区等。</a:t>
            </a:r>
            <a:endParaRPr lang="zh-CN" altLang="en-US" sz="3000" b="1"/>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p:txBody>
          <a:bodyPr anchor="b"/>
          <a:lstStyle/>
          <a:p>
            <a:pPr algn="l"/>
            <a:r>
              <a:rPr lang="zh-CN" altLang="en-US" sz="3400" b="1" dirty="0" smtClean="0">
                <a:ea typeface="黑体" panose="02010609060101010101" pitchFamily="49" charset="-122"/>
              </a:rPr>
              <a:t>课程</a:t>
            </a:r>
            <a:r>
              <a:rPr lang="zh-CN" altLang="en-US" sz="3400" b="1" dirty="0">
                <a:ea typeface="黑体" panose="02010609060101010101" pitchFamily="49" charset="-122"/>
              </a:rPr>
              <a:t>组织</a:t>
            </a:r>
            <a:endParaRPr lang="zh-CN" altLang="en-US" sz="3400" b="1" dirty="0">
              <a:ea typeface="黑体" panose="02010609060101010101" pitchFamily="49" charset="-122"/>
            </a:endParaRPr>
          </a:p>
        </p:txBody>
      </p:sp>
      <p:sp>
        <p:nvSpPr>
          <p:cNvPr id="115715" name="Rectangle 3"/>
          <p:cNvSpPr>
            <a:spLocks noGrp="1" noChangeArrowheads="1"/>
          </p:cNvSpPr>
          <p:nvPr>
            <p:ph type="body" idx="4294967295"/>
          </p:nvPr>
        </p:nvSpPr>
        <p:spPr/>
        <p:txBody>
          <a:bodyPr>
            <a:normAutofit fontScale="92500"/>
          </a:bodyPr>
          <a:lstStyle/>
          <a:p>
            <a:pPr marL="469900" indent="-469900">
              <a:lnSpc>
                <a:spcPct val="150000"/>
              </a:lnSpc>
            </a:pPr>
            <a:r>
              <a:rPr lang="zh-CN" altLang="en-US" sz="3000" b="1">
                <a:latin typeface="宋体" panose="02010600030101010101" pitchFamily="2" charset="-122"/>
              </a:rPr>
              <a:t>具体落实在一日活动的安排中，遵循由具体到抽象，由简单到复杂，由当时当地到较远的时间和场景的原则，把</a:t>
            </a:r>
            <a:r>
              <a:rPr lang="en-US" altLang="zh-CN" sz="3000" b="1">
                <a:latin typeface="宋体" panose="02010600030101010101" pitchFamily="2" charset="-122"/>
              </a:rPr>
              <a:t>58</a:t>
            </a:r>
            <a:r>
              <a:rPr lang="zh-CN" altLang="en-US" sz="3000" b="1">
                <a:latin typeface="宋体" panose="02010600030101010101" pitchFamily="2" charset="-122"/>
              </a:rPr>
              <a:t>条关键经验反复出现在许多不同活动中，以促进儿童能力的主动发展 。</a:t>
            </a:r>
            <a:endParaRPr lang="zh-CN" altLang="en-US" sz="3000" b="1">
              <a:latin typeface="宋体" panose="02010600030101010101" pitchFamily="2" charset="-122"/>
            </a:endParaRPr>
          </a:p>
          <a:p>
            <a:pPr marL="469900" indent="-469900">
              <a:lnSpc>
                <a:spcPct val="150000"/>
              </a:lnSpc>
            </a:pPr>
            <a:r>
              <a:rPr lang="zh-CN" altLang="en-US" sz="3000" b="1">
                <a:latin typeface="宋体" panose="02010600030101010101" pitchFamily="2" charset="-122"/>
              </a:rPr>
              <a:t>具体活动类型 ：活动区活动、小组活动、团体活动。（</a:t>
            </a:r>
            <a:r>
              <a:rPr lang="en-US" altLang="zh-CN" sz="3000" b="1">
                <a:latin typeface="宋体" panose="02010600030101010101" pitchFamily="2" charset="-122"/>
              </a:rPr>
              <a:t>P229</a:t>
            </a:r>
            <a:r>
              <a:rPr lang="zh-CN" altLang="en-US" sz="3000" b="1">
                <a:latin typeface="宋体" panose="02010600030101010101" pitchFamily="2" charset="-122"/>
              </a:rPr>
              <a:t>）</a:t>
            </a:r>
            <a:endParaRPr lang="zh-CN" altLang="en-US" sz="3000" b="1">
              <a:latin typeface="宋体" panose="02010600030101010101" pitchFamily="2"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idx="4294967295"/>
          </p:nvPr>
        </p:nvSpPr>
        <p:spPr/>
        <p:txBody>
          <a:bodyPr anchor="b"/>
          <a:lstStyle/>
          <a:p>
            <a:pPr algn="l"/>
            <a:r>
              <a:rPr lang="zh-CN" altLang="en-US" sz="3800" b="1" dirty="0" smtClean="0">
                <a:ea typeface="黑体" panose="02010609060101010101" pitchFamily="49" charset="-122"/>
              </a:rPr>
              <a:t>课程</a:t>
            </a:r>
            <a:r>
              <a:rPr lang="zh-CN" altLang="en-US" sz="3800" b="1" dirty="0">
                <a:ea typeface="黑体" panose="02010609060101010101" pitchFamily="49" charset="-122"/>
              </a:rPr>
              <a:t>实施</a:t>
            </a:r>
            <a:endParaRPr lang="zh-CN" altLang="en-US" sz="3800" b="1" dirty="0">
              <a:ea typeface="黑体" panose="02010609060101010101" pitchFamily="49" charset="-122"/>
            </a:endParaRPr>
          </a:p>
        </p:txBody>
      </p:sp>
      <p:sp>
        <p:nvSpPr>
          <p:cNvPr id="116739" name="Rectangle 3"/>
          <p:cNvSpPr>
            <a:spLocks noGrp="1" noChangeArrowheads="1"/>
          </p:cNvSpPr>
          <p:nvPr>
            <p:ph type="body" idx="4294967295"/>
          </p:nvPr>
        </p:nvSpPr>
        <p:spPr/>
        <p:txBody>
          <a:bodyPr/>
          <a:lstStyle/>
          <a:p>
            <a:pPr marL="469900" indent="-469900">
              <a:lnSpc>
                <a:spcPct val="140000"/>
              </a:lnSpc>
            </a:pPr>
            <a:r>
              <a:rPr lang="zh-CN" altLang="en-US" sz="3000" b="1"/>
              <a:t>计划</a:t>
            </a:r>
            <a:r>
              <a:rPr lang="en-US" altLang="zh-CN" sz="3000" b="1">
                <a:latin typeface="Arial" panose="020B0604020202020204"/>
              </a:rPr>
              <a:t>——</a:t>
            </a:r>
            <a:r>
              <a:rPr lang="zh-CN" altLang="en-US" sz="3000" b="1"/>
              <a:t>操作</a:t>
            </a:r>
            <a:r>
              <a:rPr lang="en-US" altLang="zh-CN" sz="3000" b="1">
                <a:latin typeface="Arial" panose="020B0604020202020204"/>
              </a:rPr>
              <a:t>——</a:t>
            </a:r>
            <a:r>
              <a:rPr lang="zh-CN" altLang="en-US" sz="3000" b="1"/>
              <a:t>回忆三个环节</a:t>
            </a:r>
            <a:endParaRPr lang="zh-CN" altLang="en-US" sz="3000" b="1"/>
          </a:p>
          <a:p>
            <a:pPr marL="469900" indent="-469900">
              <a:lnSpc>
                <a:spcPct val="140000"/>
              </a:lnSpc>
            </a:pPr>
            <a:r>
              <a:rPr lang="zh-CN" altLang="en-US" sz="3000" b="1"/>
              <a:t>计划时间</a:t>
            </a:r>
            <a:endParaRPr lang="zh-CN" altLang="en-US" sz="3000" b="1"/>
          </a:p>
          <a:p>
            <a:pPr marL="469900" indent="-469900">
              <a:lnSpc>
                <a:spcPct val="140000"/>
              </a:lnSpc>
            </a:pPr>
            <a:r>
              <a:rPr lang="zh-CN" altLang="en-US" sz="3000" b="1"/>
              <a:t>操作活动时间</a:t>
            </a:r>
            <a:endParaRPr lang="zh-CN" altLang="en-US" sz="3000" b="1"/>
          </a:p>
          <a:p>
            <a:pPr marL="469900" indent="-469900">
              <a:lnSpc>
                <a:spcPct val="140000"/>
              </a:lnSpc>
            </a:pPr>
            <a:r>
              <a:rPr lang="zh-CN" altLang="en-US" sz="3000" b="1"/>
              <a:t>整理和打扫时间</a:t>
            </a:r>
            <a:endParaRPr lang="zh-CN" altLang="en-US" sz="3000" b="1"/>
          </a:p>
          <a:p>
            <a:pPr marL="469900" indent="-469900">
              <a:lnSpc>
                <a:spcPct val="140000"/>
              </a:lnSpc>
            </a:pPr>
            <a:r>
              <a:rPr lang="zh-CN" altLang="en-US" sz="3000" b="1"/>
              <a:t>回忆时间</a:t>
            </a:r>
            <a:endParaRPr lang="zh-CN" altLang="en-US" sz="3000" b="1"/>
          </a:p>
          <a:p>
            <a:pPr marL="469900" indent="-469900">
              <a:lnSpc>
                <a:spcPct val="140000"/>
              </a:lnSpc>
            </a:pPr>
            <a:r>
              <a:rPr lang="zh-CN" altLang="en-US" sz="3000" b="1"/>
              <a:t>其他活动：小组活动、户外活动、团体活动</a:t>
            </a:r>
            <a:endParaRPr lang="zh-CN" altLang="en-US" sz="3000" b="1"/>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idx="4294967295"/>
          </p:nvPr>
        </p:nvSpPr>
        <p:spPr/>
        <p:txBody>
          <a:bodyPr anchor="b"/>
          <a:lstStyle/>
          <a:p>
            <a:pPr algn="l"/>
            <a:r>
              <a:rPr lang="zh-CN" altLang="en-US" sz="3800" b="1" dirty="0" smtClean="0">
                <a:ea typeface="黑体" panose="02010609060101010101" pitchFamily="49" charset="-122"/>
              </a:rPr>
              <a:t>教师</a:t>
            </a:r>
            <a:r>
              <a:rPr lang="zh-CN" altLang="en-US" sz="3800" b="1" dirty="0">
                <a:ea typeface="黑体" panose="02010609060101010101" pitchFamily="49" charset="-122"/>
              </a:rPr>
              <a:t>的角色</a:t>
            </a:r>
            <a:endParaRPr lang="zh-CN" altLang="en-US" sz="3800" b="1" dirty="0">
              <a:ea typeface="黑体" panose="02010609060101010101" pitchFamily="49" charset="-122"/>
            </a:endParaRPr>
          </a:p>
        </p:txBody>
      </p:sp>
      <p:sp>
        <p:nvSpPr>
          <p:cNvPr id="120835" name="Rectangle 3"/>
          <p:cNvSpPr>
            <a:spLocks noGrp="1" noChangeArrowheads="1"/>
          </p:cNvSpPr>
          <p:nvPr>
            <p:ph type="body" idx="4294967295"/>
          </p:nvPr>
        </p:nvSpPr>
        <p:spPr/>
        <p:txBody>
          <a:bodyPr/>
          <a:lstStyle/>
          <a:p>
            <a:pPr marL="469900" indent="-469900">
              <a:lnSpc>
                <a:spcPct val="160000"/>
              </a:lnSpc>
            </a:pPr>
            <a:r>
              <a:rPr lang="zh-CN" altLang="en-US" sz="3000" b="1" dirty="0"/>
              <a:t>提供材料</a:t>
            </a:r>
            <a:endParaRPr lang="zh-CN" altLang="en-US" sz="3000" b="1" dirty="0"/>
          </a:p>
          <a:p>
            <a:pPr marL="469900" indent="-469900">
              <a:lnSpc>
                <a:spcPct val="160000"/>
              </a:lnSpc>
            </a:pPr>
            <a:r>
              <a:rPr lang="zh-CN" altLang="en-US" sz="3000" b="1" dirty="0"/>
              <a:t>划分活动区</a:t>
            </a:r>
            <a:endParaRPr lang="zh-CN" altLang="en-US" sz="3000" b="1" dirty="0"/>
          </a:p>
          <a:p>
            <a:pPr marL="469900" indent="-469900">
              <a:lnSpc>
                <a:spcPct val="160000"/>
              </a:lnSpc>
            </a:pPr>
            <a:r>
              <a:rPr lang="zh-CN" altLang="en-US" sz="3000" b="1" dirty="0"/>
              <a:t>建立一日常规</a:t>
            </a:r>
            <a:endParaRPr lang="zh-CN" altLang="en-US" sz="3000" b="1" dirty="0"/>
          </a:p>
          <a:p>
            <a:pPr marL="469900" indent="-469900">
              <a:lnSpc>
                <a:spcPct val="160000"/>
              </a:lnSpc>
            </a:pPr>
            <a:r>
              <a:rPr lang="zh-CN" altLang="en-US" sz="3000" b="1" dirty="0"/>
              <a:t>倾听儿童的声音</a:t>
            </a:r>
            <a:endParaRPr lang="zh-CN" altLang="en-US" sz="3000" b="1" dirty="0"/>
          </a:p>
          <a:p>
            <a:pPr marL="469900" indent="-469900">
              <a:lnSpc>
                <a:spcPct val="160000"/>
              </a:lnSpc>
            </a:pPr>
            <a:r>
              <a:rPr lang="zh-CN" altLang="en-US" sz="3000" b="1" dirty="0"/>
              <a:t>记录儿童的发展</a:t>
            </a:r>
            <a:endParaRPr lang="zh-CN" altLang="en-US" sz="3000"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idx="4294967295"/>
          </p:nvPr>
        </p:nvSpPr>
        <p:spPr/>
        <p:txBody>
          <a:bodyPr anchor="b"/>
          <a:lstStyle/>
          <a:p>
            <a:r>
              <a:rPr lang="zh-CN" altLang="en-US" sz="3800" b="1">
                <a:latin typeface="黑体" panose="02010609060101010101" pitchFamily="49" charset="-122"/>
                <a:ea typeface="黑体" panose="02010609060101010101" pitchFamily="49" charset="-122"/>
              </a:rPr>
              <a:t>三、瑞吉欧幼儿教育课程</a:t>
            </a:r>
            <a:endParaRPr lang="zh-CN" altLang="en-US" sz="3800" b="1">
              <a:latin typeface="黑体" panose="02010609060101010101" pitchFamily="49" charset="-122"/>
              <a:ea typeface="黑体" panose="02010609060101010101" pitchFamily="49" charset="-122"/>
            </a:endParaRPr>
          </a:p>
        </p:txBody>
      </p:sp>
      <p:sp>
        <p:nvSpPr>
          <p:cNvPr id="2" name="文本框 1"/>
          <p:cNvSpPr txBox="1"/>
          <p:nvPr/>
        </p:nvSpPr>
        <p:spPr>
          <a:xfrm>
            <a:off x="1365250" y="2332990"/>
            <a:ext cx="5799455" cy="2306955"/>
          </a:xfrm>
          <a:prstGeom prst="rect">
            <a:avLst/>
          </a:prstGeom>
          <a:noFill/>
        </p:spPr>
        <p:txBody>
          <a:bodyPr wrap="square" rtlCol="0">
            <a:spAutoFit/>
          </a:bodyPr>
          <a:p>
            <a:pPr marL="285750" indent="-285750">
              <a:lnSpc>
                <a:spcPct val="150000"/>
              </a:lnSpc>
              <a:buFont typeface="Wingdings" panose="05000000000000000000" charset="0"/>
              <a:buChar char="l"/>
            </a:pPr>
            <a:r>
              <a:rPr lang="zh-CN" altLang="en-US" sz="3200">
                <a:latin typeface="黑体" panose="02010609060101010101" pitchFamily="49" charset="-122"/>
                <a:ea typeface="黑体" panose="02010609060101010101" pitchFamily="49" charset="-122"/>
              </a:rPr>
              <a:t>理论基础</a:t>
            </a:r>
            <a:endParaRPr lang="zh-CN" altLang="en-US" sz="3200">
              <a:latin typeface="黑体" panose="02010609060101010101" pitchFamily="49" charset="-122"/>
              <a:ea typeface="黑体" panose="02010609060101010101" pitchFamily="49" charset="-122"/>
            </a:endParaRPr>
          </a:p>
          <a:p>
            <a:pPr marL="285750" indent="-285750">
              <a:lnSpc>
                <a:spcPct val="150000"/>
              </a:lnSpc>
              <a:buFont typeface="Wingdings" panose="05000000000000000000" charset="0"/>
              <a:buChar char="l"/>
            </a:pPr>
            <a:r>
              <a:rPr lang="zh-CN" altLang="en-US" sz="3200">
                <a:latin typeface="黑体" panose="02010609060101010101" pitchFamily="49" charset="-122"/>
                <a:ea typeface="黑体" panose="02010609060101010101" pitchFamily="49" charset="-122"/>
              </a:rPr>
              <a:t>课程</a:t>
            </a:r>
            <a:endParaRPr lang="zh-CN" altLang="en-US" sz="3200">
              <a:latin typeface="黑体" panose="02010609060101010101" pitchFamily="49" charset="-122"/>
              <a:ea typeface="黑体" panose="02010609060101010101" pitchFamily="49" charset="-122"/>
            </a:endParaRPr>
          </a:p>
          <a:p>
            <a:pPr marL="285750" indent="-285750">
              <a:lnSpc>
                <a:spcPct val="150000"/>
              </a:lnSpc>
              <a:buFont typeface="Wingdings" panose="05000000000000000000" charset="0"/>
              <a:buChar char="l"/>
            </a:pPr>
            <a:r>
              <a:rPr lang="zh-CN" altLang="en-US" sz="3200">
                <a:latin typeface="黑体" panose="02010609060101010101" pitchFamily="49" charset="-122"/>
                <a:ea typeface="黑体" panose="02010609060101010101" pitchFamily="49" charset="-122"/>
              </a:rPr>
              <a:t>特点</a:t>
            </a:r>
            <a:endParaRPr lang="zh-CN" altLang="en-US" sz="3200">
              <a:latin typeface="黑体" panose="02010609060101010101" pitchFamily="49" charset="-122"/>
              <a:ea typeface="黑体" panose="02010609060101010101" pitchFamily="49"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p:txBody>
          <a:bodyPr anchor="b"/>
          <a:lstStyle/>
          <a:p>
            <a:r>
              <a:rPr lang="zh-CN" altLang="en-US" sz="3800" b="1" dirty="0">
                <a:ea typeface="黑体" panose="02010609060101010101" pitchFamily="49" charset="-122"/>
              </a:rPr>
              <a:t>理论</a:t>
            </a:r>
            <a:r>
              <a:rPr lang="zh-CN" altLang="en-US" sz="3800" b="1" dirty="0" smtClean="0">
                <a:ea typeface="黑体" panose="02010609060101010101" pitchFamily="49" charset="-122"/>
              </a:rPr>
              <a:t>基础：儿童</a:t>
            </a:r>
            <a:r>
              <a:rPr lang="zh-CN" altLang="en-US" sz="3800" b="1" dirty="0">
                <a:ea typeface="黑体" panose="02010609060101010101" pitchFamily="49" charset="-122"/>
              </a:rPr>
              <a:t>观</a:t>
            </a:r>
            <a:endParaRPr lang="zh-CN" altLang="en-US" sz="3800" b="1" dirty="0">
              <a:ea typeface="黑体" panose="02010609060101010101" pitchFamily="49" charset="-122"/>
            </a:endParaRPr>
          </a:p>
        </p:txBody>
      </p:sp>
      <p:sp>
        <p:nvSpPr>
          <p:cNvPr id="123907" name="Rectangle 3"/>
          <p:cNvSpPr>
            <a:spLocks noGrp="1" noChangeArrowheads="1"/>
          </p:cNvSpPr>
          <p:nvPr>
            <p:ph type="body" idx="4294967295"/>
          </p:nvPr>
        </p:nvSpPr>
        <p:spPr>
          <a:xfrm>
            <a:off x="457200" y="1851025"/>
            <a:ext cx="8229600" cy="4275138"/>
          </a:xfrm>
        </p:spPr>
        <p:txBody>
          <a:bodyPr/>
          <a:lstStyle/>
          <a:p>
            <a:pPr marL="469900" indent="-469900">
              <a:lnSpc>
                <a:spcPct val="160000"/>
              </a:lnSpc>
            </a:pPr>
            <a:r>
              <a:rPr lang="zh-CN" altLang="en-US" sz="3000" b="1"/>
              <a:t>儿童是一个拥有充分的生存和发展权利的人。</a:t>
            </a:r>
            <a:endParaRPr lang="zh-CN" altLang="en-US" sz="3000" b="1"/>
          </a:p>
          <a:p>
            <a:pPr marL="469900" indent="-469900">
              <a:lnSpc>
                <a:spcPct val="160000"/>
              </a:lnSpc>
            </a:pPr>
            <a:r>
              <a:rPr lang="zh-CN" altLang="en-US" sz="3000" b="1"/>
              <a:t>儿童是主动的学习者</a:t>
            </a:r>
            <a:endParaRPr lang="zh-CN" altLang="en-US" sz="3000" b="1"/>
          </a:p>
          <a:p>
            <a:pPr marL="469900" indent="-469900">
              <a:lnSpc>
                <a:spcPct val="160000"/>
              </a:lnSpc>
            </a:pPr>
            <a:r>
              <a:rPr lang="zh-CN" altLang="en-US" sz="3000" b="1"/>
              <a:t>儿童具有巨大的潜能</a:t>
            </a:r>
            <a:endParaRPr lang="zh-CN" altLang="en-US" sz="3000" b="1"/>
          </a:p>
          <a:p>
            <a:pPr marL="469900" indent="-469900">
              <a:lnSpc>
                <a:spcPct val="160000"/>
              </a:lnSpc>
            </a:pPr>
            <a:r>
              <a:rPr lang="zh-CN" altLang="en-US" sz="3000" b="1"/>
              <a:t>儿童天生都是艺术家</a:t>
            </a:r>
            <a:endParaRPr lang="zh-CN" altLang="en-US" sz="3000" b="1"/>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p:txBody>
          <a:bodyPr anchor="b"/>
          <a:lstStyle/>
          <a:p>
            <a:r>
              <a:rPr lang="zh-CN" altLang="en-US" sz="3800" b="1" dirty="0">
                <a:ea typeface="黑体" panose="02010609060101010101" pitchFamily="49" charset="-122"/>
              </a:rPr>
              <a:t>理论</a:t>
            </a:r>
            <a:r>
              <a:rPr lang="zh-CN" altLang="en-US" sz="3800" b="1" dirty="0" smtClean="0">
                <a:ea typeface="黑体" panose="02010609060101010101" pitchFamily="49" charset="-122"/>
              </a:rPr>
              <a:t>基础：教育观</a:t>
            </a:r>
            <a:endParaRPr lang="zh-CN" altLang="en-US" sz="3800" b="1" dirty="0">
              <a:ea typeface="黑体" panose="02010609060101010101" pitchFamily="49" charset="-122"/>
            </a:endParaRPr>
          </a:p>
        </p:txBody>
      </p:sp>
      <p:sp>
        <p:nvSpPr>
          <p:cNvPr id="124931" name="Rectangle 3"/>
          <p:cNvSpPr>
            <a:spLocks noGrp="1" noChangeArrowheads="1"/>
          </p:cNvSpPr>
          <p:nvPr>
            <p:ph type="body" idx="4294967295"/>
          </p:nvPr>
        </p:nvSpPr>
        <p:spPr/>
        <p:txBody>
          <a:bodyPr/>
          <a:lstStyle/>
          <a:p>
            <a:pPr marL="469900" indent="-469900">
              <a:lnSpc>
                <a:spcPct val="120000"/>
              </a:lnSpc>
            </a:pPr>
            <a:r>
              <a:rPr lang="zh-CN" altLang="en-US" sz="3000" b="1"/>
              <a:t>教育更多注重内在的品质</a:t>
            </a:r>
            <a:endParaRPr lang="zh-CN" altLang="en-US" sz="3000" b="1"/>
          </a:p>
          <a:p>
            <a:pPr marL="469900" indent="-469900">
              <a:lnSpc>
                <a:spcPct val="120000"/>
              </a:lnSpc>
            </a:pPr>
            <a:r>
              <a:rPr lang="zh-CN" altLang="en-US" sz="3000" b="1"/>
              <a:t>给儿童创设学习情境，主动建构知识</a:t>
            </a:r>
            <a:endParaRPr lang="zh-CN" altLang="en-US" sz="3000" b="1"/>
          </a:p>
          <a:p>
            <a:pPr marL="469900" indent="-469900">
              <a:lnSpc>
                <a:spcPct val="120000"/>
              </a:lnSpc>
            </a:pPr>
            <a:r>
              <a:rPr lang="zh-CN" altLang="en-US" sz="3000" b="1"/>
              <a:t>强调儿童与同伴的相互作用及其价值</a:t>
            </a:r>
            <a:endParaRPr lang="zh-CN" altLang="en-US" sz="3000" b="1"/>
          </a:p>
          <a:p>
            <a:pPr marL="469900" indent="-469900">
              <a:lnSpc>
                <a:spcPct val="120000"/>
              </a:lnSpc>
            </a:pPr>
            <a:r>
              <a:rPr lang="zh-CN" altLang="en-US" sz="3000" b="1">
                <a:latin typeface="Arial" panose="020B0604020202020204"/>
              </a:rPr>
              <a:t>“</a:t>
            </a:r>
            <a:r>
              <a:rPr lang="zh-CN" altLang="en-US" sz="3000" b="1"/>
              <a:t>教</a:t>
            </a:r>
            <a:r>
              <a:rPr lang="zh-CN" altLang="en-US" sz="3000" b="1">
                <a:latin typeface="Arial" panose="020B0604020202020204"/>
              </a:rPr>
              <a:t>”</a:t>
            </a:r>
            <a:r>
              <a:rPr lang="zh-CN" altLang="en-US" sz="3000" b="1"/>
              <a:t>与</a:t>
            </a:r>
            <a:r>
              <a:rPr lang="zh-CN" altLang="en-US" sz="3000" b="1">
                <a:latin typeface="Arial" panose="020B0604020202020204"/>
              </a:rPr>
              <a:t>“</a:t>
            </a:r>
            <a:r>
              <a:rPr lang="zh-CN" altLang="en-US" sz="3000" b="1"/>
              <a:t>学</a:t>
            </a:r>
            <a:r>
              <a:rPr lang="zh-CN" altLang="en-US" sz="3000" b="1">
                <a:latin typeface="Arial" panose="020B0604020202020204"/>
              </a:rPr>
              <a:t>”</a:t>
            </a:r>
            <a:r>
              <a:rPr lang="zh-CN" altLang="en-US" sz="3000" b="1"/>
              <a:t>，更尊重后者</a:t>
            </a:r>
            <a:endParaRPr lang="zh-CN" altLang="en-US" sz="3000" b="1"/>
          </a:p>
          <a:p>
            <a:pPr marL="469900" indent="-469900">
              <a:lnSpc>
                <a:spcPct val="120000"/>
              </a:lnSpc>
            </a:pPr>
            <a:r>
              <a:rPr lang="zh-CN" altLang="en-US" sz="3000" b="1"/>
              <a:t>儿童的探索活动中，教师适当介入</a:t>
            </a:r>
            <a:endParaRPr lang="zh-CN" altLang="en-US" sz="3000" b="1"/>
          </a:p>
          <a:p>
            <a:pPr marL="469900" indent="-469900">
              <a:lnSpc>
                <a:spcPct val="120000"/>
              </a:lnSpc>
            </a:pPr>
            <a:r>
              <a:rPr lang="zh-CN" altLang="en-US" sz="3000" b="1"/>
              <a:t>幼儿学校是社会生态大系统的一个组成部分</a:t>
            </a:r>
            <a:endParaRPr lang="zh-CN" altLang="en-US" sz="3000" b="1"/>
          </a:p>
          <a:p>
            <a:pPr marL="469900" indent="-469900">
              <a:lnSpc>
                <a:spcPct val="120000"/>
              </a:lnSpc>
            </a:pPr>
            <a:r>
              <a:rPr lang="zh-CN" altLang="en-US" sz="3000" b="1"/>
              <a:t>环境是重要的教育因素</a:t>
            </a:r>
            <a:endParaRPr lang="zh-CN" altLang="en-US" sz="3000" b="1"/>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idx="4294967295"/>
          </p:nvPr>
        </p:nvSpPr>
        <p:spPr/>
        <p:txBody>
          <a:bodyPr anchor="b"/>
          <a:lstStyle/>
          <a:p>
            <a:r>
              <a:rPr lang="zh-CN" altLang="en-US" sz="3800" b="1" dirty="0" smtClean="0">
                <a:ea typeface="黑体" panose="02010609060101010101" pitchFamily="49" charset="-122"/>
              </a:rPr>
              <a:t>课程</a:t>
            </a:r>
            <a:endParaRPr lang="zh-CN" altLang="en-US" sz="3800" b="1" dirty="0">
              <a:ea typeface="黑体" panose="02010609060101010101" pitchFamily="49" charset="-122"/>
            </a:endParaRPr>
          </a:p>
        </p:txBody>
      </p:sp>
      <p:sp>
        <p:nvSpPr>
          <p:cNvPr id="125955" name="Rectangle 3"/>
          <p:cNvSpPr>
            <a:spLocks noGrp="1" noChangeArrowheads="1"/>
          </p:cNvSpPr>
          <p:nvPr>
            <p:ph type="body" idx="4294967295"/>
          </p:nvPr>
        </p:nvSpPr>
        <p:spPr/>
        <p:txBody>
          <a:bodyPr/>
          <a:lstStyle/>
          <a:p>
            <a:pPr marL="469900" indent="-469900">
              <a:lnSpc>
                <a:spcPct val="180000"/>
              </a:lnSpc>
            </a:pPr>
            <a:r>
              <a:rPr lang="zh-CN" altLang="en-US" sz="3000" b="1"/>
              <a:t>课程目标</a:t>
            </a:r>
            <a:endParaRPr lang="zh-CN" altLang="en-US" sz="3000" b="1"/>
          </a:p>
          <a:p>
            <a:pPr marL="469900" indent="-469900">
              <a:lnSpc>
                <a:spcPct val="180000"/>
              </a:lnSpc>
            </a:pPr>
            <a:r>
              <a:rPr lang="zh-CN" altLang="en-US" sz="3000" b="1"/>
              <a:t>课程内容</a:t>
            </a:r>
            <a:endParaRPr lang="zh-CN" altLang="en-US" sz="3000" b="1"/>
          </a:p>
          <a:p>
            <a:pPr marL="469900" indent="-469900">
              <a:lnSpc>
                <a:spcPct val="180000"/>
              </a:lnSpc>
            </a:pPr>
            <a:r>
              <a:rPr lang="zh-CN" altLang="en-US" sz="3000" b="1"/>
              <a:t>课程的组织与实施</a:t>
            </a:r>
            <a:endParaRPr lang="zh-CN" altLang="en-US" sz="3000" b="1"/>
          </a:p>
          <a:p>
            <a:pPr marL="469900" indent="-469900">
              <a:lnSpc>
                <a:spcPct val="180000"/>
              </a:lnSpc>
            </a:pPr>
            <a:r>
              <a:rPr lang="zh-CN" altLang="en-US" sz="3000" b="1"/>
              <a:t>教师的角色</a:t>
            </a:r>
            <a:endParaRPr lang="zh-CN" altLang="en-US" sz="3000" b="1"/>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idx="4294967295"/>
          </p:nvPr>
        </p:nvSpPr>
        <p:spPr/>
        <p:txBody>
          <a:bodyPr anchor="b"/>
          <a:lstStyle/>
          <a:p>
            <a:pPr algn="l"/>
            <a:r>
              <a:rPr lang="zh-CN" altLang="en-US" sz="3800" b="1" dirty="0">
                <a:ea typeface="黑体" panose="02010609060101010101" pitchFamily="49" charset="-122"/>
              </a:rPr>
              <a:t>课程目标</a:t>
            </a:r>
            <a:endParaRPr lang="zh-CN" altLang="en-US" sz="3800" b="1" dirty="0">
              <a:ea typeface="黑体" panose="02010609060101010101" pitchFamily="49" charset="-122"/>
            </a:endParaRPr>
          </a:p>
        </p:txBody>
      </p:sp>
      <p:sp>
        <p:nvSpPr>
          <p:cNvPr id="126979" name="Rectangle 3"/>
          <p:cNvSpPr>
            <a:spLocks noGrp="1" noChangeArrowheads="1"/>
          </p:cNvSpPr>
          <p:nvPr>
            <p:ph type="body" idx="4294967295"/>
          </p:nvPr>
        </p:nvSpPr>
        <p:spPr/>
        <p:txBody>
          <a:bodyPr/>
          <a:lstStyle/>
          <a:p>
            <a:pPr marL="469900" indent="-469900">
              <a:lnSpc>
                <a:spcPct val="180000"/>
              </a:lnSpc>
            </a:pPr>
            <a:r>
              <a:rPr lang="zh-CN" altLang="en-US" sz="3000" b="1"/>
              <a:t>让儿童</a:t>
            </a:r>
            <a:r>
              <a:rPr lang="zh-CN" altLang="en-US" sz="3000" b="1">
                <a:latin typeface="Arial" panose="020B0604020202020204"/>
              </a:rPr>
              <a:t>“</a:t>
            </a:r>
            <a:r>
              <a:rPr lang="zh-CN" altLang="en-US" sz="3000" b="1"/>
              <a:t>更健康、更聪明、更具潜力、更愿学习、更好奇、更敏感、更具随机应变的适应能力、对象征性语言更感兴趣、更能反省自己、更渴望友谊</a:t>
            </a:r>
            <a:r>
              <a:rPr lang="zh-CN" altLang="en-US" sz="3000" b="1">
                <a:latin typeface="Arial" panose="020B0604020202020204"/>
              </a:rPr>
              <a:t>”</a:t>
            </a:r>
            <a:r>
              <a:rPr lang="zh-CN" altLang="en-US" sz="3000" b="1"/>
              <a:t>。</a:t>
            </a:r>
            <a:endParaRPr lang="zh-CN" altLang="en-US" sz="30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Rot="1" noChangeArrowheads="1"/>
          </p:cNvSpPr>
          <p:nvPr>
            <p:ph type="title" idx="4294967295"/>
          </p:nvPr>
        </p:nvSpPr>
        <p:spPr/>
        <p:txBody>
          <a:bodyPr>
            <a:normAutofit/>
          </a:bodyPr>
          <a:lstStyle/>
          <a:p>
            <a:pPr algn="l"/>
            <a:r>
              <a:rPr lang="en-US" altLang="zh-CN" sz="3200" b="1" dirty="0" smtClean="0">
                <a:latin typeface="黑体" panose="02010609060101010101" pitchFamily="49" charset="-122"/>
                <a:ea typeface="黑体" panose="02010609060101010101" pitchFamily="49" charset="-122"/>
              </a:rPr>
              <a:t>2.</a:t>
            </a:r>
            <a:r>
              <a:rPr lang="zh-CN" altLang="en-US" sz="3200" b="1" dirty="0" smtClean="0">
                <a:latin typeface="黑体" panose="02010609060101010101" pitchFamily="49" charset="-122"/>
                <a:ea typeface="黑体" panose="02010609060101010101" pitchFamily="49" charset="-122"/>
              </a:rPr>
              <a:t>课程</a:t>
            </a:r>
            <a:r>
              <a:rPr lang="zh-CN" altLang="en-US" sz="3200" b="1" dirty="0">
                <a:latin typeface="黑体" panose="02010609060101010101" pitchFamily="49" charset="-122"/>
                <a:ea typeface="黑体" panose="02010609060101010101" pitchFamily="49" charset="-122"/>
              </a:rPr>
              <a:t>即预期的学习结果或目标</a:t>
            </a:r>
            <a:endParaRPr lang="zh-CN" altLang="en-US" sz="3200" b="1" dirty="0">
              <a:latin typeface="黑体" panose="02010609060101010101" pitchFamily="49" charset="-122"/>
              <a:ea typeface="黑体" panose="02010609060101010101" pitchFamily="49" charset="-122"/>
            </a:endParaRPr>
          </a:p>
        </p:txBody>
      </p:sp>
      <p:sp>
        <p:nvSpPr>
          <p:cNvPr id="343043" name="Rectangle 3"/>
          <p:cNvSpPr>
            <a:spLocks noGrp="1" noRot="1" noChangeArrowheads="1"/>
          </p:cNvSpPr>
          <p:nvPr>
            <p:ph type="body" idx="4294967295"/>
          </p:nvPr>
        </p:nvSpPr>
        <p:spPr>
          <a:xfrm>
            <a:off x="301625" y="1447800"/>
            <a:ext cx="8662863" cy="4651375"/>
          </a:xfrm>
        </p:spPr>
        <p:txBody>
          <a:bodyPr>
            <a:normAutofit/>
          </a:bodyPr>
          <a:lstStyle/>
          <a:p>
            <a:pPr>
              <a:lnSpc>
                <a:spcPct val="150000"/>
              </a:lnSpc>
            </a:pPr>
            <a:r>
              <a:rPr lang="zh-CN" altLang="en-US" dirty="0" smtClean="0">
                <a:latin typeface="楷体" panose="02010609060101010101" pitchFamily="49" charset="-122"/>
                <a:ea typeface="楷体" panose="02010609060101010101" pitchFamily="49" charset="-122"/>
              </a:rPr>
              <a:t>课程</a:t>
            </a:r>
            <a:r>
              <a:rPr lang="zh-CN" altLang="en-US" dirty="0">
                <a:latin typeface="楷体" panose="02010609060101010101" pitchFamily="49" charset="-122"/>
                <a:ea typeface="楷体" panose="02010609060101010101" pitchFamily="49" charset="-122"/>
              </a:rPr>
              <a:t>是学校所担负的所有预期的学习结果</a:t>
            </a:r>
            <a:r>
              <a:rPr lang="zh-CN" altLang="en-US" dirty="0" smtClean="0">
                <a:latin typeface="楷体" panose="02010609060101010101" pitchFamily="49" charset="-122"/>
                <a:ea typeface="楷体" panose="02010609060101010101" pitchFamily="49" charset="-122"/>
              </a:rPr>
              <a:t>。</a:t>
            </a:r>
            <a:endParaRPr lang="zh-CN" altLang="en-US" dirty="0">
              <a:latin typeface="楷体" panose="02010609060101010101" pitchFamily="49" charset="-122"/>
              <a:ea typeface="楷体" panose="02010609060101010101" pitchFamily="49" charset="-122"/>
            </a:endParaRPr>
          </a:p>
          <a:p>
            <a:pPr>
              <a:lnSpc>
                <a:spcPct val="150000"/>
              </a:lnSpc>
            </a:pPr>
            <a:r>
              <a:rPr lang="zh-CN" altLang="en-US" dirty="0">
                <a:latin typeface="楷体" panose="02010609060101010101" pitchFamily="49" charset="-122"/>
                <a:ea typeface="楷体" panose="02010609060101010101" pitchFamily="49" charset="-122"/>
              </a:rPr>
              <a:t>强调目标、结果在课程设计中的重要性。</a:t>
            </a:r>
            <a:endParaRPr lang="zh-CN" altLang="en-US" dirty="0">
              <a:latin typeface="楷体" panose="02010609060101010101" pitchFamily="49" charset="-122"/>
              <a:ea typeface="楷体" panose="02010609060101010101" pitchFamily="49" charset="-122"/>
            </a:endParaRPr>
          </a:p>
          <a:p>
            <a:pPr>
              <a:lnSpc>
                <a:spcPct val="150000"/>
              </a:lnSpc>
            </a:pPr>
            <a:r>
              <a:rPr lang="zh-CN" altLang="en-US" dirty="0">
                <a:latin typeface="楷体" panose="02010609060101010101" pitchFamily="49" charset="-122"/>
                <a:ea typeface="楷体" panose="02010609060101010101" pitchFamily="49" charset="-122"/>
              </a:rPr>
              <a:t>课程的重心从手段转移到了目标。体现了课程的预期性与可控性。</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目标模式设计</a:t>
            </a:r>
            <a:endParaRPr lang="zh-CN" altLang="en-US" dirty="0">
              <a:latin typeface="楷体" panose="02010609060101010101" pitchFamily="49" charset="-122"/>
              <a:ea typeface="楷体" panose="02010609060101010101" pitchFamily="49" charset="-122"/>
            </a:endParaRPr>
          </a:p>
          <a:p>
            <a:pPr>
              <a:lnSpc>
                <a:spcPct val="150000"/>
              </a:lnSpc>
            </a:pPr>
            <a:r>
              <a:rPr lang="zh-CN" altLang="en-US" dirty="0">
                <a:latin typeface="楷体" panose="02010609060101010101" pitchFamily="49" charset="-122"/>
                <a:ea typeface="楷体" panose="02010609060101010101" pitchFamily="49" charset="-122"/>
              </a:rPr>
              <a:t>容易忽略非预期的学习结果。</a:t>
            </a:r>
            <a:endParaRPr lang="zh-CN" altLang="en-US"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43042"/>
                                        </p:tgtEl>
                                        <p:attrNameLst>
                                          <p:attrName>style.visibility</p:attrName>
                                        </p:attrNameLst>
                                      </p:cBhvr>
                                      <p:to>
                                        <p:strVal val="visible"/>
                                      </p:to>
                                    </p:set>
                                    <p:animEffect transition="in" filter="diamond(in)">
                                      <p:cBhvr>
                                        <p:cTn id="7" dur="2000"/>
                                        <p:tgtEl>
                                          <p:spTgt spid="34304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43043">
                                            <p:txEl>
                                              <p:pRg st="0" end="0"/>
                                            </p:txEl>
                                          </p:spTgt>
                                        </p:tgtEl>
                                        <p:attrNameLst>
                                          <p:attrName>style.visibility</p:attrName>
                                        </p:attrNameLst>
                                      </p:cBhvr>
                                      <p:to>
                                        <p:strVal val="visible"/>
                                      </p:to>
                                    </p:set>
                                    <p:animEffect transition="in" filter="wedge">
                                      <p:cBhvr>
                                        <p:cTn id="12" dur="2000"/>
                                        <p:tgtEl>
                                          <p:spTgt spid="3430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43043">
                                            <p:txEl>
                                              <p:pRg st="1" end="1"/>
                                            </p:txEl>
                                          </p:spTgt>
                                        </p:tgtEl>
                                        <p:attrNameLst>
                                          <p:attrName>style.visibility</p:attrName>
                                        </p:attrNameLst>
                                      </p:cBhvr>
                                      <p:to>
                                        <p:strVal val="visible"/>
                                      </p:to>
                                    </p:set>
                                    <p:animEffect transition="in" filter="wedge">
                                      <p:cBhvr>
                                        <p:cTn id="17" dur="2000"/>
                                        <p:tgtEl>
                                          <p:spTgt spid="3430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43043">
                                            <p:txEl>
                                              <p:pRg st="2" end="2"/>
                                            </p:txEl>
                                          </p:spTgt>
                                        </p:tgtEl>
                                        <p:attrNameLst>
                                          <p:attrName>style.visibility</p:attrName>
                                        </p:attrNameLst>
                                      </p:cBhvr>
                                      <p:to>
                                        <p:strVal val="visible"/>
                                      </p:to>
                                    </p:set>
                                    <p:animEffect transition="in" filter="wedge">
                                      <p:cBhvr>
                                        <p:cTn id="22" dur="2000"/>
                                        <p:tgtEl>
                                          <p:spTgt spid="3430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343043">
                                            <p:txEl>
                                              <p:pRg st="3" end="3"/>
                                            </p:txEl>
                                          </p:spTgt>
                                        </p:tgtEl>
                                        <p:attrNameLst>
                                          <p:attrName>style.visibility</p:attrName>
                                        </p:attrNameLst>
                                      </p:cBhvr>
                                      <p:to>
                                        <p:strVal val="visible"/>
                                      </p:to>
                                    </p:set>
                                    <p:animEffect transition="in" filter="wedge">
                                      <p:cBhvr>
                                        <p:cTn id="27" dur="2000"/>
                                        <p:tgtEl>
                                          <p:spTgt spid="3430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2" grpId="0"/>
      <p:bldP spid="34304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idx="4294967295"/>
          </p:nvPr>
        </p:nvSpPr>
        <p:spPr/>
        <p:txBody>
          <a:bodyPr anchor="b"/>
          <a:lstStyle/>
          <a:p>
            <a:pPr algn="l"/>
            <a:r>
              <a:rPr lang="zh-CN" altLang="en-US" sz="3800" b="1" dirty="0">
                <a:ea typeface="黑体" panose="02010609060101010101" pitchFamily="49" charset="-122"/>
              </a:rPr>
              <a:t>课程的组织与实施</a:t>
            </a:r>
            <a:endParaRPr lang="zh-CN" altLang="en-US" sz="3800" b="1" dirty="0">
              <a:ea typeface="黑体" panose="02010609060101010101" pitchFamily="49" charset="-122"/>
            </a:endParaRPr>
          </a:p>
        </p:txBody>
      </p:sp>
      <p:sp>
        <p:nvSpPr>
          <p:cNvPr id="128003" name="Rectangle 3"/>
          <p:cNvSpPr>
            <a:spLocks noGrp="1" noChangeArrowheads="1"/>
          </p:cNvSpPr>
          <p:nvPr>
            <p:ph type="body" idx="4294967295"/>
          </p:nvPr>
        </p:nvSpPr>
        <p:spPr/>
        <p:txBody>
          <a:bodyPr/>
          <a:lstStyle/>
          <a:p>
            <a:pPr marL="469900" indent="-469900">
              <a:lnSpc>
                <a:spcPct val="150000"/>
              </a:lnSpc>
            </a:pPr>
            <a:r>
              <a:rPr lang="zh-CN" altLang="en-US" b="1"/>
              <a:t>项目活动是瑞吉欧课程与教学的主要特色。</a:t>
            </a:r>
            <a:endParaRPr lang="en-US" altLang="zh-CN" b="1"/>
          </a:p>
          <a:p>
            <a:pPr marL="469900" indent="-469900">
              <a:lnSpc>
                <a:spcPct val="150000"/>
              </a:lnSpc>
            </a:pPr>
            <a:r>
              <a:rPr lang="zh-CN" altLang="en-US" b="1"/>
              <a:t>项目活动：一群儿童以小组形式，运用多种接近客观事物与主观经验的方式方法，对于真实的生活事件和日常情景中的现象所进行的长期而深入的探索活动。</a:t>
            </a:r>
            <a:endParaRPr lang="zh-CN" altLang="en-US" b="1"/>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idx="4294967295"/>
          </p:nvPr>
        </p:nvSpPr>
        <p:spPr/>
        <p:txBody>
          <a:bodyPr anchor="b">
            <a:normAutofit/>
          </a:bodyPr>
          <a:lstStyle/>
          <a:p>
            <a:r>
              <a:rPr lang="zh-CN" altLang="en-US" sz="4200" b="1" dirty="0">
                <a:latin typeface="黑体" panose="02010609060101010101" pitchFamily="49" charset="-122"/>
                <a:ea typeface="黑体" panose="02010609060101010101" pitchFamily="49" charset="-122"/>
              </a:rPr>
              <a:t>瑞吉欧课程与教学的</a:t>
            </a:r>
            <a:r>
              <a:rPr lang="zh-CN" altLang="en-US" sz="4200" b="1" dirty="0" smtClean="0">
                <a:latin typeface="黑体" panose="02010609060101010101" pitchFamily="49" charset="-122"/>
                <a:ea typeface="黑体" panose="02010609060101010101" pitchFamily="49" charset="-122"/>
              </a:rPr>
              <a:t>特点</a:t>
            </a:r>
            <a:endParaRPr lang="zh-CN" altLang="en-US" sz="4200" b="1" dirty="0">
              <a:latin typeface="黑体" panose="02010609060101010101" pitchFamily="49" charset="-122"/>
              <a:ea typeface="黑体" panose="02010609060101010101" pitchFamily="49" charset="-122"/>
            </a:endParaRPr>
          </a:p>
        </p:txBody>
      </p:sp>
      <p:sp>
        <p:nvSpPr>
          <p:cNvPr id="130051" name="Rectangle 3"/>
          <p:cNvSpPr>
            <a:spLocks noGrp="1" noChangeArrowheads="1"/>
          </p:cNvSpPr>
          <p:nvPr>
            <p:ph type="body" idx="4294967295"/>
          </p:nvPr>
        </p:nvSpPr>
        <p:spPr/>
        <p:txBody>
          <a:bodyPr/>
          <a:lstStyle/>
          <a:p>
            <a:pPr marL="469900" indent="-469900">
              <a:lnSpc>
                <a:spcPct val="150000"/>
              </a:lnSpc>
            </a:pPr>
            <a:r>
              <a:rPr lang="zh-CN" altLang="en-US" b="1"/>
              <a:t>弹性计划</a:t>
            </a:r>
            <a:endParaRPr lang="en-US" altLang="zh-CN" b="1"/>
          </a:p>
          <a:p>
            <a:pPr marL="469900" indent="-469900">
              <a:lnSpc>
                <a:spcPct val="150000"/>
              </a:lnSpc>
            </a:pPr>
            <a:r>
              <a:rPr lang="zh-CN" altLang="en-US" b="1"/>
              <a:t>小组活动</a:t>
            </a:r>
            <a:endParaRPr lang="en-US" altLang="zh-CN" b="1"/>
          </a:p>
          <a:p>
            <a:pPr marL="469900" indent="-469900">
              <a:lnSpc>
                <a:spcPct val="150000"/>
              </a:lnSpc>
            </a:pPr>
            <a:r>
              <a:rPr lang="zh-CN" altLang="en-US" b="1"/>
              <a:t>合作教学</a:t>
            </a:r>
            <a:endParaRPr lang="en-US" altLang="zh-CN" b="1"/>
          </a:p>
          <a:p>
            <a:pPr marL="469900" indent="-469900">
              <a:lnSpc>
                <a:spcPct val="150000"/>
              </a:lnSpc>
            </a:pPr>
            <a:r>
              <a:rPr lang="zh-CN" altLang="en-US" b="1"/>
              <a:t>纪录的支持</a:t>
            </a:r>
            <a:endParaRPr lang="en-US" altLang="zh-CN" b="1"/>
          </a:p>
          <a:p>
            <a:pPr marL="469900" indent="-469900">
              <a:lnSpc>
                <a:spcPct val="150000"/>
              </a:lnSpc>
            </a:pPr>
            <a:r>
              <a:rPr lang="zh-CN" altLang="en-US" b="1"/>
              <a:t>视觉与图像语言的运用</a:t>
            </a:r>
            <a:endParaRPr lang="zh-CN" altLang="en-US" b="1"/>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标题 1"/>
          <p:cNvSpPr>
            <a:spLocks noGrp="1"/>
          </p:cNvSpPr>
          <p:nvPr>
            <p:ph type="title" idx="4294967295"/>
          </p:nvPr>
        </p:nvSpPr>
        <p:spPr/>
        <p:txBody>
          <a:bodyPr anchor="b"/>
          <a:lstStyle/>
          <a:p>
            <a:r>
              <a:rPr lang="zh-CN" altLang="en-US" b="1" dirty="0">
                <a:latin typeface="黑体" panose="02010609060101010101" pitchFamily="49" charset="-122"/>
                <a:ea typeface="黑体" panose="02010609060101010101" pitchFamily="49" charset="-122"/>
              </a:rPr>
              <a:t>教师的</a:t>
            </a:r>
            <a:r>
              <a:rPr lang="zh-CN" altLang="en-US" b="1" dirty="0" smtClean="0">
                <a:latin typeface="黑体" panose="02010609060101010101" pitchFamily="49" charset="-122"/>
                <a:ea typeface="黑体" panose="02010609060101010101" pitchFamily="49" charset="-122"/>
              </a:rPr>
              <a:t>角色</a:t>
            </a:r>
            <a:endParaRPr lang="zh-CN" altLang="en-US" b="1" dirty="0">
              <a:latin typeface="黑体" panose="02010609060101010101" pitchFamily="49" charset="-122"/>
              <a:ea typeface="黑体" panose="02010609060101010101" pitchFamily="49" charset="-122"/>
            </a:endParaRPr>
          </a:p>
        </p:txBody>
      </p:sp>
      <p:sp>
        <p:nvSpPr>
          <p:cNvPr id="132099" name="内容占位符 2"/>
          <p:cNvSpPr>
            <a:spLocks noGrp="1"/>
          </p:cNvSpPr>
          <p:nvPr>
            <p:ph idx="4294967295"/>
          </p:nvPr>
        </p:nvSpPr>
        <p:spPr/>
        <p:txBody>
          <a:bodyPr/>
          <a:lstStyle/>
          <a:p>
            <a:pPr marL="469900" indent="-469900">
              <a:lnSpc>
                <a:spcPct val="150000"/>
              </a:lnSpc>
            </a:pPr>
            <a:r>
              <a:rPr lang="zh-CN" altLang="en-US" b="1" dirty="0"/>
              <a:t>幼儿的倾听者</a:t>
            </a:r>
            <a:endParaRPr lang="en-US" altLang="zh-CN" b="1" dirty="0"/>
          </a:p>
          <a:p>
            <a:pPr marL="469900" indent="-469900">
              <a:lnSpc>
                <a:spcPct val="150000"/>
              </a:lnSpc>
            </a:pPr>
            <a:r>
              <a:rPr lang="zh-CN" altLang="en-US" b="1" dirty="0"/>
              <a:t>幼儿的观察者</a:t>
            </a:r>
            <a:endParaRPr lang="en-US" altLang="zh-CN" b="1" dirty="0"/>
          </a:p>
          <a:p>
            <a:pPr marL="469900" indent="-469900">
              <a:lnSpc>
                <a:spcPct val="150000"/>
              </a:lnSpc>
            </a:pPr>
            <a:r>
              <a:rPr lang="zh-CN" altLang="en-US" b="1" dirty="0"/>
              <a:t>幼儿的伙伴与向导</a:t>
            </a:r>
            <a:endParaRPr lang="en-US" altLang="zh-CN" b="1" dirty="0"/>
          </a:p>
          <a:p>
            <a:pPr marL="469900" indent="-469900">
              <a:lnSpc>
                <a:spcPct val="150000"/>
              </a:lnSpc>
            </a:pPr>
            <a:r>
              <a:rPr lang="zh-CN" altLang="en-US" b="1" dirty="0"/>
              <a:t>幼儿行为的记录者与研究者</a:t>
            </a:r>
            <a:endParaRPr lang="en-US" altLang="zh-CN" b="1" dirty="0"/>
          </a:p>
          <a:p>
            <a:pPr marL="469900" indent="-469900">
              <a:lnSpc>
                <a:spcPct val="150000"/>
              </a:lnSpc>
            </a:pPr>
            <a:r>
              <a:rPr lang="zh-CN" altLang="en-US" b="1" dirty="0"/>
              <a:t>实践的反思者</a:t>
            </a:r>
            <a:endParaRPr lang="zh-CN" alt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1" cstate="print"/>
          <a:srcRect/>
          <a:stretch>
            <a:fillRect/>
          </a:stretch>
        </p:blipFill>
        <p:spPr bwMode="auto">
          <a:xfrm>
            <a:off x="500034" y="1643050"/>
            <a:ext cx="8229600" cy="2677409"/>
          </a:xfrm>
          <a:prstGeom prst="rect">
            <a:avLst/>
          </a:prstGeom>
          <a:noFill/>
          <a:ln w="9525">
            <a:noFill/>
            <a:miter lim="800000"/>
            <a:headEnd/>
            <a:tailEnd/>
          </a:ln>
        </p:spPr>
      </p:pic>
      <p:sp>
        <p:nvSpPr>
          <p:cNvPr id="7" name="矩形 6"/>
          <p:cNvSpPr/>
          <p:nvPr/>
        </p:nvSpPr>
        <p:spPr>
          <a:xfrm>
            <a:off x="36512" y="27384"/>
            <a:ext cx="9144000" cy="6858000"/>
          </a:xfrm>
          <a:prstGeom prst="rect">
            <a:avLst/>
          </a:prstGeom>
          <a:solidFill>
            <a:srgbClr val="CCECFF">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2643206" y="4929198"/>
            <a:ext cx="3571900" cy="1015663"/>
          </a:xfrm>
          <a:prstGeom prst="rect">
            <a:avLst/>
          </a:prstGeom>
          <a:noFill/>
        </p:spPr>
        <p:txBody>
          <a:bodyPr wrap="square" rtlCol="0">
            <a:spAutoFit/>
          </a:bodyPr>
          <a:lstStyle/>
          <a:p>
            <a:r>
              <a:rPr lang="zh-CN" altLang="en-US" sz="6000" dirty="0" smtClean="0">
                <a:solidFill>
                  <a:schemeClr val="bg2">
                    <a:lumMod val="10000"/>
                  </a:schemeClr>
                </a:solidFill>
                <a:latin typeface="华文楷体" panose="02010600040101010101" pitchFamily="2" charset="-122"/>
                <a:ea typeface="华文楷体" panose="02010600040101010101" pitchFamily="2" charset="-122"/>
              </a:rPr>
              <a:t>谢谢观赏</a:t>
            </a:r>
            <a:endParaRPr lang="zh-CN" altLang="en-US" sz="6000" dirty="0">
              <a:solidFill>
                <a:schemeClr val="bg2">
                  <a:lumMod val="10000"/>
                </a:schemeClr>
              </a:solidFill>
              <a:latin typeface="华文楷体" panose="02010600040101010101" pitchFamily="2" charset="-122"/>
              <a:ea typeface="华文楷体" panose="020106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idx="4294967295"/>
          </p:nvPr>
        </p:nvSpPr>
        <p:spPr/>
        <p:txBody>
          <a:bodyPr>
            <a:normAutofit/>
          </a:bodyPr>
          <a:lstStyle/>
          <a:p>
            <a:pPr algn="l"/>
            <a:r>
              <a:rPr lang="en-US" altLang="zh-CN" sz="3200" b="1" dirty="0" smtClean="0">
                <a:latin typeface="黑体" panose="02010609060101010101" pitchFamily="49" charset="-122"/>
                <a:ea typeface="黑体" panose="02010609060101010101" pitchFamily="49" charset="-122"/>
              </a:rPr>
              <a:t>3</a:t>
            </a:r>
            <a:r>
              <a:rPr lang="en-US" altLang="zh-CN" sz="3200" b="1" dirty="0">
                <a:latin typeface="黑体" panose="02010609060101010101" pitchFamily="49" charset="-122"/>
                <a:ea typeface="黑体" panose="02010609060101010101" pitchFamily="49" charset="-122"/>
              </a:rPr>
              <a:t>.</a:t>
            </a:r>
            <a:r>
              <a:rPr lang="zh-CN" altLang="en-US" sz="3200" b="1" dirty="0" smtClean="0">
                <a:latin typeface="黑体" panose="02010609060101010101" pitchFamily="49" charset="-122"/>
                <a:ea typeface="黑体" panose="02010609060101010101" pitchFamily="49" charset="-122"/>
              </a:rPr>
              <a:t>课程</a:t>
            </a:r>
            <a:r>
              <a:rPr lang="zh-CN" altLang="en-US" sz="3200" b="1" dirty="0">
                <a:latin typeface="黑体" panose="02010609060101010101" pitchFamily="49" charset="-122"/>
                <a:ea typeface="黑体" panose="02010609060101010101" pitchFamily="49" charset="-122"/>
              </a:rPr>
              <a:t>即教学计划</a:t>
            </a:r>
            <a:endParaRPr lang="zh-CN" altLang="en-US" sz="3200" b="1" dirty="0">
              <a:latin typeface="黑体" panose="02010609060101010101" pitchFamily="49" charset="-122"/>
              <a:ea typeface="黑体" panose="02010609060101010101" pitchFamily="49" charset="-122"/>
            </a:endParaRPr>
          </a:p>
        </p:txBody>
      </p:sp>
      <p:sp>
        <p:nvSpPr>
          <p:cNvPr id="56323" name="Rectangle 3"/>
          <p:cNvSpPr>
            <a:spLocks noGrp="1" noRot="1" noChangeArrowheads="1"/>
          </p:cNvSpPr>
          <p:nvPr>
            <p:ph type="body" idx="4294967295"/>
          </p:nvPr>
        </p:nvSpPr>
        <p:spPr/>
        <p:txBody>
          <a:bodyPr>
            <a:normAutofit lnSpcReduction="10000"/>
          </a:bodyPr>
          <a:lstStyle/>
          <a:p>
            <a:pPr>
              <a:lnSpc>
                <a:spcPct val="150000"/>
              </a:lnSpc>
            </a:pPr>
            <a:r>
              <a:rPr lang="zh-CN" altLang="en-US" dirty="0">
                <a:latin typeface="楷体" panose="02010609060101010101" pitchFamily="49" charset="-122"/>
                <a:ea typeface="楷体" panose="02010609060101010101" pitchFamily="49" charset="-122"/>
              </a:rPr>
              <a:t>把课程看作培养人的计划。包括了课程目标、内容与组织、课程评价，忽视了课程实施。</a:t>
            </a:r>
            <a:endParaRPr lang="zh-CN" altLang="en-US" dirty="0">
              <a:latin typeface="楷体" panose="02010609060101010101" pitchFamily="49" charset="-122"/>
              <a:ea typeface="楷体" panose="02010609060101010101" pitchFamily="49" charset="-122"/>
            </a:endParaRPr>
          </a:p>
          <a:p>
            <a:pPr>
              <a:lnSpc>
                <a:spcPct val="150000"/>
              </a:lnSpc>
            </a:pPr>
            <a:r>
              <a:rPr lang="zh-CN" altLang="en-US" dirty="0">
                <a:latin typeface="楷体" panose="02010609060101010101" pitchFamily="49" charset="-122"/>
                <a:ea typeface="楷体" panose="02010609060101010101" pitchFamily="49" charset="-122"/>
              </a:rPr>
              <a:t>课程是“学习者在学校指导下所获得的全部经验的计划和方案。”（奥利瓦）</a:t>
            </a:r>
            <a:endParaRPr lang="en-US" altLang="zh-CN" dirty="0">
              <a:latin typeface="楷体" panose="02010609060101010101" pitchFamily="49" charset="-122"/>
              <a:ea typeface="楷体" panose="02010609060101010101" pitchFamily="49" charset="-122"/>
            </a:endParaRPr>
          </a:p>
          <a:p>
            <a:pPr>
              <a:lnSpc>
                <a:spcPct val="150000"/>
              </a:lnSpc>
            </a:pPr>
            <a:r>
              <a:rPr lang="zh-CN" altLang="en-US" dirty="0">
                <a:latin typeface="楷体" panose="02010609060101010101" pitchFamily="49" charset="-122"/>
                <a:ea typeface="楷体" panose="02010609060101010101" pitchFamily="49" charset="-122"/>
              </a:rPr>
              <a:t>静态的课程观</a:t>
            </a:r>
            <a:endParaRPr lang="zh-CN" altLang="en-US" dirty="0">
              <a:latin typeface="楷体" panose="02010609060101010101" pitchFamily="49" charset="-122"/>
              <a:ea typeface="楷体" panose="02010609060101010101" pitchFamily="49"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rrowheads="1"/>
          </p:cNvSpPr>
          <p:nvPr>
            <p:ph type="title" idx="4294967295"/>
          </p:nvPr>
        </p:nvSpPr>
        <p:spPr/>
        <p:txBody>
          <a:bodyPr>
            <a:normAutofit/>
          </a:bodyPr>
          <a:lstStyle/>
          <a:p>
            <a:pPr algn="l"/>
            <a:r>
              <a:rPr lang="en-US" altLang="zh-CN" sz="3200" b="1" dirty="0" smtClean="0">
                <a:latin typeface="黑体" panose="02010609060101010101" pitchFamily="49" charset="-122"/>
                <a:ea typeface="黑体" panose="02010609060101010101" pitchFamily="49" charset="-122"/>
              </a:rPr>
              <a:t>4.</a:t>
            </a:r>
            <a:r>
              <a:rPr lang="zh-CN" altLang="en-US" sz="3200" b="1" dirty="0" smtClean="0">
                <a:latin typeface="黑体" panose="02010609060101010101" pitchFamily="49" charset="-122"/>
                <a:ea typeface="黑体" panose="02010609060101010101" pitchFamily="49" charset="-122"/>
              </a:rPr>
              <a:t>课程</a:t>
            </a:r>
            <a:r>
              <a:rPr lang="zh-CN" altLang="en-US" sz="3200" b="1" dirty="0">
                <a:latin typeface="黑体" panose="02010609060101010101" pitchFamily="49" charset="-122"/>
                <a:ea typeface="黑体" panose="02010609060101010101" pitchFamily="49" charset="-122"/>
              </a:rPr>
              <a:t>是儿童在学校获得的学习经验</a:t>
            </a:r>
            <a:endParaRPr lang="zh-CN" altLang="en-US" sz="3200" b="1" dirty="0">
              <a:latin typeface="黑体" panose="02010609060101010101" pitchFamily="49" charset="-122"/>
              <a:ea typeface="黑体" panose="02010609060101010101" pitchFamily="49" charset="-122"/>
            </a:endParaRPr>
          </a:p>
        </p:txBody>
      </p:sp>
      <p:sp>
        <p:nvSpPr>
          <p:cNvPr id="340995" name="Rectangle 3"/>
          <p:cNvSpPr>
            <a:spLocks noGrp="1" noRot="1" noChangeArrowheads="1"/>
          </p:cNvSpPr>
          <p:nvPr>
            <p:ph type="body" idx="4294967295"/>
          </p:nvPr>
        </p:nvSpPr>
        <p:spPr>
          <a:xfrm>
            <a:off x="457200" y="1351309"/>
            <a:ext cx="8229600" cy="5102027"/>
          </a:xfrm>
        </p:spPr>
        <p:txBody>
          <a:bodyPr>
            <a:noAutofit/>
          </a:bodyPr>
          <a:lstStyle/>
          <a:p>
            <a:pPr>
              <a:lnSpc>
                <a:spcPct val="110000"/>
              </a:lnSpc>
            </a:pPr>
            <a:r>
              <a:rPr lang="zh-CN" altLang="en-US" sz="2800" dirty="0">
                <a:latin typeface="楷体" panose="02010609060101010101" pitchFamily="49" charset="-122"/>
                <a:ea typeface="楷体" panose="02010609060101010101" pitchFamily="49" charset="-122"/>
              </a:rPr>
              <a:t>“课程是儿童在教师指导下所获得的一切经验。”而不是学科群。（坎贝尔）</a:t>
            </a:r>
            <a:endParaRPr lang="en-US" altLang="zh-CN" sz="2800" dirty="0">
              <a:latin typeface="楷体" panose="02010609060101010101" pitchFamily="49" charset="-122"/>
              <a:ea typeface="楷体" panose="02010609060101010101" pitchFamily="49" charset="-122"/>
            </a:endParaRPr>
          </a:p>
          <a:p>
            <a:pPr>
              <a:lnSpc>
                <a:spcPct val="120000"/>
              </a:lnSpc>
            </a:pPr>
            <a:r>
              <a:rPr lang="zh-CN" altLang="en-US" sz="2800" dirty="0">
                <a:latin typeface="楷体" panose="02010609060101010101" pitchFamily="49" charset="-122"/>
                <a:ea typeface="楷体" panose="02010609060101010101" pitchFamily="49" charset="-122"/>
              </a:rPr>
              <a:t>课程重心由“学科”、“教师”转到“学习者”。实现了课程本质由“客体”到“主体”的转变。</a:t>
            </a:r>
            <a:endParaRPr lang="zh-CN" altLang="en-US" sz="2800" dirty="0">
              <a:latin typeface="楷体" panose="02010609060101010101" pitchFamily="49" charset="-122"/>
              <a:ea typeface="楷体" panose="02010609060101010101" pitchFamily="49" charset="-122"/>
            </a:endParaRPr>
          </a:p>
          <a:p>
            <a:pPr>
              <a:lnSpc>
                <a:spcPct val="120000"/>
              </a:lnSpc>
            </a:pPr>
            <a:r>
              <a:rPr lang="zh-CN" altLang="en-US" sz="2800" dirty="0">
                <a:latin typeface="楷体" panose="02010609060101010101" pitchFamily="49" charset="-122"/>
                <a:ea typeface="楷体" panose="02010609060101010101" pitchFamily="49" charset="-122"/>
              </a:rPr>
              <a:t>从教师“教什么”转到教师“为何教”、“怎样教”</a:t>
            </a:r>
            <a:endParaRPr lang="zh-CN" altLang="en-US" sz="2800" dirty="0">
              <a:latin typeface="楷体" panose="02010609060101010101" pitchFamily="49" charset="-122"/>
              <a:ea typeface="楷体" panose="02010609060101010101" pitchFamily="49" charset="-122"/>
            </a:endParaRPr>
          </a:p>
          <a:p>
            <a:pPr>
              <a:lnSpc>
                <a:spcPct val="120000"/>
              </a:lnSpc>
            </a:pPr>
            <a:r>
              <a:rPr lang="zh-CN" altLang="en-US" sz="2800" dirty="0">
                <a:latin typeface="楷体" panose="02010609060101010101" pitchFamily="49" charset="-122"/>
                <a:ea typeface="楷体" panose="02010609060101010101" pitchFamily="49" charset="-122"/>
              </a:rPr>
              <a:t>学生的学习取决于他自己在活动中做了些什么，获得些什么，而不是教师教了些什么。</a:t>
            </a:r>
            <a:endParaRPr lang="zh-CN" altLang="en-US" sz="2800" dirty="0">
              <a:latin typeface="楷体" panose="02010609060101010101" pitchFamily="49" charset="-122"/>
              <a:ea typeface="楷体" panose="02010609060101010101" pitchFamily="49" charset="-122"/>
            </a:endParaRPr>
          </a:p>
          <a:p>
            <a:pPr>
              <a:lnSpc>
                <a:spcPct val="120000"/>
              </a:lnSpc>
            </a:pPr>
            <a:r>
              <a:rPr lang="zh-CN" altLang="en-US" sz="2800" dirty="0">
                <a:latin typeface="楷体" panose="02010609060101010101" pitchFamily="49" charset="-122"/>
                <a:ea typeface="楷体" panose="02010609060101010101" pitchFamily="49" charset="-122"/>
              </a:rPr>
              <a:t>关注儿童的兴趣、需要及学习对他们个人的意义。</a:t>
            </a:r>
            <a:endParaRPr lang="zh-CN" altLang="en-US" sz="2800"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40994"/>
                                        </p:tgtEl>
                                        <p:attrNameLst>
                                          <p:attrName>style.visibility</p:attrName>
                                        </p:attrNameLst>
                                      </p:cBhvr>
                                      <p:to>
                                        <p:strVal val="visible"/>
                                      </p:to>
                                    </p:set>
                                    <p:animEffect transition="in" filter="wedge">
                                      <p:cBhvr>
                                        <p:cTn id="7" dur="2000"/>
                                        <p:tgtEl>
                                          <p:spTgt spid="34099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40995">
                                            <p:txEl>
                                              <p:pRg st="0" end="0"/>
                                            </p:txEl>
                                          </p:spTgt>
                                        </p:tgtEl>
                                        <p:attrNameLst>
                                          <p:attrName>style.visibility</p:attrName>
                                        </p:attrNameLst>
                                      </p:cBhvr>
                                      <p:to>
                                        <p:strVal val="visible"/>
                                      </p:to>
                                    </p:set>
                                    <p:animEffect transition="in" filter="plus(in)">
                                      <p:cBhvr>
                                        <p:cTn id="12" dur="2000"/>
                                        <p:tgtEl>
                                          <p:spTgt spid="3409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40995">
                                            <p:txEl>
                                              <p:pRg st="1" end="1"/>
                                            </p:txEl>
                                          </p:spTgt>
                                        </p:tgtEl>
                                        <p:attrNameLst>
                                          <p:attrName>style.visibility</p:attrName>
                                        </p:attrNameLst>
                                      </p:cBhvr>
                                      <p:to>
                                        <p:strVal val="visible"/>
                                      </p:to>
                                    </p:set>
                                    <p:animEffect transition="in" filter="plus(in)">
                                      <p:cBhvr>
                                        <p:cTn id="17" dur="2000"/>
                                        <p:tgtEl>
                                          <p:spTgt spid="3409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40995">
                                            <p:txEl>
                                              <p:pRg st="2" end="2"/>
                                            </p:txEl>
                                          </p:spTgt>
                                        </p:tgtEl>
                                        <p:attrNameLst>
                                          <p:attrName>style.visibility</p:attrName>
                                        </p:attrNameLst>
                                      </p:cBhvr>
                                      <p:to>
                                        <p:strVal val="visible"/>
                                      </p:to>
                                    </p:set>
                                    <p:animEffect transition="in" filter="plus(in)">
                                      <p:cBhvr>
                                        <p:cTn id="22" dur="2000"/>
                                        <p:tgtEl>
                                          <p:spTgt spid="3409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40995">
                                            <p:txEl>
                                              <p:pRg st="3" end="3"/>
                                            </p:txEl>
                                          </p:spTgt>
                                        </p:tgtEl>
                                        <p:attrNameLst>
                                          <p:attrName>style.visibility</p:attrName>
                                        </p:attrNameLst>
                                      </p:cBhvr>
                                      <p:to>
                                        <p:strVal val="visible"/>
                                      </p:to>
                                    </p:set>
                                    <p:animEffect transition="in" filter="plus(in)">
                                      <p:cBhvr>
                                        <p:cTn id="27" dur="2000"/>
                                        <p:tgtEl>
                                          <p:spTgt spid="34099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40995">
                                            <p:txEl>
                                              <p:pRg st="4" end="4"/>
                                            </p:txEl>
                                          </p:spTgt>
                                        </p:tgtEl>
                                        <p:attrNameLst>
                                          <p:attrName>style.visibility</p:attrName>
                                        </p:attrNameLst>
                                      </p:cBhvr>
                                      <p:to>
                                        <p:strVal val="visible"/>
                                      </p:to>
                                    </p:set>
                                    <p:animEffect transition="in" filter="plus(in)">
                                      <p:cBhvr>
                                        <p:cTn id="32" dur="2000"/>
                                        <p:tgtEl>
                                          <p:spTgt spid="340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4" grpId="0"/>
      <p:bldP spid="3409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idx="4294967295"/>
          </p:nvPr>
        </p:nvSpPr>
        <p:spPr/>
        <p:txBody>
          <a:bodyPr>
            <a:normAutofit/>
          </a:bodyPr>
          <a:lstStyle/>
          <a:p>
            <a:pPr algn="l"/>
            <a:r>
              <a:rPr lang="en-US" altLang="zh-CN" sz="3200" b="1" dirty="0" smtClean="0">
                <a:latin typeface="黑体" panose="02010609060101010101" pitchFamily="49" charset="-122"/>
                <a:ea typeface="黑体" panose="02010609060101010101" pitchFamily="49" charset="-122"/>
              </a:rPr>
              <a:t>5.</a:t>
            </a:r>
            <a:r>
              <a:rPr lang="zh-CN" altLang="en-US" sz="3200" b="1" dirty="0" smtClean="0">
                <a:latin typeface="黑体" panose="02010609060101010101" pitchFamily="49" charset="-122"/>
                <a:ea typeface="黑体" panose="02010609060101010101" pitchFamily="49" charset="-122"/>
              </a:rPr>
              <a:t>课程</a:t>
            </a:r>
            <a:r>
              <a:rPr lang="zh-CN" altLang="en-US" sz="3200" b="1" dirty="0">
                <a:latin typeface="黑体" panose="02010609060101010101" pitchFamily="49" charset="-122"/>
                <a:ea typeface="黑体" panose="02010609060101010101" pitchFamily="49" charset="-122"/>
              </a:rPr>
              <a:t>即学校组织的学习活动</a:t>
            </a:r>
            <a:endParaRPr lang="zh-CN" altLang="en-US" sz="3200" b="1" dirty="0">
              <a:latin typeface="黑体" panose="02010609060101010101" pitchFamily="49" charset="-122"/>
              <a:ea typeface="黑体" panose="02010609060101010101" pitchFamily="49" charset="-122"/>
            </a:endParaRPr>
          </a:p>
        </p:txBody>
      </p:sp>
      <p:sp>
        <p:nvSpPr>
          <p:cNvPr id="309251" name="Rectangle 3"/>
          <p:cNvSpPr>
            <a:spLocks noGrp="1" noRot="1" noChangeArrowheads="1"/>
          </p:cNvSpPr>
          <p:nvPr>
            <p:ph type="body" idx="4294967295"/>
          </p:nvPr>
        </p:nvSpPr>
        <p:spPr/>
        <p:txBody>
          <a:bodyPr>
            <a:normAutofit/>
          </a:bodyPr>
          <a:lstStyle/>
          <a:p>
            <a:pPr>
              <a:lnSpc>
                <a:spcPct val="150000"/>
              </a:lnSpc>
            </a:pPr>
            <a:r>
              <a:rPr lang="zh-CN" altLang="en-US" sz="2800" dirty="0">
                <a:latin typeface="楷体" panose="02010609060101010101" pitchFamily="49" charset="-122"/>
                <a:ea typeface="楷体" panose="02010609060101010101" pitchFamily="49" charset="-122"/>
              </a:rPr>
              <a:t>课程即学校组织的学习活动。</a:t>
            </a:r>
            <a:endParaRPr lang="zh-CN" altLang="en-US" sz="2800" dirty="0">
              <a:latin typeface="楷体" panose="02010609060101010101" pitchFamily="49" charset="-122"/>
              <a:ea typeface="楷体" panose="02010609060101010101" pitchFamily="49" charset="-122"/>
            </a:endParaRPr>
          </a:p>
          <a:p>
            <a:pPr>
              <a:lnSpc>
                <a:spcPct val="150000"/>
              </a:lnSpc>
            </a:pPr>
            <a:r>
              <a:rPr lang="zh-CN" altLang="en-US" sz="2800" dirty="0">
                <a:latin typeface="楷体" panose="02010609060101010101" pitchFamily="49" charset="-122"/>
                <a:ea typeface="楷体" panose="02010609060101010101" pitchFamily="49" charset="-122"/>
              </a:rPr>
              <a:t>活动产生经验，经验依赖于活动。</a:t>
            </a:r>
            <a:endParaRPr lang="zh-CN" altLang="en-US" sz="2800" dirty="0">
              <a:latin typeface="楷体" panose="02010609060101010101" pitchFamily="49" charset="-122"/>
              <a:ea typeface="楷体" panose="02010609060101010101" pitchFamily="49" charset="-122"/>
            </a:endParaRPr>
          </a:p>
          <a:p>
            <a:pPr>
              <a:lnSpc>
                <a:spcPct val="150000"/>
              </a:lnSpc>
            </a:pPr>
            <a:r>
              <a:rPr lang="zh-CN" altLang="en-US" sz="2800" dirty="0">
                <a:latin typeface="楷体" panose="02010609060101010101" pitchFamily="49" charset="-122"/>
                <a:ea typeface="楷体" panose="02010609060101010101" pitchFamily="49" charset="-122"/>
              </a:rPr>
              <a:t>儿童是在与环境相互作用的过程中获得各种经验的，而活动是儿童与环境相互作用的形式。</a:t>
            </a:r>
            <a:endParaRPr lang="zh-CN" altLang="en-US" sz="2800" dirty="0">
              <a:latin typeface="楷体" panose="02010609060101010101" pitchFamily="49" charset="-122"/>
              <a:ea typeface="楷体" panose="02010609060101010101" pitchFamily="49" charset="-122"/>
            </a:endParaRPr>
          </a:p>
          <a:p>
            <a:pPr>
              <a:lnSpc>
                <a:spcPct val="150000"/>
              </a:lnSpc>
            </a:pPr>
            <a:r>
              <a:rPr lang="en-US" altLang="zh-CN" sz="2800" dirty="0" err="1">
                <a:latin typeface="楷体" panose="02010609060101010101" pitchFamily="49" charset="-122"/>
                <a:ea typeface="楷体" panose="02010609060101010101" pitchFamily="49" charset="-122"/>
              </a:rPr>
              <a:t>R.Tyler</a:t>
            </a:r>
            <a:r>
              <a:rPr lang="en-US" altLang="zh-CN" sz="2800" dirty="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课程是按照学校要获得它的教育目标而计划和指导的学生的所有学习活动。”</a:t>
            </a:r>
            <a:endParaRPr lang="zh-CN" altLang="en-US" sz="2800"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309251">
                                            <p:txEl>
                                              <p:pRg st="0" end="0"/>
                                            </p:txEl>
                                          </p:spTgt>
                                        </p:tgtEl>
                                        <p:attrNameLst>
                                          <p:attrName>style.visibility</p:attrName>
                                        </p:attrNameLst>
                                      </p:cBhvr>
                                      <p:to>
                                        <p:strVal val="visible"/>
                                      </p:to>
                                    </p:set>
                                    <p:animEffect transition="in" filter="fade">
                                      <p:cBhvr>
                                        <p:cTn id="7" dur="100"/>
                                        <p:tgtEl>
                                          <p:spTgt spid="309251">
                                            <p:txEl>
                                              <p:pRg st="0" end="0"/>
                                            </p:txEl>
                                          </p:spTgt>
                                        </p:tgtEl>
                                      </p:cBhvr>
                                    </p:animEffect>
                                    <p:anim calcmode="lin" valueType="num">
                                      <p:cBhvr>
                                        <p:cTn id="8" dur="400" fill="hold"/>
                                        <p:tgtEl>
                                          <p:spTgt spid="309251">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09251">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09251">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09251">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309251">
                                            <p:txEl>
                                              <p:pRg st="1" end="1"/>
                                            </p:txEl>
                                          </p:spTgt>
                                        </p:tgtEl>
                                        <p:attrNameLst>
                                          <p:attrName>style.visibility</p:attrName>
                                        </p:attrNameLst>
                                      </p:cBhvr>
                                      <p:to>
                                        <p:strVal val="visible"/>
                                      </p:to>
                                    </p:set>
                                    <p:animEffect transition="in" filter="fade">
                                      <p:cBhvr>
                                        <p:cTn id="16" dur="100"/>
                                        <p:tgtEl>
                                          <p:spTgt spid="309251">
                                            <p:txEl>
                                              <p:pRg st="1" end="1"/>
                                            </p:txEl>
                                          </p:spTgt>
                                        </p:tgtEl>
                                      </p:cBhvr>
                                    </p:animEffect>
                                    <p:anim calcmode="lin" valueType="num">
                                      <p:cBhvr>
                                        <p:cTn id="17" dur="400" fill="hold"/>
                                        <p:tgtEl>
                                          <p:spTgt spid="309251">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09251">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09251">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09251">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309251">
                                            <p:txEl>
                                              <p:pRg st="2" end="2"/>
                                            </p:txEl>
                                          </p:spTgt>
                                        </p:tgtEl>
                                        <p:attrNameLst>
                                          <p:attrName>style.visibility</p:attrName>
                                        </p:attrNameLst>
                                      </p:cBhvr>
                                      <p:to>
                                        <p:strVal val="visible"/>
                                      </p:to>
                                    </p:set>
                                    <p:animEffect transition="in" filter="fade">
                                      <p:cBhvr>
                                        <p:cTn id="25" dur="100"/>
                                        <p:tgtEl>
                                          <p:spTgt spid="309251">
                                            <p:txEl>
                                              <p:pRg st="2" end="2"/>
                                            </p:txEl>
                                          </p:spTgt>
                                        </p:tgtEl>
                                      </p:cBhvr>
                                    </p:animEffect>
                                    <p:anim calcmode="lin" valueType="num">
                                      <p:cBhvr>
                                        <p:cTn id="26" dur="400" fill="hold"/>
                                        <p:tgtEl>
                                          <p:spTgt spid="309251">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309251">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309251">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309251">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309251">
                                            <p:txEl>
                                              <p:pRg st="3" end="3"/>
                                            </p:txEl>
                                          </p:spTgt>
                                        </p:tgtEl>
                                        <p:attrNameLst>
                                          <p:attrName>style.visibility</p:attrName>
                                        </p:attrNameLst>
                                      </p:cBhvr>
                                      <p:to>
                                        <p:strVal val="visible"/>
                                      </p:to>
                                    </p:set>
                                    <p:animEffect transition="in" filter="fade">
                                      <p:cBhvr>
                                        <p:cTn id="34" dur="100"/>
                                        <p:tgtEl>
                                          <p:spTgt spid="309251">
                                            <p:txEl>
                                              <p:pRg st="3" end="3"/>
                                            </p:txEl>
                                          </p:spTgt>
                                        </p:tgtEl>
                                      </p:cBhvr>
                                    </p:animEffect>
                                    <p:anim calcmode="lin" valueType="num">
                                      <p:cBhvr>
                                        <p:cTn id="35" dur="400" fill="hold"/>
                                        <p:tgtEl>
                                          <p:spTgt spid="309251">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309251">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309251">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309251">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42" name="Rectangle 2"/>
          <p:cNvSpPr>
            <a:spLocks noGrp="1" noRot="1" noChangeArrowheads="1"/>
          </p:cNvSpPr>
          <p:nvPr>
            <p:ph type="title" idx="4294967295"/>
          </p:nvPr>
        </p:nvSpPr>
        <p:spPr/>
        <p:txBody>
          <a:bodyPr/>
          <a:lstStyle/>
          <a:p>
            <a:r>
              <a:rPr lang="zh-CN" altLang="en-US" sz="4000" b="1" dirty="0">
                <a:latin typeface="黑体" panose="02010609060101010101" pitchFamily="49" charset="-122"/>
                <a:ea typeface="黑体" panose="02010609060101010101" pitchFamily="49" charset="-122"/>
              </a:rPr>
              <a:t>二</a:t>
            </a:r>
            <a:r>
              <a:rPr lang="zh-CN" altLang="en-US" sz="4000" b="1" dirty="0" smtClean="0">
                <a:latin typeface="黑体" panose="02010609060101010101" pitchFamily="49" charset="-122"/>
                <a:ea typeface="黑体" panose="02010609060101010101" pitchFamily="49" charset="-122"/>
              </a:rPr>
              <a:t>、</a:t>
            </a:r>
            <a:r>
              <a:rPr lang="zh-CN" altLang="en-US" sz="4000" b="1" dirty="0">
                <a:latin typeface="黑体" panose="02010609060101010101" pitchFamily="49" charset="-122"/>
                <a:ea typeface="黑体" panose="02010609060101010101" pitchFamily="49" charset="-122"/>
              </a:rPr>
              <a:t>学前</a:t>
            </a:r>
            <a:r>
              <a:rPr lang="zh-CN" altLang="en-US" sz="4000" b="1" dirty="0" smtClean="0">
                <a:latin typeface="黑体" panose="02010609060101010101" pitchFamily="49" charset="-122"/>
                <a:ea typeface="黑体" panose="02010609060101010101" pitchFamily="49" charset="-122"/>
              </a:rPr>
              <a:t>课程</a:t>
            </a:r>
            <a:r>
              <a:rPr lang="zh-CN" altLang="en-US" sz="4000" b="1" dirty="0">
                <a:latin typeface="黑体" panose="02010609060101010101" pitchFamily="49" charset="-122"/>
                <a:ea typeface="黑体" panose="02010609060101010101" pitchFamily="49" charset="-122"/>
              </a:rPr>
              <a:t>内涵</a:t>
            </a:r>
            <a:r>
              <a:rPr lang="zh-CN" altLang="en-US" dirty="0"/>
              <a:t> </a:t>
            </a:r>
            <a:endParaRPr lang="zh-CN" altLang="en-US" dirty="0"/>
          </a:p>
        </p:txBody>
      </p:sp>
      <p:sp>
        <p:nvSpPr>
          <p:cNvPr id="317443" name="Rectangle 3"/>
          <p:cNvSpPr>
            <a:spLocks noGrp="1" noRot="1" noChangeArrowheads="1"/>
          </p:cNvSpPr>
          <p:nvPr>
            <p:ph type="body" idx="4294967295"/>
          </p:nvPr>
        </p:nvSpPr>
        <p:spPr/>
        <p:txBody>
          <a:bodyPr/>
          <a:lstStyle/>
          <a:p>
            <a:pPr>
              <a:lnSpc>
                <a:spcPct val="90000"/>
              </a:lnSpc>
            </a:pPr>
            <a:r>
              <a:rPr lang="zh-CN" altLang="en-US" sz="2800" b="1" dirty="0">
                <a:latin typeface="楷体" panose="02010609060101010101" pitchFamily="49" charset="-122"/>
                <a:ea typeface="楷体" panose="02010609060101010101" pitchFamily="49" charset="-122"/>
              </a:rPr>
              <a:t>（</a:t>
            </a:r>
            <a:r>
              <a:rPr lang="zh-CN" altLang="en-US" sz="2800" b="1" dirty="0" smtClean="0">
                <a:latin typeface="楷体" panose="02010609060101010101" pitchFamily="49" charset="-122"/>
                <a:ea typeface="楷体" panose="02010609060101010101" pitchFamily="49" charset="-122"/>
              </a:rPr>
              <a:t>一）学前课程</a:t>
            </a:r>
            <a:r>
              <a:rPr lang="zh-CN" altLang="en-US" sz="2800" b="1" dirty="0">
                <a:latin typeface="楷体" panose="02010609060101010101" pitchFamily="49" charset="-122"/>
                <a:ea typeface="楷体" panose="02010609060101010101" pitchFamily="49" charset="-122"/>
              </a:rPr>
              <a:t>的概念分析</a:t>
            </a:r>
            <a:r>
              <a:rPr lang="zh-CN" altLang="en-US" sz="2800" dirty="0">
                <a:latin typeface="楷体" panose="02010609060101010101" pitchFamily="49" charset="-122"/>
                <a:ea typeface="楷体" panose="02010609060101010101" pitchFamily="49" charset="-122"/>
              </a:rPr>
              <a:t> </a:t>
            </a:r>
            <a:endParaRPr lang="en-US" altLang="zh-CN" sz="2800" dirty="0" smtClean="0">
              <a:latin typeface="楷体" panose="02010609060101010101" pitchFamily="49" charset="-122"/>
              <a:ea typeface="楷体" panose="02010609060101010101" pitchFamily="49" charset="-122"/>
            </a:endParaRPr>
          </a:p>
          <a:p>
            <a:pPr marL="0" indent="0">
              <a:lnSpc>
                <a:spcPct val="90000"/>
              </a:lnSpc>
              <a:buNone/>
            </a:pPr>
            <a:endParaRPr lang="zh-CN" altLang="en-US" sz="2800" dirty="0">
              <a:latin typeface="楷体" panose="02010609060101010101" pitchFamily="49" charset="-122"/>
              <a:ea typeface="楷体" panose="02010609060101010101" pitchFamily="49" charset="-122"/>
            </a:endParaRPr>
          </a:p>
          <a:p>
            <a:pPr>
              <a:lnSpc>
                <a:spcPct val="150000"/>
              </a:lnSpc>
            </a:pPr>
            <a:r>
              <a:rPr lang="zh-CN" altLang="en-US" sz="2800" dirty="0">
                <a:solidFill>
                  <a:srgbClr val="0000FF"/>
                </a:solidFill>
                <a:latin typeface="楷体" panose="02010609060101010101" pitchFamily="49" charset="-122"/>
                <a:ea typeface="楷体" panose="02010609060101010101" pitchFamily="49" charset="-122"/>
              </a:rPr>
              <a:t>张雪门：</a:t>
            </a:r>
            <a:r>
              <a:rPr lang="zh-CN" altLang="en-US" sz="2800" dirty="0">
                <a:latin typeface="楷体" panose="02010609060101010101" pitchFamily="49" charset="-122"/>
                <a:ea typeface="楷体" panose="02010609060101010101" pitchFamily="49" charset="-122"/>
              </a:rPr>
              <a:t>“课程是什么，课程是经验</a:t>
            </a:r>
            <a:r>
              <a:rPr lang="en-US" altLang="zh-CN" sz="2800" dirty="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幼儿园课程是什么？就是给三足岁到六足岁的孩子所能够做而且喜欢做的经验的预备。”</a:t>
            </a:r>
            <a:endParaRPr lang="zh-CN" altLang="en-US" sz="2800" dirty="0">
              <a:latin typeface="楷体" panose="02010609060101010101" pitchFamily="49" charset="-122"/>
              <a:ea typeface="楷体" panose="02010609060101010101" pitchFamily="49" charset="-122"/>
            </a:endParaRPr>
          </a:p>
          <a:p>
            <a:pPr>
              <a:lnSpc>
                <a:spcPct val="150000"/>
              </a:lnSpc>
            </a:pPr>
            <a:r>
              <a:rPr lang="zh-CN" altLang="en-US" sz="2800" dirty="0">
                <a:solidFill>
                  <a:srgbClr val="0000FF"/>
                </a:solidFill>
                <a:latin typeface="楷体" panose="02010609060101010101" pitchFamily="49" charset="-122"/>
                <a:ea typeface="楷体" panose="02010609060101010101" pitchFamily="49" charset="-122"/>
              </a:rPr>
              <a:t>张宗麟：</a:t>
            </a:r>
            <a:r>
              <a:rPr lang="zh-CN" altLang="en-US" sz="2800" dirty="0">
                <a:latin typeface="楷体" panose="02010609060101010101" pitchFamily="49" charset="-122"/>
                <a:ea typeface="楷体" panose="02010609060101010101" pitchFamily="49" charset="-122"/>
              </a:rPr>
              <a:t>“幼稚园课程者，由广义的说之，乃幼稚生在幼稚园一切之活动也。</a:t>
            </a:r>
            <a:r>
              <a:rPr lang="zh-CN" altLang="en-US" sz="2800" dirty="0" smtClean="0">
                <a:latin typeface="楷体" panose="02010609060101010101" pitchFamily="49" charset="-122"/>
                <a:ea typeface="楷体" panose="02010609060101010101" pitchFamily="49" charset="-122"/>
              </a:rPr>
              <a:t>”</a:t>
            </a:r>
            <a:endParaRPr lang="zh-CN" altLang="en-US" sz="2800" dirty="0" smtClean="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42"/>
                                        </p:tgtEl>
                                        <p:attrNameLst>
                                          <p:attrName>style.visibility</p:attrName>
                                        </p:attrNameLst>
                                      </p:cBhvr>
                                      <p:to>
                                        <p:strVal val="visible"/>
                                      </p:to>
                                    </p:set>
                                    <p:anim calcmode="lin" valueType="num">
                                      <p:cBhvr additive="base">
                                        <p:cTn id="7" dur="500" fill="hold"/>
                                        <p:tgtEl>
                                          <p:spTgt spid="317442"/>
                                        </p:tgtEl>
                                        <p:attrNameLst>
                                          <p:attrName>ppt_x</p:attrName>
                                        </p:attrNameLst>
                                      </p:cBhvr>
                                      <p:tavLst>
                                        <p:tav tm="0">
                                          <p:val>
                                            <p:strVal val="0-#ppt_w/2"/>
                                          </p:val>
                                        </p:tav>
                                        <p:tav tm="100000">
                                          <p:val>
                                            <p:strVal val="#ppt_x"/>
                                          </p:val>
                                        </p:tav>
                                      </p:tavLst>
                                    </p:anim>
                                    <p:anim calcmode="lin" valueType="num">
                                      <p:cBhvr additive="base">
                                        <p:cTn id="8" dur="500" fill="hold"/>
                                        <p:tgtEl>
                                          <p:spTgt spid="3174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43">
                                            <p:txEl>
                                              <p:pRg st="0" end="0"/>
                                            </p:txEl>
                                          </p:spTgt>
                                        </p:tgtEl>
                                        <p:attrNameLst>
                                          <p:attrName>style.visibility</p:attrName>
                                        </p:attrNameLst>
                                      </p:cBhvr>
                                      <p:to>
                                        <p:strVal val="visible"/>
                                      </p:to>
                                    </p:set>
                                    <p:anim calcmode="lin" valueType="num">
                                      <p:cBhvr additive="base">
                                        <p:cTn id="13" dur="500" fill="hold"/>
                                        <p:tgtEl>
                                          <p:spTgt spid="3174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43">
                                            <p:txEl>
                                              <p:pRg st="2" end="2"/>
                                            </p:txEl>
                                          </p:spTgt>
                                        </p:tgtEl>
                                        <p:attrNameLst>
                                          <p:attrName>style.visibility</p:attrName>
                                        </p:attrNameLst>
                                      </p:cBhvr>
                                      <p:to>
                                        <p:strVal val="visible"/>
                                      </p:to>
                                    </p:set>
                                    <p:anim calcmode="lin" valueType="num">
                                      <p:cBhvr additive="base">
                                        <p:cTn id="19" dur="500" fill="hold"/>
                                        <p:tgtEl>
                                          <p:spTgt spid="3174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443">
                                            <p:txEl>
                                              <p:pRg st="3" end="3"/>
                                            </p:txEl>
                                          </p:spTgt>
                                        </p:tgtEl>
                                        <p:attrNameLst>
                                          <p:attrName>style.visibility</p:attrName>
                                        </p:attrNameLst>
                                      </p:cBhvr>
                                      <p:to>
                                        <p:strVal val="visible"/>
                                      </p:to>
                                    </p:set>
                                    <p:anim calcmode="lin" valueType="num">
                                      <p:cBhvr additive="base">
                                        <p:cTn id="25" dur="500" fill="hold"/>
                                        <p:tgtEl>
                                          <p:spTgt spid="3174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2" grpId="0" autoUpdateAnimBg="0"/>
      <p:bldP spid="317443" grpId="0" autoUpdateAnimBg="0" build="p"/>
    </p:bldLst>
  </p:timing>
</p:sld>
</file>

<file path=ppt/tags/tag1.xml><?xml version="1.0" encoding="utf-8"?>
<p:tagLst xmlns:p="http://schemas.openxmlformats.org/presentationml/2006/main">
  <p:tag name="COMMONDATA" val="eyJoZGlkIjoiYjk5ODM0YmMxOWJiYWQyNDU4MGIzYWRmYTA0ZmI5NDc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4408</Words>
  <Application>WPS 演示</Application>
  <PresentationFormat>全屏显示(4:3)</PresentationFormat>
  <Paragraphs>317</Paragraphs>
  <Slides>53</Slides>
  <Notes>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53</vt:i4>
      </vt:variant>
    </vt:vector>
  </HeadingPairs>
  <TitlesOfParts>
    <vt:vector size="66" baseType="lpstr">
      <vt:lpstr>Arial</vt:lpstr>
      <vt:lpstr>宋体</vt:lpstr>
      <vt:lpstr>Wingdings</vt:lpstr>
      <vt:lpstr>楷体</vt:lpstr>
      <vt:lpstr>黑体</vt:lpstr>
      <vt:lpstr>华文楷体</vt:lpstr>
      <vt:lpstr>Calibri</vt:lpstr>
      <vt:lpstr>微软雅黑</vt:lpstr>
      <vt:lpstr>Arial Unicode MS</vt:lpstr>
      <vt:lpstr>Arial</vt:lpstr>
      <vt:lpstr>Times New Roman</vt:lpstr>
      <vt:lpstr>Wingdings</vt:lpstr>
      <vt:lpstr>Office 主题</vt:lpstr>
      <vt:lpstr>第一节 学前课程涵义</vt:lpstr>
      <vt:lpstr>PowerPoint 演示文稿</vt:lpstr>
      <vt:lpstr>（二）几种典型的课程定义</vt:lpstr>
      <vt:lpstr>1.课程是学习的科目</vt:lpstr>
      <vt:lpstr>2.课程即预期的学习结果或目标</vt:lpstr>
      <vt:lpstr>3.课程即教学计划</vt:lpstr>
      <vt:lpstr>4.课程是儿童在学校获得的学习经验</vt:lpstr>
      <vt:lpstr>5.课程即学校组织的学习活动</vt:lpstr>
      <vt:lpstr>二、学前课程内涵 </vt:lpstr>
      <vt:lpstr>PowerPoint 演示文稿</vt:lpstr>
      <vt:lpstr>学前课程的概念分析</vt:lpstr>
      <vt:lpstr>学前课程的概念分析</vt:lpstr>
      <vt:lpstr>幼儿园课程的概念分析</vt:lpstr>
      <vt:lpstr>（二）学前课程界定的三种类型</vt:lpstr>
      <vt:lpstr>（三）学前课程的定义</vt:lpstr>
      <vt:lpstr>（四）学前课程特点</vt:lpstr>
      <vt:lpstr>第二节 国内经典课程方案</vt:lpstr>
      <vt:lpstr>一、五指活动课程方案与模式</vt:lpstr>
      <vt:lpstr>（一）五指活动课程的理论基础</vt:lpstr>
      <vt:lpstr>（二）五指活动课程方案</vt:lpstr>
      <vt:lpstr>五指活动</vt:lpstr>
      <vt:lpstr>（三）课程组织</vt:lpstr>
      <vt:lpstr>（四）课程的编制与实施</vt:lpstr>
      <vt:lpstr>  二、幼稚园行为课程</vt:lpstr>
      <vt:lpstr>PowerPoint 演示文稿</vt:lpstr>
      <vt:lpstr>第三节 国外经典课程方案</vt:lpstr>
      <vt:lpstr>一、蒙台梭利课程理论与方案</vt:lpstr>
      <vt:lpstr>理论基础：（一）儿童观</vt:lpstr>
      <vt:lpstr>理论基础：（二）教育观点</vt:lpstr>
      <vt:lpstr>蒙台梭利教育方案 </vt:lpstr>
      <vt:lpstr>教育方案：（一）教育目标 </vt:lpstr>
      <vt:lpstr>教育方案:（二）教育内容</vt:lpstr>
      <vt:lpstr>感官教育</vt:lpstr>
      <vt:lpstr>日常生活练习</vt:lpstr>
      <vt:lpstr>语言教育</vt:lpstr>
      <vt:lpstr>教育方案:（三）教育内容与过程的组织</vt:lpstr>
      <vt:lpstr>评价</vt:lpstr>
      <vt:lpstr>二、海伊斯科普课程</vt:lpstr>
      <vt:lpstr>课程目标</vt:lpstr>
      <vt:lpstr>PowerPoint 演示文稿</vt:lpstr>
      <vt:lpstr>课程内容</vt:lpstr>
      <vt:lpstr>课程组织</vt:lpstr>
      <vt:lpstr>课程实施</vt:lpstr>
      <vt:lpstr>教师的角色</vt:lpstr>
      <vt:lpstr>三、瑞吉欧幼儿教育课程</vt:lpstr>
      <vt:lpstr>理论基础：儿童观</vt:lpstr>
      <vt:lpstr>理论基础：教育观</vt:lpstr>
      <vt:lpstr>课程</vt:lpstr>
      <vt:lpstr>课程目标</vt:lpstr>
      <vt:lpstr>课程的组织与实施</vt:lpstr>
      <vt:lpstr>瑞吉欧课程与教学的特点</vt:lpstr>
      <vt:lpstr>教师的角色</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盈盈</cp:lastModifiedBy>
  <cp:revision>123</cp:revision>
  <dcterms:created xsi:type="dcterms:W3CDTF">2017-07-31T02:15:00Z</dcterms:created>
  <dcterms:modified xsi:type="dcterms:W3CDTF">2022-05-19T06:18:41Z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2052-11.1.0.11691</vt:lpwstr>
  </property>
  <property fmtid="{D5CDD505-2E9C-101B-9397-08002B2CF9AE}" pid="3" name="ICV">
    <vt:lpwstr>9493362C834547F4B29DC2EB78B22A21</vt:lpwstr>
  </property>
</Properties>
</file>