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430" r:id="rId3"/>
    <p:sldId id="2431" r:id="rId5"/>
    <p:sldId id="2432" r:id="rId6"/>
    <p:sldId id="2433" r:id="rId7"/>
    <p:sldId id="2434" r:id="rId8"/>
    <p:sldId id="2492" r:id="rId9"/>
    <p:sldId id="2494" r:id="rId10"/>
    <p:sldId id="2493" r:id="rId11"/>
    <p:sldId id="2435" r:id="rId12"/>
    <p:sldId id="2436" r:id="rId13"/>
    <p:sldId id="2410" r:id="rId14"/>
    <p:sldId id="2496" r:id="rId15"/>
    <p:sldId id="2411" r:id="rId16"/>
    <p:sldId id="2412" r:id="rId17"/>
    <p:sldId id="2497" r:id="rId18"/>
    <p:sldId id="2660" r:id="rId19"/>
    <p:sldId id="2659" r:id="rId20"/>
    <p:sldId id="2498" r:id="rId21"/>
    <p:sldId id="2413" r:id="rId22"/>
    <p:sldId id="2466" r:id="rId23"/>
    <p:sldId id="2499" r:id="rId24"/>
    <p:sldId id="2414" r:id="rId25"/>
    <p:sldId id="2631" r:id="rId26"/>
    <p:sldId id="2415" r:id="rId27"/>
    <p:sldId id="2533" r:id="rId28"/>
    <p:sldId id="2416" r:id="rId29"/>
    <p:sldId id="2417" r:id="rId30"/>
    <p:sldId id="2629" r:id="rId31"/>
    <p:sldId id="2630" r:id="rId32"/>
    <p:sldId id="2632" r:id="rId33"/>
    <p:sldId id="2633" r:id="rId34"/>
    <p:sldId id="2573" r:id="rId35"/>
    <p:sldId id="2589" r:id="rId36"/>
    <p:sldId id="2421" r:id="rId37"/>
    <p:sldId id="2569" r:id="rId38"/>
    <p:sldId id="2557" r:id="rId39"/>
    <p:sldId id="2422" r:id="rId40"/>
    <p:sldId id="2614" r:id="rId41"/>
    <p:sldId id="2423" r:id="rId42"/>
    <p:sldId id="2424" r:id="rId43"/>
    <p:sldId id="2425" r:id="rId44"/>
    <p:sldId id="2564" r:id="rId45"/>
    <p:sldId id="2426" r:id="rId46"/>
    <p:sldId id="2427" r:id="rId47"/>
    <p:sldId id="2563" r:id="rId48"/>
    <p:sldId id="2428" r:id="rId49"/>
    <p:sldId id="2616" r:id="rId50"/>
    <p:sldId id="2618" r:id="rId51"/>
    <p:sldId id="2617" r:id="rId52"/>
    <p:sldId id="2615" r:id="rId53"/>
  </p:sldIdLst>
  <p:sldSz cx="9144000" cy="5143500" type="screen16x9"/>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1C71149-82AD-4AD0-83CB-2BDE22B83051}">
          <p14:sldIdLst>
            <p14:sldId id="2430"/>
            <p14:sldId id="2431"/>
            <p14:sldId id="2432"/>
            <p14:sldId id="2433"/>
            <p14:sldId id="2434"/>
            <p14:sldId id="2492"/>
            <p14:sldId id="2494"/>
            <p14:sldId id="2493"/>
            <p14:sldId id="2435"/>
            <p14:sldId id="2436"/>
            <p14:sldId id="2410"/>
            <p14:sldId id="2496"/>
            <p14:sldId id="2411"/>
            <p14:sldId id="2412"/>
            <p14:sldId id="2497"/>
            <p14:sldId id="2660"/>
            <p14:sldId id="2659"/>
            <p14:sldId id="2498"/>
            <p14:sldId id="2413"/>
            <p14:sldId id="2466"/>
            <p14:sldId id="2499"/>
            <p14:sldId id="2414"/>
            <p14:sldId id="2631"/>
            <p14:sldId id="2415"/>
            <p14:sldId id="2533"/>
            <p14:sldId id="2416"/>
            <p14:sldId id="2417"/>
            <p14:sldId id="2629"/>
            <p14:sldId id="2630"/>
            <p14:sldId id="2632"/>
            <p14:sldId id="2633"/>
            <p14:sldId id="2573"/>
            <p14:sldId id="2589"/>
            <p14:sldId id="2421"/>
            <p14:sldId id="2569"/>
            <p14:sldId id="2557"/>
            <p14:sldId id="2422"/>
            <p14:sldId id="2614"/>
            <p14:sldId id="2423"/>
            <p14:sldId id="2424"/>
            <p14:sldId id="2425"/>
            <p14:sldId id="2564"/>
            <p14:sldId id="2426"/>
            <p14:sldId id="2427"/>
            <p14:sldId id="2563"/>
            <p14:sldId id="2428"/>
            <p14:sldId id="2616"/>
            <p14:sldId id="2618"/>
            <p14:sldId id="2617"/>
            <p14:sldId id="26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AF5"/>
    <a:srgbClr val="B0DD7F"/>
    <a:srgbClr val="82C836"/>
    <a:srgbClr val="63B446"/>
    <a:srgbClr val="DAA600"/>
    <a:srgbClr val="85CA3A"/>
    <a:srgbClr val="F7F7F7"/>
    <a:srgbClr val="EAB200"/>
    <a:srgbClr val="106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97" autoAdjust="0"/>
    <p:restoredTop sz="94660"/>
  </p:normalViewPr>
  <p:slideViewPr>
    <p:cSldViewPr>
      <p:cViewPr varScale="1">
        <p:scale>
          <a:sx n="90" d="100"/>
          <a:sy n="90" d="100"/>
        </p:scale>
        <p:origin x="572" y="52"/>
      </p:cViewPr>
      <p:guideLst>
        <p:guide orient="horz" pos="1851"/>
        <p:guide pos="29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13.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5B130-AE21-4EB1-8CDF-A94E619A6276}"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712C9-8DC8-4E79-80EE-9221380E439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1A7619B-5F27-461A-B1F7-4377D2F87AC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1A7619B-5F27-461A-B1F7-4377D2F87AC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1A7619B-5F27-461A-B1F7-4377D2F87AC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7619B-5F27-461A-B1F7-4377D2F87AC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A7619B-5F27-461A-B1F7-4377D2F87AC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A7619B-5F27-461A-B1F7-4377D2F87AC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A7619B-5F27-461A-B1F7-4377D2F87AC7}" type="datetimeFigureOut">
              <a:rPr lang="en-US" smtClean="0"/>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ABB53E6-B91E-4566-8937-6DB8487B3E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hyperlink" Target="http://www.china.com.cn/policy/txt/2011-12/12/content_24131347.htm" TargetMode="External"/><Relationship Id="rId2" Type="http://schemas.openxmlformats.org/officeDocument/2006/relationships/image" Target="../media/image3.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3.png"/><Relationship Id="rId16" Type="http://schemas.openxmlformats.org/officeDocument/2006/relationships/notesSlide" Target="../notesSlides/notesSlide34.xml"/><Relationship Id="rId15" Type="http://schemas.openxmlformats.org/officeDocument/2006/relationships/slideLayout" Target="../slideLayouts/slideLayout1.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5.xml"/><Relationship Id="rId7" Type="http://schemas.openxmlformats.org/officeDocument/2006/relationships/slideLayout" Target="../slideLayouts/slideLayout1.xml"/><Relationship Id="rId6" Type="http://schemas.openxmlformats.org/officeDocument/2006/relationships/slide" Target="slide50.xml"/><Relationship Id="rId5" Type="http://schemas.openxmlformats.org/officeDocument/2006/relationships/slide" Target="slide49.xml"/><Relationship Id="rId4" Type="http://schemas.openxmlformats.org/officeDocument/2006/relationships/slide" Target="slide48.xml"/><Relationship Id="rId3" Type="http://schemas.openxmlformats.org/officeDocument/2006/relationships/slide" Target="slide47.xml"/><Relationship Id="rId2" Type="http://schemas.openxmlformats.org/officeDocument/2006/relationships/image" Target="../media/image3.png"/><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35541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67106" y="47242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47372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8175503" y="467077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38069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4" name="Rectangle 233"/>
          <p:cNvSpPr/>
          <p:nvPr/>
        </p:nvSpPr>
        <p:spPr>
          <a:xfrm>
            <a:off x="0" y="4852357"/>
            <a:ext cx="9143999" cy="3143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sz="1600" dirty="0">
              <a:solidFill>
                <a:schemeClr val="bg1">
                  <a:lumMod val="95000"/>
                </a:schemeClr>
              </a:solidFill>
              <a:latin typeface="Franchise" pitchFamily="49" charset="0"/>
              <a:ea typeface="Franchise" pitchFamily="49" charset="0"/>
            </a:endParaRPr>
          </a:p>
        </p:txBody>
      </p:sp>
      <p:sp>
        <p:nvSpPr>
          <p:cNvPr id="235" name="Rectangle 234"/>
          <p:cNvSpPr/>
          <p:nvPr/>
        </p:nvSpPr>
        <p:spPr>
          <a:xfrm>
            <a:off x="0" y="479515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57594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28587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812" y="457594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285874"/>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7236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7308" y="4598387"/>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38069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58716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29709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文本框 2"/>
          <p:cNvSpPr txBox="1"/>
          <p:nvPr/>
        </p:nvSpPr>
        <p:spPr>
          <a:xfrm>
            <a:off x="711200" y="1598930"/>
            <a:ext cx="8148320" cy="768350"/>
          </a:xfrm>
          <a:prstGeom prst="rect">
            <a:avLst/>
          </a:prstGeom>
          <a:noFill/>
        </p:spPr>
        <p:txBody>
          <a:bodyPr wrap="square" rtlCol="0">
            <a:spAutoFit/>
          </a:bodyPr>
          <a:p>
            <a:pPr algn="ctr"/>
            <a:r>
              <a:rPr lang="zh-CN" altLang="en-US" sz="4400">
                <a:latin typeface="楷体" panose="02010609060101010101" charset="-122"/>
                <a:ea typeface="楷体" panose="02010609060101010101" charset="-122"/>
                <a:cs typeface="楷体" panose="02010609060101010101" charset="-122"/>
              </a:rPr>
              <a:t>第二章  学前儿童与教师</a:t>
            </a:r>
            <a:endParaRPr lang="zh-CN" altLang="en-US" sz="44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pic>
        <p:nvPicPr>
          <p:cNvPr id="3" name="图片 2"/>
          <p:cNvPicPr>
            <a:picLocks noChangeAspect="1"/>
          </p:cNvPicPr>
          <p:nvPr/>
        </p:nvPicPr>
        <p:blipFill>
          <a:blip r:embed="rId3"/>
          <a:stretch>
            <a:fillRect/>
          </a:stretch>
        </p:blipFill>
        <p:spPr>
          <a:xfrm>
            <a:off x="304800" y="1348105"/>
            <a:ext cx="2092960" cy="3148330"/>
          </a:xfrm>
          <a:prstGeom prst="rect">
            <a:avLst/>
          </a:prstGeom>
        </p:spPr>
      </p:pic>
      <p:sp>
        <p:nvSpPr>
          <p:cNvPr id="5" name="圆角矩形 4"/>
          <p:cNvSpPr/>
          <p:nvPr/>
        </p:nvSpPr>
        <p:spPr>
          <a:xfrm>
            <a:off x="305435" y="339725"/>
            <a:ext cx="3246755" cy="647700"/>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2800" b="1">
                <a:solidFill>
                  <a:srgbClr val="FF0000"/>
                </a:solidFill>
              </a:rPr>
              <a:t>古代社会的儿童观</a:t>
            </a:r>
            <a:endParaRPr lang="zh-CN" altLang="en-US" sz="2800" b="1">
              <a:solidFill>
                <a:srgbClr val="FF0000"/>
              </a:solidFill>
            </a:endParaRPr>
          </a:p>
        </p:txBody>
      </p:sp>
      <p:sp>
        <p:nvSpPr>
          <p:cNvPr id="10" name="文本框 9"/>
          <p:cNvSpPr txBox="1"/>
          <p:nvPr/>
        </p:nvSpPr>
        <p:spPr>
          <a:xfrm>
            <a:off x="2513965" y="1221740"/>
            <a:ext cx="6487160" cy="3415030"/>
          </a:xfrm>
          <a:prstGeom prst="rect">
            <a:avLst/>
          </a:prstGeom>
          <a:noFill/>
        </p:spPr>
        <p:txBody>
          <a:bodyPr wrap="square" rtlCol="0">
            <a:spAutoFit/>
          </a:bodyPr>
          <a:p>
            <a:pPr>
              <a:lnSpc>
                <a:spcPct val="15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在中世纪，小孩几乎一断奶，就被当作</a:t>
            </a:r>
            <a:r>
              <a:rPr lang="zh-CN" altLang="en-US" sz="2400" b="1">
                <a:solidFill>
                  <a:srgbClr val="353AF5"/>
                </a:solidFill>
                <a:latin typeface="楷体" panose="02010609060101010101" charset="-122"/>
                <a:ea typeface="楷体" panose="02010609060101010101" charset="-122"/>
                <a:cs typeface="楷体" panose="02010609060101010101" charset="-122"/>
              </a:rPr>
              <a:t>“小大人”</a:t>
            </a:r>
            <a:r>
              <a:rPr lang="zh-CN" altLang="en-US" sz="2400">
                <a:latin typeface="楷体" panose="02010609060101010101" charset="-122"/>
                <a:ea typeface="楷体" panose="02010609060101010101" charset="-122"/>
                <a:cs typeface="楷体" panose="02010609060101010101" charset="-122"/>
              </a:rPr>
              <a:t>看待，他们混入成人中间，穿着与大人相仿的衣服，与其一起劳动、竞争、社交、玩耍。</a:t>
            </a:r>
            <a:endParaRPr lang="zh-CN" altLang="en-US" sz="2400">
              <a:latin typeface="楷体" panose="02010609060101010101" charset="-122"/>
              <a:ea typeface="楷体" panose="02010609060101010101" charset="-122"/>
              <a:cs typeface="楷体" panose="02010609060101010101" charset="-122"/>
            </a:endParaRPr>
          </a:p>
          <a:p>
            <a:pPr>
              <a:lnSpc>
                <a:spcPct val="150000"/>
              </a:lnSpc>
            </a:pPr>
            <a:r>
              <a:rPr lang="en-US" altLang="zh-CN" sz="2400">
                <a:latin typeface="楷体" panose="02010609060101010101" charset="-122"/>
                <a:ea typeface="楷体" panose="02010609060101010101" charset="-122"/>
                <a:cs typeface="楷体" panose="02010609060101010101" charset="-122"/>
              </a:rPr>
              <a:t>    ——菲力浦·阿利埃斯（Philippe Aries)</a:t>
            </a:r>
            <a:r>
              <a:rPr lang="zh-CN" altLang="en-US" sz="2400">
                <a:latin typeface="楷体" panose="02010609060101010101" charset="-122"/>
                <a:ea typeface="楷体" panose="02010609060101010101" charset="-122"/>
                <a:cs typeface="楷体" panose="02010609060101010101" charset="-122"/>
              </a:rPr>
              <a:t>《儿童的世纪》</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4442460" y="165735"/>
            <a:ext cx="4533265" cy="4615815"/>
          </a:xfrm>
          <a:prstGeom prst="rect">
            <a:avLst/>
          </a:prstGeom>
          <a:noFill/>
        </p:spPr>
        <p:txBody>
          <a:bodyPr wrap="square" rtlCol="0">
            <a:spAutoFit/>
          </a:bodyPr>
          <a:p>
            <a:pPr>
              <a:lnSpc>
                <a:spcPct val="150000"/>
              </a:lnSpc>
            </a:pPr>
            <a:r>
              <a:rPr lang="en-US" altLang="zh-CN" sz="2800"/>
              <a:t>  </a:t>
            </a:r>
            <a:r>
              <a:rPr lang="zh-CN" altLang="en-US" sz="2800"/>
              <a:t>        宗教的原罪说在</a:t>
            </a:r>
            <a:r>
              <a:rPr lang="en-US" altLang="zh-CN" sz="2800"/>
              <a:t>14-18</a:t>
            </a:r>
            <a:r>
              <a:rPr lang="zh-CN" altLang="en-US" sz="2800"/>
              <a:t>世纪被普遍接受。认为，儿童</a:t>
            </a:r>
            <a:r>
              <a:rPr lang="en-US" sz="2800"/>
              <a:t>“</a:t>
            </a:r>
            <a:r>
              <a:rPr lang="zh-CN" altLang="en-US" sz="2800" b="1">
                <a:solidFill>
                  <a:srgbClr val="353AF5"/>
                </a:solidFill>
              </a:rPr>
              <a:t>生而有罪</a:t>
            </a:r>
            <a:r>
              <a:rPr lang="en-US" altLang="zh-CN" sz="2800"/>
              <a:t>”</a:t>
            </a:r>
            <a:r>
              <a:rPr lang="zh-CN" altLang="en-US" sz="2800"/>
              <a:t>，所以教会要给刚出世的婴儿</a:t>
            </a:r>
            <a:r>
              <a:rPr lang="zh-CN" altLang="en-US" sz="2800" u="sng"/>
              <a:t>施洗礼</a:t>
            </a:r>
            <a:r>
              <a:rPr lang="zh-CN" altLang="en-US" sz="2800"/>
              <a:t>，以后还要严格</a:t>
            </a:r>
            <a:r>
              <a:rPr lang="zh-CN" altLang="en-US" sz="2800" u="sng"/>
              <a:t>控制</a:t>
            </a:r>
            <a:r>
              <a:rPr lang="zh-CN" altLang="en-US" sz="2800"/>
              <a:t>儿童的欲望，并认为</a:t>
            </a:r>
            <a:r>
              <a:rPr lang="zh-CN" altLang="en-US" sz="2800" u="sng"/>
              <a:t>体罚</a:t>
            </a:r>
            <a:r>
              <a:rPr lang="zh-CN" altLang="en-US" sz="2800"/>
              <a:t>能驱除儿童内在的恶性。</a:t>
            </a:r>
            <a:endParaRPr lang="en-US" altLang="zh-CN"/>
          </a:p>
        </p:txBody>
      </p:sp>
      <p:pic>
        <p:nvPicPr>
          <p:cNvPr id="4" name="图片 3"/>
          <p:cNvPicPr>
            <a:picLocks noChangeAspect="1"/>
          </p:cNvPicPr>
          <p:nvPr/>
        </p:nvPicPr>
        <p:blipFill>
          <a:blip r:embed="rId3"/>
          <a:stretch>
            <a:fillRect/>
          </a:stretch>
        </p:blipFill>
        <p:spPr>
          <a:xfrm>
            <a:off x="184150" y="824865"/>
            <a:ext cx="4067175" cy="317944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12794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267970" y="159385"/>
            <a:ext cx="8418830" cy="1383665"/>
          </a:xfrm>
          <a:prstGeom prst="rect">
            <a:avLst/>
          </a:prstGeom>
          <a:noFill/>
        </p:spPr>
        <p:txBody>
          <a:bodyPr wrap="square" rtlCol="0">
            <a:spAutoFit/>
          </a:bodyPr>
          <a:p>
            <a:pPr>
              <a:lnSpc>
                <a:spcPct val="150000"/>
              </a:lnSpc>
            </a:pPr>
            <a:r>
              <a:rPr lang="zh-CN" altLang="en-US" sz="2800"/>
              <a:t>        文艺复兴时期，将儿童视为父母的</a:t>
            </a:r>
            <a:r>
              <a:rPr lang="zh-CN" altLang="en-US" sz="2800" b="1">
                <a:solidFill>
                  <a:srgbClr val="FF0000"/>
                </a:solidFill>
              </a:rPr>
              <a:t>私有财产</a:t>
            </a:r>
            <a:r>
              <a:rPr lang="zh-CN" altLang="en-US" sz="2800"/>
              <a:t>儿童观和</a:t>
            </a:r>
            <a:r>
              <a:rPr lang="zh-CN" altLang="en-US" sz="2800" b="1">
                <a:solidFill>
                  <a:srgbClr val="FF0000"/>
                </a:solidFill>
              </a:rPr>
              <a:t>“原罪说”</a:t>
            </a:r>
            <a:r>
              <a:rPr lang="zh-CN" altLang="en-US" sz="2800"/>
              <a:t>的儿童观仍然占据</a:t>
            </a:r>
            <a:r>
              <a:rPr lang="zh-CN" altLang="en-US" sz="2800" b="1">
                <a:solidFill>
                  <a:srgbClr val="353AF5"/>
                </a:solidFill>
              </a:rPr>
              <a:t>统治</a:t>
            </a:r>
            <a:r>
              <a:rPr lang="zh-CN" altLang="en-US" sz="2800"/>
              <a:t>地位。</a:t>
            </a:r>
            <a:endParaRPr lang="zh-CN" altLang="en-US" sz="2800"/>
          </a:p>
        </p:txBody>
      </p:sp>
      <p:sp>
        <p:nvSpPr>
          <p:cNvPr id="5" name="圆角矩形 4"/>
          <p:cNvSpPr/>
          <p:nvPr/>
        </p:nvSpPr>
        <p:spPr>
          <a:xfrm>
            <a:off x="210185" y="2910205"/>
            <a:ext cx="3246755" cy="647700"/>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2800" b="1">
                <a:solidFill>
                  <a:srgbClr val="FF0000"/>
                </a:solidFill>
              </a:rPr>
              <a:t>古代社会的儿童观</a:t>
            </a:r>
            <a:endParaRPr lang="zh-CN" altLang="en-US" sz="2800" b="1">
              <a:solidFill>
                <a:srgbClr val="FF0000"/>
              </a:solidFill>
            </a:endParaRPr>
          </a:p>
        </p:txBody>
      </p:sp>
      <p:sp>
        <p:nvSpPr>
          <p:cNvPr id="3" name="文本框 2"/>
          <p:cNvSpPr txBox="1"/>
          <p:nvPr/>
        </p:nvSpPr>
        <p:spPr>
          <a:xfrm>
            <a:off x="3605530" y="2694940"/>
            <a:ext cx="5268595" cy="1076325"/>
          </a:xfrm>
          <a:prstGeom prst="rect">
            <a:avLst/>
          </a:prstGeom>
          <a:noFill/>
        </p:spPr>
        <p:txBody>
          <a:bodyPr wrap="square" rtlCol="0">
            <a:spAutoFit/>
          </a:bodyPr>
          <a:p>
            <a:r>
              <a:rPr lang="en-US" altLang="zh-CN" sz="3200"/>
              <a:t>“</a:t>
            </a:r>
            <a:r>
              <a:rPr lang="zh-CN" altLang="en-US" sz="3200"/>
              <a:t>小大人</a:t>
            </a:r>
            <a:r>
              <a:rPr lang="en-US" altLang="zh-CN" sz="3200"/>
              <a:t>”</a:t>
            </a:r>
            <a:r>
              <a:rPr lang="zh-CN" altLang="en-US" sz="3200"/>
              <a:t>、</a:t>
            </a:r>
            <a:r>
              <a:rPr lang="en-US" altLang="zh-CN" sz="3200"/>
              <a:t>“</a:t>
            </a:r>
            <a:r>
              <a:rPr lang="zh-CN" altLang="en-US" sz="3200"/>
              <a:t>私有财产</a:t>
            </a:r>
            <a:r>
              <a:rPr lang="en-US" altLang="zh-CN" sz="3200"/>
              <a:t>”</a:t>
            </a:r>
            <a:r>
              <a:rPr lang="zh-CN" altLang="en-US" sz="3200"/>
              <a:t>、</a:t>
            </a:r>
            <a:r>
              <a:rPr lang="en-US" altLang="zh-CN" sz="3200"/>
              <a:t>“</a:t>
            </a:r>
            <a:r>
              <a:rPr lang="zh-CN" altLang="en-US" sz="3200"/>
              <a:t>原罪说</a:t>
            </a:r>
            <a:r>
              <a:rPr lang="en-US" altLang="zh-CN" sz="3200"/>
              <a:t>”</a:t>
            </a:r>
            <a:endParaRPr lang="en-US" altLang="zh-CN" sz="3200"/>
          </a:p>
        </p:txBody>
      </p:sp>
      <p:sp>
        <p:nvSpPr>
          <p:cNvPr id="7" name="折角形 6"/>
          <p:cNvSpPr/>
          <p:nvPr/>
        </p:nvSpPr>
        <p:spPr>
          <a:xfrm>
            <a:off x="87630" y="2081530"/>
            <a:ext cx="8719185" cy="2303780"/>
          </a:xfrm>
          <a:prstGeom prst="foldedCorner">
            <a:avLst/>
          </a:prstGeom>
          <a:no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圆角矩形 4"/>
          <p:cNvSpPr/>
          <p:nvPr/>
        </p:nvSpPr>
        <p:spPr>
          <a:xfrm>
            <a:off x="449580" y="238125"/>
            <a:ext cx="3246755" cy="647700"/>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2800" b="1">
                <a:solidFill>
                  <a:srgbClr val="FF0000"/>
                </a:solidFill>
              </a:rPr>
              <a:t>近代社会的儿童观</a:t>
            </a:r>
            <a:endParaRPr lang="zh-CN" altLang="en-US" sz="2800" b="1">
              <a:solidFill>
                <a:srgbClr val="FF0000"/>
              </a:solidFill>
            </a:endParaRPr>
          </a:p>
        </p:txBody>
      </p:sp>
      <p:pic>
        <p:nvPicPr>
          <p:cNvPr id="3" name="图片 2"/>
          <p:cNvPicPr>
            <a:picLocks noChangeAspect="1"/>
          </p:cNvPicPr>
          <p:nvPr/>
        </p:nvPicPr>
        <p:blipFill>
          <a:blip r:embed="rId3"/>
          <a:stretch>
            <a:fillRect/>
          </a:stretch>
        </p:blipFill>
        <p:spPr>
          <a:xfrm>
            <a:off x="466725" y="1064260"/>
            <a:ext cx="969645" cy="1251585"/>
          </a:xfrm>
          <a:prstGeom prst="rect">
            <a:avLst/>
          </a:prstGeom>
        </p:spPr>
      </p:pic>
      <p:pic>
        <p:nvPicPr>
          <p:cNvPr id="4" name="图片 3"/>
          <p:cNvPicPr>
            <a:picLocks noChangeAspect="1"/>
          </p:cNvPicPr>
          <p:nvPr/>
        </p:nvPicPr>
        <p:blipFill>
          <a:blip r:embed="rId4"/>
          <a:stretch>
            <a:fillRect/>
          </a:stretch>
        </p:blipFill>
        <p:spPr>
          <a:xfrm>
            <a:off x="434975" y="3164840"/>
            <a:ext cx="984250" cy="1233805"/>
          </a:xfrm>
          <a:prstGeom prst="rect">
            <a:avLst/>
          </a:prstGeom>
        </p:spPr>
      </p:pic>
      <p:cxnSp>
        <p:nvCxnSpPr>
          <p:cNvPr id="6" name="直接连接符 5"/>
          <p:cNvCxnSpPr/>
          <p:nvPr/>
        </p:nvCxnSpPr>
        <p:spPr>
          <a:xfrm>
            <a:off x="1608455" y="1149350"/>
            <a:ext cx="10795" cy="33667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18310" y="1064260"/>
            <a:ext cx="6968490" cy="1198880"/>
          </a:xfrm>
          <a:prstGeom prst="rect">
            <a:avLst/>
          </a:prstGeom>
          <a:noFill/>
        </p:spPr>
        <p:txBody>
          <a:bodyPr wrap="square" rtlCol="0">
            <a:spAutoFit/>
          </a:bodyPr>
          <a:p>
            <a:r>
              <a:rPr lang="en-US" altLang="zh-CN" sz="2400"/>
              <a:t>  </a:t>
            </a:r>
            <a:r>
              <a:rPr lang="zh-CN" altLang="en-US" sz="2400"/>
              <a:t>洛克</a:t>
            </a:r>
            <a:endParaRPr lang="zh-CN" altLang="en-US" sz="2400"/>
          </a:p>
          <a:p>
            <a:r>
              <a:rPr lang="zh-CN" altLang="en-US" sz="2400" b="1">
                <a:solidFill>
                  <a:srgbClr val="353AF5"/>
                </a:solidFill>
              </a:rPr>
              <a:t>《教育漫话》</a:t>
            </a:r>
            <a:endParaRPr lang="zh-CN" altLang="en-US" sz="2400"/>
          </a:p>
          <a:p>
            <a:r>
              <a:rPr lang="en-US" altLang="zh-CN" sz="2400"/>
              <a:t>  “</a:t>
            </a:r>
            <a:r>
              <a:rPr lang="zh-CN" altLang="en-US" sz="2400" b="1">
                <a:solidFill>
                  <a:srgbClr val="FF0000"/>
                </a:solidFill>
              </a:rPr>
              <a:t>白板说</a:t>
            </a:r>
            <a:r>
              <a:rPr lang="en-US" altLang="zh-CN" sz="2400"/>
              <a:t>”</a:t>
            </a:r>
            <a:r>
              <a:rPr lang="zh-CN" altLang="en-US" sz="2400"/>
              <a:t>，人刚生下来如同白纸</a:t>
            </a:r>
            <a:endParaRPr lang="zh-CN" altLang="en-US" sz="2400"/>
          </a:p>
        </p:txBody>
      </p:sp>
      <p:sp>
        <p:nvSpPr>
          <p:cNvPr id="8" name="文本框 7"/>
          <p:cNvSpPr txBox="1"/>
          <p:nvPr/>
        </p:nvSpPr>
        <p:spPr>
          <a:xfrm>
            <a:off x="1619250" y="2805430"/>
            <a:ext cx="7524750" cy="2306955"/>
          </a:xfrm>
          <a:prstGeom prst="rect">
            <a:avLst/>
          </a:prstGeom>
          <a:noFill/>
        </p:spPr>
        <p:txBody>
          <a:bodyPr wrap="square" rtlCol="0">
            <a:spAutoFit/>
          </a:bodyPr>
          <a:p>
            <a:r>
              <a:rPr lang="en-US" altLang="zh-CN" sz="2400"/>
              <a:t>   </a:t>
            </a:r>
            <a:r>
              <a:rPr lang="zh-CN" altLang="en-US" sz="2400"/>
              <a:t>卢梭</a:t>
            </a:r>
            <a:endParaRPr lang="zh-CN" altLang="en-US" sz="2400"/>
          </a:p>
          <a:p>
            <a:r>
              <a:rPr lang="zh-CN" altLang="en-US" sz="2400" b="1">
                <a:solidFill>
                  <a:srgbClr val="353AF5"/>
                </a:solidFill>
              </a:rPr>
              <a:t>《爱弥儿》</a:t>
            </a:r>
            <a:endParaRPr lang="zh-CN" altLang="en-US" sz="2400"/>
          </a:p>
          <a:p>
            <a:pPr marL="285750" indent="-285750">
              <a:buFont typeface="Wingdings" panose="05000000000000000000" charset="0"/>
              <a:buChar char="l"/>
            </a:pPr>
            <a:r>
              <a:rPr lang="zh-CN" altLang="en-US" sz="2400"/>
              <a:t>儿童生来便具有一些自然赋予的冲动，一些美好的天性</a:t>
            </a:r>
            <a:endParaRPr lang="zh-CN" altLang="en-US" sz="2400"/>
          </a:p>
          <a:p>
            <a:pPr marL="285750" indent="-285750">
              <a:buFont typeface="Wingdings" panose="05000000000000000000" charset="0"/>
              <a:buChar char="l"/>
            </a:pPr>
            <a:r>
              <a:rPr lang="zh-CN" altLang="en-US" sz="2400"/>
              <a:t>儿童期的存在是自然规律</a:t>
            </a:r>
            <a:endParaRPr lang="zh-CN" altLang="en-US" sz="2400"/>
          </a:p>
          <a:p>
            <a:pPr marL="285750" indent="-285750">
              <a:buFont typeface="Wingdings" panose="05000000000000000000" charset="0"/>
              <a:buChar char="l"/>
            </a:pPr>
            <a:r>
              <a:rPr lang="zh-CN" altLang="en-US" sz="2400"/>
              <a:t>儿童期具有独立的存在价值</a:t>
            </a:r>
            <a:endParaRPr lang="zh-CN" altLang="en-US" sz="24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文本框 2"/>
          <p:cNvSpPr txBox="1"/>
          <p:nvPr/>
        </p:nvSpPr>
        <p:spPr>
          <a:xfrm>
            <a:off x="1699260" y="2896870"/>
            <a:ext cx="7225665" cy="2306320"/>
          </a:xfrm>
          <a:prstGeom prst="rect">
            <a:avLst/>
          </a:prstGeom>
          <a:noFill/>
        </p:spPr>
        <p:txBody>
          <a:bodyPr wrap="square" rtlCol="0">
            <a:spAutoFit/>
          </a:bodyPr>
          <a:p>
            <a:pPr>
              <a:lnSpc>
                <a:spcPct val="120000"/>
              </a:lnSpc>
            </a:pPr>
            <a:r>
              <a:rPr lang="zh-CN" altLang="en-US" sz="2400"/>
              <a:t>确立了</a:t>
            </a:r>
            <a:r>
              <a:rPr lang="en-US" altLang="zh-CN" sz="2400"/>
              <a:t>“</a:t>
            </a:r>
            <a:r>
              <a:rPr lang="zh-CN" altLang="en-US" sz="2400" b="1">
                <a:solidFill>
                  <a:srgbClr val="FF0000"/>
                </a:solidFill>
                <a:latin typeface="楷体" panose="02010609060101010101" charset="-122"/>
                <a:ea typeface="楷体" panose="02010609060101010101" charset="-122"/>
              </a:rPr>
              <a:t>儿童中心</a:t>
            </a:r>
            <a:r>
              <a:rPr lang="en-US" altLang="zh-CN" sz="2400"/>
              <a:t>”</a:t>
            </a:r>
            <a:r>
              <a:rPr lang="zh-CN" altLang="en-US" sz="2400"/>
              <a:t>地位，真正</a:t>
            </a:r>
            <a:r>
              <a:rPr lang="zh-CN" altLang="en-US" sz="2400" b="1">
                <a:solidFill>
                  <a:srgbClr val="FF0000"/>
                </a:solidFill>
              </a:rPr>
              <a:t>奠定</a:t>
            </a:r>
            <a:r>
              <a:rPr lang="zh-CN" altLang="en-US" sz="2400"/>
              <a:t>了现代儿童观的理论基础：</a:t>
            </a:r>
            <a:endParaRPr lang="zh-CN" altLang="en-US" sz="2400"/>
          </a:p>
          <a:p>
            <a:pPr marL="285750" indent="-285750">
              <a:lnSpc>
                <a:spcPct val="120000"/>
              </a:lnSpc>
              <a:buFont typeface="Wingdings" panose="05000000000000000000" charset="0"/>
              <a:buChar char="l"/>
            </a:pPr>
            <a:r>
              <a:rPr lang="zh-CN" altLang="en-US" sz="2400"/>
              <a:t>强调儿童的本能的基础性</a:t>
            </a:r>
            <a:endParaRPr lang="zh-CN" altLang="en-US" sz="2400"/>
          </a:p>
          <a:p>
            <a:pPr marL="285750" indent="-285750">
              <a:lnSpc>
                <a:spcPct val="120000"/>
              </a:lnSpc>
              <a:buFont typeface="Wingdings" panose="05000000000000000000" charset="0"/>
              <a:buChar char="l"/>
            </a:pPr>
            <a:r>
              <a:rPr lang="zh-CN" altLang="en-US" sz="2400"/>
              <a:t>儿童是发展中的人</a:t>
            </a:r>
            <a:endParaRPr lang="zh-CN" altLang="en-US" sz="2400"/>
          </a:p>
          <a:p>
            <a:pPr marL="285750" indent="-285750">
              <a:lnSpc>
                <a:spcPct val="120000"/>
              </a:lnSpc>
              <a:buFont typeface="Wingdings" panose="05000000000000000000" charset="0"/>
              <a:buChar char="l"/>
            </a:pPr>
            <a:r>
              <a:rPr lang="zh-CN" altLang="en-US" sz="2400"/>
              <a:t>儿童与成人在心理方面存在很大差别 </a:t>
            </a:r>
            <a:r>
              <a:rPr lang="zh-CN" altLang="en-US"/>
              <a:t>  </a:t>
            </a:r>
            <a:endParaRPr lang="en-US" altLang="zh-CN"/>
          </a:p>
        </p:txBody>
      </p:sp>
      <p:sp>
        <p:nvSpPr>
          <p:cNvPr id="5" name="圆角矩形 4"/>
          <p:cNvSpPr/>
          <p:nvPr/>
        </p:nvSpPr>
        <p:spPr>
          <a:xfrm>
            <a:off x="254000" y="160655"/>
            <a:ext cx="3246755" cy="647700"/>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2800" b="1">
                <a:solidFill>
                  <a:srgbClr val="FF0000"/>
                </a:solidFill>
              </a:rPr>
              <a:t>现代社会的儿童观</a:t>
            </a:r>
            <a:endParaRPr lang="zh-CN" altLang="en-US" sz="2800" b="1">
              <a:solidFill>
                <a:srgbClr val="FF0000"/>
              </a:solidFill>
            </a:endParaRPr>
          </a:p>
        </p:txBody>
      </p:sp>
      <p:pic>
        <p:nvPicPr>
          <p:cNvPr id="4" name="图片 3"/>
          <p:cNvPicPr>
            <a:picLocks noChangeAspect="1"/>
          </p:cNvPicPr>
          <p:nvPr/>
        </p:nvPicPr>
        <p:blipFill>
          <a:blip r:embed="rId3"/>
          <a:stretch>
            <a:fillRect/>
          </a:stretch>
        </p:blipFill>
        <p:spPr>
          <a:xfrm>
            <a:off x="332105" y="971550"/>
            <a:ext cx="1012825" cy="1224280"/>
          </a:xfrm>
          <a:prstGeom prst="rect">
            <a:avLst/>
          </a:prstGeom>
        </p:spPr>
      </p:pic>
      <p:cxnSp>
        <p:nvCxnSpPr>
          <p:cNvPr id="6" name="直接连接符 5"/>
          <p:cNvCxnSpPr/>
          <p:nvPr/>
        </p:nvCxnSpPr>
        <p:spPr>
          <a:xfrm>
            <a:off x="1632585" y="971550"/>
            <a:ext cx="10795" cy="33667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99260" y="808355"/>
            <a:ext cx="7303770" cy="1863725"/>
          </a:xfrm>
          <a:prstGeom prst="rect">
            <a:avLst/>
          </a:prstGeom>
          <a:noFill/>
        </p:spPr>
        <p:txBody>
          <a:bodyPr wrap="square" rtlCol="0">
            <a:spAutoFit/>
          </a:bodyPr>
          <a:p>
            <a:pPr>
              <a:lnSpc>
                <a:spcPct val="120000"/>
              </a:lnSpc>
            </a:pPr>
            <a:r>
              <a:rPr lang="zh-CN" altLang="en-US" sz="2400">
                <a:sym typeface="+mn-ea"/>
              </a:rPr>
              <a:t>蒙台梭利的儿童观以</a:t>
            </a:r>
            <a:r>
              <a:rPr lang="zh-CN" altLang="en-US" sz="2400">
                <a:latin typeface="楷体" panose="02010609060101010101" charset="-122"/>
                <a:ea typeface="楷体" panose="02010609060101010101" charset="-122"/>
                <a:sym typeface="+mn-ea"/>
              </a:rPr>
              <a:t>对儿童的重视与尊重</a:t>
            </a:r>
            <a:r>
              <a:rPr lang="zh-CN" altLang="en-US" sz="2400">
                <a:sym typeface="+mn-ea"/>
              </a:rPr>
              <a:t>为基础。</a:t>
            </a:r>
            <a:endParaRPr lang="zh-CN" altLang="en-US" sz="2400">
              <a:sym typeface="+mn-ea"/>
            </a:endParaRPr>
          </a:p>
          <a:p>
            <a:pPr>
              <a:lnSpc>
                <a:spcPct val="120000"/>
              </a:lnSpc>
            </a:pPr>
            <a:r>
              <a:rPr lang="zh-CN" altLang="en-US" sz="2400">
                <a:sym typeface="+mn-ea"/>
              </a:rPr>
              <a:t>教育</a:t>
            </a:r>
            <a:r>
              <a:rPr lang="zh-CN" altLang="en-US" sz="2400" b="1">
                <a:solidFill>
                  <a:srgbClr val="FF0000"/>
                </a:solidFill>
                <a:sym typeface="+mn-ea"/>
              </a:rPr>
              <a:t>第一关心</a:t>
            </a:r>
            <a:r>
              <a:rPr lang="zh-CN" altLang="en-US" sz="2400">
                <a:sym typeface="+mn-ea"/>
              </a:rPr>
              <a:t>的问题是</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儿童的存在</a:t>
            </a:r>
            <a:r>
              <a:rPr lang="en-US" altLang="zh-CN" sz="2400">
                <a:latin typeface="楷体" panose="02010609060101010101" charset="-122"/>
                <a:ea typeface="楷体" panose="02010609060101010101" charset="-122"/>
                <a:cs typeface="楷体" panose="02010609060101010101" charset="-122"/>
                <a:sym typeface="+mn-ea"/>
              </a:rPr>
              <a:t>”</a:t>
            </a:r>
            <a:endParaRPr lang="zh-CN" altLang="en-US" sz="2400">
              <a:latin typeface="楷体" panose="02010609060101010101" charset="-122"/>
              <a:ea typeface="楷体" panose="02010609060101010101" charset="-122"/>
              <a:cs typeface="楷体" panose="02010609060101010101" charset="-122"/>
              <a:sym typeface="+mn-ea"/>
            </a:endParaRPr>
          </a:p>
          <a:p>
            <a:pPr>
              <a:lnSpc>
                <a:spcPct val="120000"/>
              </a:lnSpc>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新教育的基本目的就是发现和解放儿童</a:t>
            </a:r>
            <a:r>
              <a:rPr lang="en-US" altLang="zh-CN" sz="2400">
                <a:latin typeface="楷体" panose="02010609060101010101" charset="-122"/>
                <a:ea typeface="楷体" panose="02010609060101010101" charset="-122"/>
                <a:cs typeface="楷体" panose="02010609060101010101" charset="-122"/>
                <a:sym typeface="+mn-ea"/>
              </a:rPr>
              <a:t>”</a:t>
            </a:r>
            <a:endParaRPr lang="en-US" altLang="zh-CN" sz="2400">
              <a:latin typeface="楷体" panose="02010609060101010101" charset="-122"/>
              <a:ea typeface="楷体" panose="02010609060101010101" charset="-122"/>
              <a:cs typeface="楷体" panose="02010609060101010101" charset="-122"/>
              <a:sym typeface="+mn-ea"/>
            </a:endParaRPr>
          </a:p>
          <a:p>
            <a:pPr>
              <a:lnSpc>
                <a:spcPct val="120000"/>
              </a:lnSpc>
            </a:pPr>
            <a:r>
              <a:rPr lang="zh-CN" altLang="en-US" sz="2400">
                <a:sym typeface="+mn-ea"/>
              </a:rPr>
              <a:t>在教学过程中</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儿童是活动的中心</a:t>
            </a:r>
            <a:r>
              <a:rPr lang="en-US" altLang="zh-CN" sz="2400">
                <a:latin typeface="楷体" panose="02010609060101010101" charset="-122"/>
                <a:ea typeface="楷体" panose="02010609060101010101" charset="-122"/>
                <a:cs typeface="楷体" panose="02010609060101010101" charset="-122"/>
                <a:sym typeface="+mn-ea"/>
              </a:rPr>
              <a:t>”</a:t>
            </a:r>
            <a:endParaRPr lang="zh-CN" altLang="en-US" sz="2400"/>
          </a:p>
        </p:txBody>
      </p:sp>
      <p:pic>
        <p:nvPicPr>
          <p:cNvPr id="8" name="图片 7"/>
          <p:cNvPicPr>
            <a:picLocks noChangeAspect="1"/>
          </p:cNvPicPr>
          <p:nvPr/>
        </p:nvPicPr>
        <p:blipFill>
          <a:blip r:embed="rId4"/>
          <a:stretch>
            <a:fillRect/>
          </a:stretch>
        </p:blipFill>
        <p:spPr>
          <a:xfrm>
            <a:off x="411480" y="3215005"/>
            <a:ext cx="1024890" cy="140017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4" name="圆角矩形 3"/>
          <p:cNvSpPr/>
          <p:nvPr/>
        </p:nvSpPr>
        <p:spPr>
          <a:xfrm>
            <a:off x="659130" y="703580"/>
            <a:ext cx="2016125" cy="108013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4000"/>
              <a:t>古代</a:t>
            </a:r>
            <a:endParaRPr lang="zh-CN" altLang="en-US" sz="4000"/>
          </a:p>
        </p:txBody>
      </p:sp>
      <p:sp>
        <p:nvSpPr>
          <p:cNvPr id="6" name="圆角矩形 5"/>
          <p:cNvSpPr/>
          <p:nvPr/>
        </p:nvSpPr>
        <p:spPr>
          <a:xfrm>
            <a:off x="3449320" y="703580"/>
            <a:ext cx="2016125" cy="108013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4000"/>
              <a:t>近代</a:t>
            </a:r>
            <a:endParaRPr lang="zh-CN" altLang="en-US" sz="4000"/>
          </a:p>
        </p:txBody>
      </p:sp>
      <p:sp>
        <p:nvSpPr>
          <p:cNvPr id="7" name="圆角矩形 6"/>
          <p:cNvSpPr/>
          <p:nvPr/>
        </p:nvSpPr>
        <p:spPr>
          <a:xfrm>
            <a:off x="6239510" y="703580"/>
            <a:ext cx="2016125" cy="108013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4000"/>
              <a:t>现代</a:t>
            </a:r>
            <a:endParaRPr lang="zh-CN" altLang="en-US" sz="4000"/>
          </a:p>
        </p:txBody>
      </p:sp>
      <p:sp>
        <p:nvSpPr>
          <p:cNvPr id="8" name="右箭头 7"/>
          <p:cNvSpPr/>
          <p:nvPr/>
        </p:nvSpPr>
        <p:spPr>
          <a:xfrm>
            <a:off x="2928620" y="991870"/>
            <a:ext cx="283210" cy="2882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9" name="右箭头 8"/>
          <p:cNvSpPr/>
          <p:nvPr/>
        </p:nvSpPr>
        <p:spPr>
          <a:xfrm>
            <a:off x="5718810" y="991870"/>
            <a:ext cx="283210" cy="2882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3" name="文本框 2"/>
          <p:cNvSpPr txBox="1"/>
          <p:nvPr/>
        </p:nvSpPr>
        <p:spPr>
          <a:xfrm>
            <a:off x="449580" y="2804795"/>
            <a:ext cx="1484630" cy="460375"/>
          </a:xfrm>
          <a:prstGeom prst="rect">
            <a:avLst/>
          </a:prstGeom>
          <a:noFill/>
        </p:spPr>
        <p:txBody>
          <a:bodyPr wrap="square" rtlCol="0">
            <a:spAutoFit/>
          </a:bodyPr>
          <a:p>
            <a:r>
              <a:rPr lang="zh-CN" altLang="en-US" sz="2400"/>
              <a:t>三条线索</a:t>
            </a:r>
            <a:endParaRPr lang="zh-CN" altLang="en-US" sz="2400"/>
          </a:p>
        </p:txBody>
      </p:sp>
      <p:sp>
        <p:nvSpPr>
          <p:cNvPr id="5" name="右箭头 4"/>
          <p:cNvSpPr/>
          <p:nvPr/>
        </p:nvSpPr>
        <p:spPr>
          <a:xfrm>
            <a:off x="1934210" y="2890520"/>
            <a:ext cx="283210" cy="2882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0" name="圆角矩形 9"/>
          <p:cNvSpPr/>
          <p:nvPr/>
        </p:nvSpPr>
        <p:spPr>
          <a:xfrm>
            <a:off x="2524125" y="2480310"/>
            <a:ext cx="3326130" cy="20161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l">
              <a:lnSpc>
                <a:spcPct val="150000"/>
              </a:lnSpc>
            </a:pPr>
            <a:r>
              <a:rPr lang="en-US" altLang="zh-CN" sz="2400"/>
              <a:t>1.“</a:t>
            </a:r>
            <a:r>
              <a:rPr lang="zh-CN" altLang="en-US" sz="2400"/>
              <a:t>儿童</a:t>
            </a:r>
            <a:r>
              <a:rPr lang="en-US" altLang="zh-CN" sz="2400"/>
              <a:t>”</a:t>
            </a:r>
            <a:r>
              <a:rPr lang="zh-CN" altLang="en-US" sz="2400"/>
              <a:t>的概念</a:t>
            </a:r>
            <a:endParaRPr lang="zh-CN" altLang="en-US" sz="2400"/>
          </a:p>
          <a:p>
            <a:pPr algn="l">
              <a:lnSpc>
                <a:spcPct val="150000"/>
              </a:lnSpc>
            </a:pPr>
            <a:r>
              <a:rPr lang="en-US" altLang="zh-CN" sz="2400"/>
              <a:t>2.“</a:t>
            </a:r>
            <a:r>
              <a:rPr lang="zh-CN" altLang="en-US" sz="2400"/>
              <a:t>儿童中心</a:t>
            </a:r>
            <a:r>
              <a:rPr lang="en-US" altLang="zh-CN" sz="2400"/>
              <a:t>”</a:t>
            </a:r>
            <a:endParaRPr lang="en-US" altLang="zh-CN" sz="2400"/>
          </a:p>
          <a:p>
            <a:pPr algn="l">
              <a:lnSpc>
                <a:spcPct val="150000"/>
              </a:lnSpc>
            </a:pPr>
            <a:r>
              <a:rPr lang="en-US" altLang="zh-CN" sz="2400"/>
              <a:t>3.</a:t>
            </a:r>
            <a:r>
              <a:rPr lang="zh-CN" altLang="en-US" sz="2400"/>
              <a:t>儿童的权利</a:t>
            </a:r>
            <a:endParaRPr lang="zh-CN" altLang="en-US" sz="24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zh-CN" b="1">
                <a:sym typeface="+mn-ea"/>
              </a:rPr>
              <a:t>儿童权利的保护</a:t>
            </a:r>
            <a:endParaRPr lang="zh-CN" altLang="zh-CN" b="1">
              <a:sym typeface="+mn-ea"/>
            </a:endParaRPr>
          </a:p>
        </p:txBody>
      </p:sp>
      <p:sp>
        <p:nvSpPr>
          <p:cNvPr id="6" name="文本框 5"/>
          <p:cNvSpPr txBox="1"/>
          <p:nvPr/>
        </p:nvSpPr>
        <p:spPr>
          <a:xfrm>
            <a:off x="524828" y="1129189"/>
            <a:ext cx="7857173" cy="2938145"/>
          </a:xfrm>
          <a:prstGeom prst="rect">
            <a:avLst/>
          </a:prstGeom>
          <a:noFill/>
        </p:spPr>
        <p:txBody>
          <a:bodyPr wrap="square" rtlCol="0" anchor="t">
            <a:spAutoFit/>
          </a:bodyPr>
          <a:p>
            <a:pPr>
              <a:spcBef>
                <a:spcPts val="0"/>
              </a:spcBef>
            </a:pPr>
            <a:r>
              <a:rPr lang="zh-CN" altLang="en-US" sz="2800" b="1" dirty="0" smtClean="0">
                <a:solidFill>
                  <a:srgbClr val="0000CC"/>
                </a:solidFill>
                <a:latin typeface="+mj-ea"/>
                <a:ea typeface="+mj-ea"/>
                <a:cs typeface="Arial" panose="020B0604020202020204" pitchFamily="34" charset="0"/>
                <a:sym typeface="+mn-ea"/>
              </a:rPr>
              <a:t>国内认识：</a:t>
            </a:r>
            <a:endParaRPr lang="en-US" altLang="zh-CN" sz="2800" dirty="0" smtClean="0">
              <a:solidFill>
                <a:srgbClr val="0000CC"/>
              </a:solidFill>
              <a:latin typeface="华文新魏" panose="02010800040101010101" pitchFamily="2" charset="-122"/>
              <a:ea typeface="华文新魏" panose="02010800040101010101" pitchFamily="2" charset="-122"/>
              <a:cs typeface="Arial" panose="020B0604020202020204" pitchFamily="34" charset="0"/>
            </a:endParaRPr>
          </a:p>
          <a:p>
            <a:pPr marL="457200" indent="-457200">
              <a:spcBef>
                <a:spcPts val="1800"/>
              </a:spcBef>
              <a:buFont typeface="Wingdings" panose="05000000000000000000" charset="0"/>
              <a:buChar char="Ø"/>
            </a:pPr>
            <a:r>
              <a:rPr lang="en-US" altLang="zh-CN" sz="2800" dirty="0" smtClean="0">
                <a:sym typeface="+mn-ea"/>
              </a:rPr>
              <a:t>1990</a:t>
            </a:r>
            <a:r>
              <a:rPr lang="zh-CN" altLang="en-US" sz="2800" dirty="0" smtClean="0">
                <a:sym typeface="+mn-ea"/>
              </a:rPr>
              <a:t>年正式签署</a:t>
            </a:r>
            <a:r>
              <a:rPr lang="en-US" altLang="zh-CN" sz="2800" dirty="0" smtClean="0">
                <a:sym typeface="+mn-ea"/>
              </a:rPr>
              <a:t>《</a:t>
            </a:r>
            <a:r>
              <a:rPr lang="zh-CN" altLang="en-US" sz="2800" dirty="0" smtClean="0">
                <a:sym typeface="+mn-ea"/>
              </a:rPr>
              <a:t>儿童权利公约</a:t>
            </a:r>
            <a:r>
              <a:rPr lang="en-US" altLang="zh-CN" sz="2800" dirty="0" smtClean="0">
                <a:sym typeface="+mn-ea"/>
              </a:rPr>
              <a:t>》</a:t>
            </a:r>
            <a:endParaRPr lang="en-US" altLang="zh-CN" sz="2800" dirty="0" smtClean="0"/>
          </a:p>
          <a:p>
            <a:pPr marL="457200" indent="-457200">
              <a:spcBef>
                <a:spcPts val="1800"/>
              </a:spcBef>
              <a:buFont typeface="Wingdings" panose="05000000000000000000" charset="0"/>
              <a:buChar char="Ø"/>
            </a:pPr>
            <a:r>
              <a:rPr lang="en-US" altLang="zh-CN" sz="2800" dirty="0" smtClean="0">
                <a:sym typeface="+mn-ea"/>
              </a:rPr>
              <a:t>1991</a:t>
            </a:r>
            <a:r>
              <a:rPr lang="zh-CN" altLang="en-US" sz="2800" dirty="0" smtClean="0">
                <a:sym typeface="+mn-ea"/>
              </a:rPr>
              <a:t>年</a:t>
            </a:r>
            <a:r>
              <a:rPr lang="en-US" altLang="zh-CN" sz="2800" dirty="0" smtClean="0">
                <a:sym typeface="+mn-ea"/>
              </a:rPr>
              <a:t>1</a:t>
            </a:r>
            <a:r>
              <a:rPr lang="zh-CN" altLang="en-US" sz="2800" dirty="0" smtClean="0">
                <a:sym typeface="+mn-ea"/>
              </a:rPr>
              <a:t>月通过</a:t>
            </a:r>
            <a:r>
              <a:rPr lang="en-US" altLang="zh-CN" sz="2800" dirty="0" smtClean="0">
                <a:sym typeface="+mn-ea"/>
              </a:rPr>
              <a:t>《</a:t>
            </a:r>
            <a:r>
              <a:rPr lang="zh-CN" altLang="en-US" sz="2800" dirty="0" smtClean="0">
                <a:sym typeface="+mn-ea"/>
              </a:rPr>
              <a:t>禁止使用童工规定</a:t>
            </a:r>
            <a:r>
              <a:rPr lang="en-US" altLang="zh-CN" sz="2800" dirty="0" smtClean="0">
                <a:sym typeface="+mn-ea"/>
              </a:rPr>
              <a:t>》</a:t>
            </a:r>
            <a:endParaRPr lang="en-US" altLang="zh-CN" sz="2800" dirty="0" smtClean="0"/>
          </a:p>
          <a:p>
            <a:pPr marL="457200" indent="-457200">
              <a:spcBef>
                <a:spcPts val="1800"/>
              </a:spcBef>
              <a:buFont typeface="Wingdings" panose="05000000000000000000" charset="0"/>
              <a:buChar char="Ø"/>
            </a:pPr>
            <a:r>
              <a:rPr lang="en-US" altLang="zh-CN" sz="2800" dirty="0" smtClean="0">
                <a:sym typeface="+mn-ea"/>
              </a:rPr>
              <a:t>1991</a:t>
            </a:r>
            <a:r>
              <a:rPr lang="zh-CN" altLang="en-US" sz="2800" dirty="0" smtClean="0">
                <a:sym typeface="+mn-ea"/>
              </a:rPr>
              <a:t>年</a:t>
            </a:r>
            <a:r>
              <a:rPr lang="en-US" altLang="zh-CN" sz="2800" dirty="0" smtClean="0">
                <a:sym typeface="+mn-ea"/>
              </a:rPr>
              <a:t>9</a:t>
            </a:r>
            <a:r>
              <a:rPr lang="zh-CN" altLang="en-US" sz="2800" dirty="0" smtClean="0">
                <a:sym typeface="+mn-ea"/>
              </a:rPr>
              <a:t>月通过</a:t>
            </a:r>
            <a:r>
              <a:rPr lang="en-US" altLang="zh-CN" sz="2800" dirty="0" smtClean="0">
                <a:sym typeface="+mn-ea"/>
              </a:rPr>
              <a:t>《</a:t>
            </a:r>
            <a:r>
              <a:rPr lang="zh-CN" altLang="en-US" sz="2800" dirty="0" smtClean="0">
                <a:sym typeface="+mn-ea"/>
              </a:rPr>
              <a:t>中华人民共和国未成年人保护法</a:t>
            </a:r>
            <a:r>
              <a:rPr lang="en-US" altLang="zh-CN" sz="2800" dirty="0" smtClean="0">
                <a:sym typeface="+mn-ea"/>
              </a:rPr>
              <a: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173355" y="333375"/>
            <a:ext cx="8883650" cy="4231005"/>
          </a:xfrm>
          <a:prstGeom prst="rect">
            <a:avLst/>
          </a:prstGeom>
          <a:noFill/>
        </p:spPr>
        <p:txBody>
          <a:bodyPr wrap="square" rtlCol="0" anchor="t">
            <a:spAutoFit/>
          </a:bodyPr>
          <a:p>
            <a:pPr>
              <a:spcBef>
                <a:spcPts val="0"/>
              </a:spcBef>
            </a:pPr>
            <a:r>
              <a:rPr lang="zh-CN" altLang="en-US" sz="2800" b="1" dirty="0" smtClean="0">
                <a:solidFill>
                  <a:srgbClr val="0000CC"/>
                </a:solidFill>
                <a:latin typeface="+mj-ea"/>
                <a:ea typeface="+mj-ea"/>
                <a:cs typeface="Arial" panose="020B0604020202020204" pitchFamily="34" charset="0"/>
                <a:sym typeface="+mn-ea"/>
              </a:rPr>
              <a:t>国际认识：</a:t>
            </a:r>
            <a:endParaRPr lang="en-US" altLang="zh-CN" dirty="0" smtClean="0">
              <a:solidFill>
                <a:srgbClr val="0000CC"/>
              </a:solidFill>
              <a:latin typeface="华文新魏" panose="02010800040101010101" pitchFamily="2" charset="-122"/>
              <a:ea typeface="华文新魏" panose="02010800040101010101" pitchFamily="2" charset="-122"/>
              <a:cs typeface="Arial" panose="020B0604020202020204" pitchFamily="34" charset="0"/>
            </a:endParaRPr>
          </a:p>
          <a:p>
            <a:pPr marL="457200" indent="-457200">
              <a:spcBef>
                <a:spcPts val="1800"/>
              </a:spcBef>
              <a:buFont typeface="Wingdings" panose="05000000000000000000" charset="0"/>
              <a:buChar char="Ø"/>
            </a:pPr>
            <a:r>
              <a:rPr lang="zh-CN" altLang="en-US" sz="2800">
                <a:sym typeface="+mn-ea"/>
              </a:rPr>
              <a:t>1924年，国际联盟通过了《日内瓦儿童权利宣言》，这是</a:t>
            </a:r>
            <a:r>
              <a:rPr lang="zh-CN" altLang="en-US" sz="2800" b="1">
                <a:solidFill>
                  <a:srgbClr val="FF0000"/>
                </a:solidFill>
                <a:sym typeface="+mn-ea"/>
              </a:rPr>
              <a:t>第一个</a:t>
            </a:r>
            <a:r>
              <a:rPr lang="zh-CN" altLang="en-US" sz="2800">
                <a:sym typeface="+mn-ea"/>
              </a:rPr>
              <a:t>主张儿童权利的国际性文件。</a:t>
            </a:r>
            <a:endParaRPr lang="zh-CN" altLang="en-US" sz="2800"/>
          </a:p>
          <a:p>
            <a:pPr marL="457200" indent="-457200">
              <a:spcBef>
                <a:spcPts val="1800"/>
              </a:spcBef>
              <a:buFont typeface="Wingdings" panose="05000000000000000000" charset="0"/>
              <a:buChar char="Ø"/>
            </a:pPr>
            <a:r>
              <a:rPr lang="zh-CN" altLang="en-US" sz="2800">
                <a:sym typeface="+mn-ea"/>
              </a:rPr>
              <a:t>1959年，联合国大会通过《儿童权利宣言》，儿童和成人一样应得到人的尊严和尊重，享有生存、生活和学习权利。</a:t>
            </a:r>
            <a:endParaRPr lang="zh-CN" altLang="en-US" sz="2800"/>
          </a:p>
          <a:p>
            <a:pPr marL="457200" indent="-457200">
              <a:spcBef>
                <a:spcPts val="1800"/>
              </a:spcBef>
              <a:buFont typeface="Wingdings" panose="05000000000000000000" charset="0"/>
              <a:buChar char="Ø"/>
            </a:pPr>
            <a:r>
              <a:rPr lang="zh-CN" altLang="en-US" sz="2800">
                <a:sym typeface="+mn-ea"/>
              </a:rPr>
              <a:t>1989年11月20日，在第44届联合国大会通过《儿童权利公约》，</a:t>
            </a:r>
            <a:r>
              <a:rPr lang="zh-CN" altLang="en-US" sz="2800" b="1">
                <a:solidFill>
                  <a:srgbClr val="FF0000"/>
                </a:solidFill>
                <a:sym typeface="+mn-ea"/>
              </a:rPr>
              <a:t>第一个</a:t>
            </a:r>
            <a:r>
              <a:rPr lang="zh-CN" altLang="en-US" sz="2800">
                <a:sym typeface="+mn-ea"/>
              </a:rPr>
              <a:t>强调儿童权利的</a:t>
            </a:r>
            <a:r>
              <a:rPr lang="zh-CN" altLang="en-US" sz="2800" b="1">
                <a:solidFill>
                  <a:srgbClr val="FF0000"/>
                </a:solidFill>
                <a:sym typeface="+mn-ea"/>
              </a:rPr>
              <a:t>国际公约</a:t>
            </a:r>
            <a:r>
              <a:rPr lang="zh-CN" altLang="en-US" sz="2800">
                <a:sym typeface="+mn-ea"/>
              </a:rPr>
              <a:t>。</a:t>
            </a:r>
            <a:endParaRPr lang="zh-CN" altLang="en-US" sz="28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 name="文本框 1"/>
          <p:cNvSpPr txBox="1"/>
          <p:nvPr/>
        </p:nvSpPr>
        <p:spPr>
          <a:xfrm>
            <a:off x="386080" y="234315"/>
            <a:ext cx="4703445" cy="583565"/>
          </a:xfrm>
          <a:prstGeom prst="rect">
            <a:avLst/>
          </a:prstGeom>
          <a:noFill/>
        </p:spPr>
        <p:txBody>
          <a:bodyPr wrap="square" rtlCol="0">
            <a:spAutoFit/>
          </a:bodyPr>
          <a:p>
            <a:r>
              <a:rPr lang="zh-CN" altLang="en-US" sz="3200">
                <a:latin typeface="华文新魏" panose="02010800040101010101" pitchFamily="2" charset="-122"/>
                <a:ea typeface="华文新魏" panose="02010800040101010101" pitchFamily="2" charset="-122"/>
              </a:rPr>
              <a:t>三、科学的儿童观</a:t>
            </a:r>
            <a:endParaRPr lang="zh-CN" altLang="en-US" sz="3200">
              <a:latin typeface="华文新魏" panose="02010800040101010101" pitchFamily="2" charset="-122"/>
              <a:ea typeface="华文新魏" panose="02010800040101010101" pitchFamily="2" charset="-122"/>
            </a:endParaRPr>
          </a:p>
        </p:txBody>
      </p:sp>
      <p:sp>
        <p:nvSpPr>
          <p:cNvPr id="3" name="文本框 2"/>
          <p:cNvSpPr txBox="1"/>
          <p:nvPr/>
        </p:nvSpPr>
        <p:spPr>
          <a:xfrm>
            <a:off x="81915" y="1153160"/>
            <a:ext cx="8979535" cy="1753235"/>
          </a:xfrm>
          <a:prstGeom prst="rect">
            <a:avLst/>
          </a:prstGeom>
          <a:noFill/>
        </p:spPr>
        <p:txBody>
          <a:bodyPr wrap="square" rtlCol="0">
            <a:spAutoFit/>
          </a:bodyPr>
          <a:p>
            <a:pPr>
              <a:lnSpc>
                <a:spcPct val="150000"/>
              </a:lnSpc>
            </a:pPr>
            <a:r>
              <a:rPr sz="2400"/>
              <a:t>         科学的儿童观是</a:t>
            </a:r>
            <a:r>
              <a:rPr sz="2400">
                <a:latin typeface="楷体" panose="02010609060101010101" charset="-122"/>
                <a:ea typeface="楷体" panose="02010609060101010101" charset="-122"/>
              </a:rPr>
              <a:t>以儿童身心发展的基本规律</a:t>
            </a:r>
            <a:r>
              <a:rPr sz="2400"/>
              <a:t>为</a:t>
            </a:r>
            <a:r>
              <a:rPr sz="2400" b="1">
                <a:solidFill>
                  <a:srgbClr val="FF0000"/>
                </a:solidFill>
              </a:rPr>
              <a:t>出发点</a:t>
            </a:r>
            <a:r>
              <a:rPr sz="2400"/>
              <a:t>的，是</a:t>
            </a:r>
            <a:r>
              <a:rPr sz="2400">
                <a:latin typeface="楷体" panose="02010609060101010101" charset="-122"/>
                <a:ea typeface="楷体" panose="02010609060101010101" charset="-122"/>
              </a:rPr>
              <a:t>以社会发展的需要和社会对未来一代的期待</a:t>
            </a:r>
            <a:r>
              <a:rPr sz="2400"/>
              <a:t>为</a:t>
            </a:r>
            <a:r>
              <a:rPr sz="2400" b="1">
                <a:solidFill>
                  <a:srgbClr val="FF0000"/>
                </a:solidFill>
              </a:rPr>
              <a:t>引导</a:t>
            </a:r>
            <a:r>
              <a:rPr sz="2400"/>
              <a:t>的。它至少包涵以下几个主要的观点</a:t>
            </a:r>
            <a:r>
              <a:rPr lang="zh-CN" sz="2400"/>
              <a:t>：</a:t>
            </a:r>
            <a:endParaRPr lang="zh-CN" sz="2400"/>
          </a:p>
        </p:txBody>
      </p:sp>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3" name="文本框 2"/>
          <p:cNvSpPr txBox="1"/>
          <p:nvPr/>
        </p:nvSpPr>
        <p:spPr>
          <a:xfrm>
            <a:off x="82550" y="119380"/>
            <a:ext cx="8979535" cy="4707890"/>
          </a:xfrm>
          <a:prstGeom prst="rect">
            <a:avLst/>
          </a:prstGeom>
          <a:noFill/>
        </p:spPr>
        <p:txBody>
          <a:bodyPr wrap="square" rtlCol="0">
            <a:spAutoFit/>
          </a:bodyPr>
          <a:p>
            <a:pPr>
              <a:lnSpc>
                <a:spcPct val="150000"/>
              </a:lnSpc>
            </a:pPr>
            <a:r>
              <a:rPr lang="en-US" sz="2400"/>
              <a:t>1.</a:t>
            </a:r>
            <a:r>
              <a:rPr sz="2400" b="1">
                <a:solidFill>
                  <a:srgbClr val="353AF5"/>
                </a:solidFill>
              </a:rPr>
              <a:t>儿童是稚嫩的个体</a:t>
            </a:r>
            <a:r>
              <a:rPr sz="2400"/>
              <a:t>，</a:t>
            </a:r>
            <a:r>
              <a:rPr sz="2000">
                <a:latin typeface="楷体" panose="02010609060101010101" charset="-122"/>
                <a:ea typeface="楷体" panose="02010609060101010101" charset="-122"/>
              </a:rPr>
              <a:t>身心各方面尚不完善，需要科学的、合理的照顾和保护</a:t>
            </a:r>
            <a:r>
              <a:rPr lang="zh-CN" sz="2000">
                <a:latin typeface="楷体" panose="02010609060101010101" charset="-122"/>
                <a:ea typeface="楷体" panose="02010609060101010101" charset="-122"/>
              </a:rPr>
              <a:t>；</a:t>
            </a:r>
            <a:endParaRPr lang="zh-CN" sz="2000">
              <a:latin typeface="楷体" panose="02010609060101010101" charset="-122"/>
              <a:ea typeface="楷体" panose="02010609060101010101" charset="-122"/>
            </a:endParaRPr>
          </a:p>
          <a:p>
            <a:pPr algn="l">
              <a:lnSpc>
                <a:spcPct val="150000"/>
              </a:lnSpc>
            </a:pPr>
            <a:r>
              <a:rPr lang="en-US" sz="2400"/>
              <a:t>2.</a:t>
            </a:r>
            <a:r>
              <a:rPr sz="2400" b="1">
                <a:solidFill>
                  <a:srgbClr val="353AF5"/>
                </a:solidFill>
              </a:rPr>
              <a:t>儿童是独立的个体</a:t>
            </a:r>
            <a:r>
              <a:rPr sz="2400"/>
              <a:t>，</a:t>
            </a:r>
            <a:r>
              <a:rPr sz="2000">
                <a:latin typeface="楷体" panose="02010609060101010101" charset="-122"/>
                <a:ea typeface="楷体" panose="02010609060101010101" charset="-122"/>
              </a:rPr>
              <a:t>应有主动活动、自由活动和充分活动的机会和权利；    </a:t>
            </a:r>
            <a:endParaRPr sz="2000">
              <a:latin typeface="楷体" panose="02010609060101010101" charset="-122"/>
              <a:ea typeface="楷体" panose="02010609060101010101" charset="-122"/>
            </a:endParaRPr>
          </a:p>
          <a:p>
            <a:pPr>
              <a:lnSpc>
                <a:spcPct val="150000"/>
              </a:lnSpc>
            </a:pPr>
            <a:r>
              <a:rPr lang="en-US" sz="2400"/>
              <a:t>3.</a:t>
            </a:r>
            <a:r>
              <a:rPr sz="2400" b="1">
                <a:solidFill>
                  <a:srgbClr val="353AF5"/>
                </a:solidFill>
              </a:rPr>
              <a:t>儿童是完整的个体</a:t>
            </a:r>
            <a:r>
              <a:rPr lang="zh-CN" sz="2400"/>
              <a:t>，</a:t>
            </a:r>
            <a:r>
              <a:rPr sz="2000">
                <a:latin typeface="楷体" panose="02010609060101010101" charset="-122"/>
                <a:ea typeface="楷体" panose="02010609060101010101" charset="-122"/>
              </a:rPr>
              <a:t>必须高度重视其在身体、认知、品德、情感、个体等方面的全面发展；</a:t>
            </a:r>
            <a:endParaRPr sz="2400"/>
          </a:p>
          <a:p>
            <a:pPr>
              <a:lnSpc>
                <a:spcPct val="150000"/>
              </a:lnSpc>
            </a:pPr>
            <a:r>
              <a:rPr lang="en-US" sz="2400"/>
              <a:t>4.</a:t>
            </a:r>
            <a:r>
              <a:rPr sz="2400" b="1">
                <a:solidFill>
                  <a:srgbClr val="353AF5"/>
                </a:solidFill>
              </a:rPr>
              <a:t>儿童是正在发展中的个体</a:t>
            </a:r>
            <a:r>
              <a:rPr sz="2400"/>
              <a:t>，</a:t>
            </a:r>
            <a:r>
              <a:rPr sz="2000">
                <a:latin typeface="楷体" panose="02010609060101010101" charset="-122"/>
                <a:ea typeface="楷体" panose="02010609060101010101" charset="-122"/>
              </a:rPr>
              <a:t>除了有充分的发展潜能，还存在发展的个体差异，应遵循其身心发展规律，尊重个体差异，充分发掘其潜能；</a:t>
            </a:r>
            <a:endParaRPr sz="2000">
              <a:latin typeface="楷体" panose="02010609060101010101" charset="-122"/>
              <a:ea typeface="楷体" panose="02010609060101010101" charset="-122"/>
            </a:endParaRPr>
          </a:p>
          <a:p>
            <a:pPr>
              <a:lnSpc>
                <a:spcPct val="150000"/>
              </a:lnSpc>
            </a:pPr>
            <a:r>
              <a:rPr lang="en-US" sz="2400"/>
              <a:t>5.</a:t>
            </a:r>
            <a:r>
              <a:rPr sz="2400" b="1">
                <a:solidFill>
                  <a:srgbClr val="353AF5"/>
                </a:solidFill>
              </a:rPr>
              <a:t>儿童是成长在一定的自然、社会、文化环境中的个体</a:t>
            </a:r>
            <a:r>
              <a:rPr sz="2400"/>
              <a:t>，</a:t>
            </a:r>
            <a:r>
              <a:rPr sz="2000">
                <a:latin typeface="楷体" panose="02010609060101010101" charset="-122"/>
                <a:ea typeface="楷体" panose="02010609060101010101" charset="-122"/>
              </a:rPr>
              <a:t>应注重给他们提供指向环境的体验、交往、操作、思考的机会。</a:t>
            </a:r>
            <a:endParaRPr sz="2000">
              <a:latin typeface="楷体" panose="02010609060101010101" charset="-122"/>
              <a:ea typeface="楷体" panose="02010609060101010101" charset="-122"/>
            </a:endParaRPr>
          </a:p>
        </p:txBody>
      </p:sp>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35541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67106" y="47242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47372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8175503" y="467077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38069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4" name="Rectangle 233"/>
          <p:cNvSpPr/>
          <p:nvPr/>
        </p:nvSpPr>
        <p:spPr>
          <a:xfrm>
            <a:off x="0" y="4852357"/>
            <a:ext cx="9143999" cy="3143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sz="1600" dirty="0">
              <a:solidFill>
                <a:schemeClr val="bg1">
                  <a:lumMod val="95000"/>
                </a:schemeClr>
              </a:solidFill>
              <a:latin typeface="Franchise" pitchFamily="49" charset="0"/>
              <a:ea typeface="Franchise" pitchFamily="49" charset="0"/>
            </a:endParaRPr>
          </a:p>
        </p:txBody>
      </p:sp>
      <p:sp>
        <p:nvSpPr>
          <p:cNvPr id="235" name="Rectangle 234"/>
          <p:cNvSpPr/>
          <p:nvPr/>
        </p:nvSpPr>
        <p:spPr>
          <a:xfrm>
            <a:off x="0" y="479515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57594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28587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812" y="457594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285874"/>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7236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7308" y="4598387"/>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38069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58716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29709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653415" y="647700"/>
            <a:ext cx="7377430" cy="3138170"/>
          </a:xfrm>
          <a:prstGeom prst="rect">
            <a:avLst/>
          </a:prstGeom>
          <a:noFill/>
        </p:spPr>
        <p:txBody>
          <a:bodyPr wrap="square" rtlCol="0">
            <a:spAutoFit/>
          </a:bodyPr>
          <a:lstStyle/>
          <a:p>
            <a:pPr algn="l">
              <a:lnSpc>
                <a:spcPct val="150000"/>
              </a:lnSpc>
            </a:pPr>
            <a:r>
              <a:rPr lang="zh-CN" altLang="en-US" sz="4400">
                <a:latin typeface="楷体" panose="02010609060101010101" charset="-122"/>
                <a:ea typeface="楷体" panose="02010609060101010101" charset="-122"/>
                <a:cs typeface="+mn-ea"/>
              </a:rPr>
              <a:t>第一节 儿童观</a:t>
            </a:r>
            <a:endParaRPr lang="zh-CN" altLang="en-US" sz="4400">
              <a:latin typeface="楷体" panose="02010609060101010101" charset="-122"/>
              <a:ea typeface="楷体" panose="02010609060101010101" charset="-122"/>
              <a:cs typeface="+mn-ea"/>
            </a:endParaRPr>
          </a:p>
          <a:p>
            <a:pPr algn="l">
              <a:lnSpc>
                <a:spcPct val="150000"/>
              </a:lnSpc>
            </a:pPr>
            <a:r>
              <a:rPr lang="zh-CN" altLang="en-US" sz="4400">
                <a:latin typeface="楷体" panose="02010609060101010101" charset="-122"/>
                <a:ea typeface="楷体" panose="02010609060101010101" charset="-122"/>
                <a:cs typeface="+mn-ea"/>
              </a:rPr>
              <a:t>第二节 教师观</a:t>
            </a:r>
            <a:endParaRPr lang="zh-CN" altLang="en-US" sz="4400">
              <a:latin typeface="楷体" panose="02010609060101010101" charset="-122"/>
              <a:ea typeface="楷体" panose="02010609060101010101" charset="-122"/>
              <a:cs typeface="+mn-ea"/>
            </a:endParaRPr>
          </a:p>
          <a:p>
            <a:pPr algn="l">
              <a:lnSpc>
                <a:spcPct val="150000"/>
              </a:lnSpc>
            </a:pPr>
            <a:r>
              <a:rPr lang="zh-CN" altLang="en-US" sz="4400">
                <a:latin typeface="楷体" panose="02010609060101010101" charset="-122"/>
                <a:ea typeface="楷体" panose="02010609060101010101" charset="-122"/>
                <a:cs typeface="+mn-ea"/>
              </a:rPr>
              <a:t>第三节 学前儿童与教师</a:t>
            </a:r>
            <a:endParaRPr lang="zh-CN" altLang="en-US" sz="4400">
              <a:latin typeface="楷体" panose="02010609060101010101" charset="-122"/>
              <a:ea typeface="楷体" panose="02010609060101010101" charset="-122"/>
              <a:cs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35541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67106" y="47242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47372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8175503" y="467077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38069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4" name="Rectangle 233"/>
          <p:cNvSpPr/>
          <p:nvPr/>
        </p:nvSpPr>
        <p:spPr>
          <a:xfrm>
            <a:off x="0" y="4852357"/>
            <a:ext cx="9143999" cy="3143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sz="1600" dirty="0">
              <a:solidFill>
                <a:schemeClr val="bg1">
                  <a:lumMod val="95000"/>
                </a:schemeClr>
              </a:solidFill>
              <a:latin typeface="Franchise" pitchFamily="49" charset="0"/>
              <a:ea typeface="Franchise" pitchFamily="49" charset="0"/>
            </a:endParaRPr>
          </a:p>
        </p:txBody>
      </p:sp>
      <p:sp>
        <p:nvSpPr>
          <p:cNvPr id="235" name="Rectangle 234"/>
          <p:cNvSpPr/>
          <p:nvPr/>
        </p:nvSpPr>
        <p:spPr>
          <a:xfrm>
            <a:off x="0" y="479515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57594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28587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812" y="457594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285874"/>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7236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7308" y="4598387"/>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38069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58716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29709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942975" y="1976755"/>
            <a:ext cx="7377430" cy="768350"/>
          </a:xfrm>
          <a:prstGeom prst="rect">
            <a:avLst/>
          </a:prstGeom>
          <a:noFill/>
        </p:spPr>
        <p:txBody>
          <a:bodyPr wrap="square" rtlCol="0">
            <a:spAutoFit/>
          </a:bodyPr>
          <a:lstStyle/>
          <a:p>
            <a:pPr algn="ctr"/>
            <a:r>
              <a:rPr lang="zh-CN" altLang="en-US" sz="4400">
                <a:latin typeface="楷体" panose="02010609060101010101" charset="-122"/>
                <a:ea typeface="楷体" panose="02010609060101010101" charset="-122"/>
                <a:cs typeface="+mn-ea"/>
              </a:rPr>
              <a:t>第二节 教师观</a:t>
            </a:r>
            <a:endParaRPr lang="zh-CN" altLang="en-US" sz="4400">
              <a:latin typeface="楷体" panose="02010609060101010101" charset="-122"/>
              <a:ea typeface="楷体" panose="02010609060101010101" charset="-122"/>
              <a:cs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62852" y="398007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棱台 4"/>
          <p:cNvSpPr/>
          <p:nvPr/>
        </p:nvSpPr>
        <p:spPr>
          <a:xfrm>
            <a:off x="3333750" y="1120775"/>
            <a:ext cx="1800225" cy="935990"/>
          </a:xfrm>
          <a:prstGeom prst="bevel">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t>教师观</a:t>
            </a:r>
            <a:endParaRPr lang="zh-CN" altLang="en-US" sz="2800"/>
          </a:p>
        </p:txBody>
      </p:sp>
      <p:sp>
        <p:nvSpPr>
          <p:cNvPr id="8" name="矩形 7"/>
          <p:cNvSpPr/>
          <p:nvPr/>
        </p:nvSpPr>
        <p:spPr>
          <a:xfrm>
            <a:off x="1518285" y="2550795"/>
            <a:ext cx="1224280" cy="10083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含义</a:t>
            </a:r>
            <a:endParaRPr lang="zh-CN" altLang="en-US" sz="3600"/>
          </a:p>
        </p:txBody>
      </p:sp>
      <p:sp>
        <p:nvSpPr>
          <p:cNvPr id="9" name="矩形 8"/>
          <p:cNvSpPr/>
          <p:nvPr/>
        </p:nvSpPr>
        <p:spPr>
          <a:xfrm>
            <a:off x="5939790" y="2561590"/>
            <a:ext cx="2915285" cy="98679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幼儿园教师专业素养</a:t>
            </a:r>
            <a:endParaRPr lang="zh-CN" altLang="en-US" sz="3600"/>
          </a:p>
        </p:txBody>
      </p:sp>
      <p:cxnSp>
        <p:nvCxnSpPr>
          <p:cNvPr id="2" name="直接连接符 1"/>
          <p:cNvCxnSpPr/>
          <p:nvPr/>
        </p:nvCxnSpPr>
        <p:spPr>
          <a:xfrm flipH="1">
            <a:off x="2699385" y="2046605"/>
            <a:ext cx="615315" cy="525145"/>
          </a:xfrm>
          <a:prstGeom prst="line">
            <a:avLst/>
          </a:prstGeom>
        </p:spPr>
        <p:style>
          <a:lnRef idx="3">
            <a:schemeClr val="dk1"/>
          </a:lnRef>
          <a:fillRef idx="0">
            <a:schemeClr val="dk1"/>
          </a:fillRef>
          <a:effectRef idx="2">
            <a:schemeClr val="dk1"/>
          </a:effectRef>
          <a:fontRef idx="minor">
            <a:schemeClr val="tx1"/>
          </a:fontRef>
        </p:style>
      </p:cxnSp>
      <p:cxnSp>
        <p:nvCxnSpPr>
          <p:cNvPr id="3" name="直接连接符 2"/>
          <p:cNvCxnSpPr/>
          <p:nvPr/>
        </p:nvCxnSpPr>
        <p:spPr>
          <a:xfrm>
            <a:off x="5133975" y="2046605"/>
            <a:ext cx="805815" cy="525145"/>
          </a:xfrm>
          <a:prstGeom prst="line">
            <a:avLst/>
          </a:prstGeom>
        </p:spPr>
        <p:style>
          <a:lnRef idx="3">
            <a:schemeClr val="dk1"/>
          </a:lnRef>
          <a:fillRef idx="0">
            <a:schemeClr val="dk1"/>
          </a:fillRef>
          <a:effectRef idx="2">
            <a:schemeClr val="dk1"/>
          </a:effectRef>
          <a:fontRef idx="minor">
            <a:schemeClr val="tx1"/>
          </a:fontRef>
        </p:style>
      </p:cxnSp>
      <p:sp>
        <p:nvSpPr>
          <p:cNvPr id="4" name="矩形 3"/>
          <p:cNvSpPr/>
          <p:nvPr/>
        </p:nvSpPr>
        <p:spPr>
          <a:xfrm>
            <a:off x="3759200" y="2561590"/>
            <a:ext cx="1224280" cy="10083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角色定位</a:t>
            </a:r>
            <a:endParaRPr lang="zh-CN" altLang="en-US" sz="3600"/>
          </a:p>
        </p:txBody>
      </p:sp>
      <p:cxnSp>
        <p:nvCxnSpPr>
          <p:cNvPr id="10" name="直接连接符 9"/>
          <p:cNvCxnSpPr/>
          <p:nvPr/>
        </p:nvCxnSpPr>
        <p:spPr>
          <a:xfrm>
            <a:off x="4283710" y="2067560"/>
            <a:ext cx="12065" cy="462915"/>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圆角矩形 4"/>
          <p:cNvSpPr/>
          <p:nvPr/>
        </p:nvSpPr>
        <p:spPr>
          <a:xfrm>
            <a:off x="210185" y="302260"/>
            <a:ext cx="2082165" cy="655320"/>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l"/>
            <a:r>
              <a:rPr lang="zh-CN" altLang="en-US" sz="2800" b="1">
                <a:solidFill>
                  <a:srgbClr val="FF0000"/>
                </a:solidFill>
              </a:rPr>
              <a:t>一、含义</a:t>
            </a:r>
            <a:endParaRPr lang="zh-CN" altLang="en-US" sz="2800" b="1">
              <a:solidFill>
                <a:srgbClr val="FF0000"/>
              </a:solidFill>
            </a:endParaRPr>
          </a:p>
        </p:txBody>
      </p:sp>
      <p:sp>
        <p:nvSpPr>
          <p:cNvPr id="3" name="文本框 2"/>
          <p:cNvSpPr txBox="1"/>
          <p:nvPr/>
        </p:nvSpPr>
        <p:spPr>
          <a:xfrm>
            <a:off x="210185" y="1474470"/>
            <a:ext cx="8872855" cy="2090420"/>
          </a:xfrm>
          <a:prstGeom prst="rect">
            <a:avLst/>
          </a:prstGeom>
          <a:noFill/>
        </p:spPr>
        <p:txBody>
          <a:bodyPr wrap="square" rtlCol="0">
            <a:spAutoFit/>
          </a:bodyPr>
          <a:p>
            <a:pPr indent="0">
              <a:lnSpc>
                <a:spcPct val="130000"/>
              </a:lnSpc>
              <a:buFont typeface="Wingdings" panose="05000000000000000000" charset="0"/>
              <a:buNone/>
            </a:pPr>
            <a:r>
              <a:rPr lang="en-US" altLang="zh-CN" sz="4400" b="1">
                <a:sym typeface="+mn-ea"/>
              </a:rPr>
              <a:t>      </a:t>
            </a:r>
            <a:r>
              <a:rPr lang="zh-CN" altLang="en-US" sz="2800">
                <a:sym typeface="+mn-ea"/>
              </a:rPr>
              <a:t>教师观是对幼儿园教师的认识问题。</a:t>
            </a:r>
            <a:endParaRPr lang="zh-CN" altLang="en-US" sz="2800"/>
          </a:p>
          <a:p>
            <a:pPr indent="0">
              <a:lnSpc>
                <a:spcPct val="130000"/>
              </a:lnSpc>
              <a:buFont typeface="Wingdings" panose="05000000000000000000" charset="0"/>
              <a:buNone/>
            </a:pPr>
            <a:r>
              <a:rPr lang="zh-CN" altLang="en-US" sz="2800" dirty="0">
                <a:latin typeface="楷体" panose="02010609060101010101" charset="-122"/>
                <a:ea typeface="楷体" panose="02010609060101010101" charset="-122"/>
                <a:sym typeface="+mn-ea"/>
              </a:rPr>
              <a:t>    包括幼儿园教师的</a:t>
            </a:r>
            <a:r>
              <a:rPr lang="zh-CN" altLang="en-US" sz="2800" u="sng" dirty="0">
                <a:latin typeface="楷体" panose="02010609060101010101" charset="-122"/>
                <a:ea typeface="楷体" panose="02010609060101010101" charset="-122"/>
                <a:sym typeface="+mn-ea"/>
              </a:rPr>
              <a:t>角色定位</a:t>
            </a:r>
            <a:r>
              <a:rPr lang="zh-CN" altLang="en-US" sz="2800" dirty="0">
                <a:latin typeface="楷体" panose="02010609060101010101" charset="-122"/>
                <a:ea typeface="楷体" panose="02010609060101010101" charset="-122"/>
                <a:sym typeface="+mn-ea"/>
              </a:rPr>
              <a:t>问题以及幼儿园教师的</a:t>
            </a:r>
            <a:r>
              <a:rPr lang="zh-CN" altLang="en-US" sz="2800" u="sng" dirty="0">
                <a:latin typeface="楷体" panose="02010609060101010101" charset="-122"/>
                <a:ea typeface="楷体" panose="02010609060101010101" charset="-122"/>
                <a:sym typeface="+mn-ea"/>
              </a:rPr>
              <a:t>成长</a:t>
            </a:r>
            <a:r>
              <a:rPr lang="zh-CN" altLang="en-US" sz="2800" dirty="0">
                <a:latin typeface="楷体" panose="02010609060101010101" charset="-122"/>
                <a:ea typeface="楷体" panose="02010609060101010101" charset="-122"/>
                <a:sym typeface="+mn-ea"/>
              </a:rPr>
              <a:t>问题。</a:t>
            </a:r>
            <a:endParaRPr lang="zh-CN" altLang="en-US" sz="280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圆角矩形 4"/>
          <p:cNvSpPr/>
          <p:nvPr/>
        </p:nvSpPr>
        <p:spPr>
          <a:xfrm>
            <a:off x="210185" y="302260"/>
            <a:ext cx="4631690" cy="647700"/>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2800" b="1">
                <a:solidFill>
                  <a:srgbClr val="FF0000"/>
                </a:solidFill>
              </a:rPr>
              <a:t>二、幼儿园教师角色的定位</a:t>
            </a:r>
            <a:endParaRPr lang="zh-CN" altLang="en-US" sz="2800" b="1">
              <a:solidFill>
                <a:srgbClr val="FF0000"/>
              </a:solidFill>
            </a:endParaRPr>
          </a:p>
        </p:txBody>
      </p:sp>
      <p:sp>
        <p:nvSpPr>
          <p:cNvPr id="3" name="文本框 2"/>
          <p:cNvSpPr txBox="1"/>
          <p:nvPr/>
        </p:nvSpPr>
        <p:spPr>
          <a:xfrm>
            <a:off x="995045" y="1877060"/>
            <a:ext cx="4441190" cy="768350"/>
          </a:xfrm>
          <a:prstGeom prst="rect">
            <a:avLst/>
          </a:prstGeom>
          <a:noFill/>
        </p:spPr>
        <p:txBody>
          <a:bodyPr wrap="square" rtlCol="0">
            <a:spAutoFit/>
          </a:bodyPr>
          <a:p>
            <a:r>
              <a:rPr lang="zh-CN" altLang="en-US" sz="4400">
                <a:solidFill>
                  <a:schemeClr val="tx1"/>
                </a:solidFill>
                <a:effectLst>
                  <a:outerShdw blurRad="38100" dist="19050" dir="2700000" algn="tl" rotWithShape="0">
                    <a:schemeClr val="dk1">
                      <a:alpha val="40000"/>
                    </a:schemeClr>
                  </a:outerShdw>
                </a:effectLst>
              </a:rPr>
              <a:t>职业？专业？</a:t>
            </a:r>
            <a:endParaRPr lang="zh-CN" altLang="en-US" sz="440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304800" y="311785"/>
            <a:ext cx="8393430" cy="3322955"/>
          </a:xfrm>
          <a:prstGeom prst="rect">
            <a:avLst/>
          </a:prstGeom>
          <a:noFill/>
        </p:spPr>
        <p:txBody>
          <a:bodyPr wrap="square" rtlCol="0">
            <a:spAutoFit/>
          </a:bodyPr>
          <a:p>
            <a:pPr>
              <a:lnSpc>
                <a:spcPct val="150000"/>
              </a:lnSpc>
            </a:pPr>
            <a:r>
              <a:rPr lang="en-US" altLang="zh-CN" sz="2400"/>
              <a:t>       </a:t>
            </a:r>
            <a:endParaRPr lang="en-US" altLang="zh-CN" sz="2400"/>
          </a:p>
          <a:p>
            <a:pPr>
              <a:lnSpc>
                <a:spcPct val="150000"/>
              </a:lnSpc>
            </a:pPr>
            <a:endParaRPr lang="en-US" altLang="zh-CN" sz="2400"/>
          </a:p>
          <a:p>
            <a:pPr>
              <a:lnSpc>
                <a:spcPct val="150000"/>
              </a:lnSpc>
            </a:pPr>
            <a:endParaRPr lang="en-US" altLang="zh-CN" sz="2400"/>
          </a:p>
          <a:p>
            <a:pPr>
              <a:lnSpc>
                <a:spcPct val="150000"/>
              </a:lnSpc>
            </a:pPr>
            <a:r>
              <a:rPr lang="en-US" altLang="zh-CN" sz="2400"/>
              <a:t>         </a:t>
            </a:r>
            <a:r>
              <a:rPr lang="zh-CN" altLang="en-US" sz="2400"/>
              <a:t>职业不等于专业。职业，是社会分工而出现的。专业为专门的职业，指</a:t>
            </a:r>
            <a:r>
              <a:rPr lang="zh-CN" altLang="en-US" sz="2400" b="1">
                <a:solidFill>
                  <a:srgbClr val="FF0000"/>
                </a:solidFill>
              </a:rPr>
              <a:t>需要专门技术</a:t>
            </a:r>
            <a:r>
              <a:rPr lang="zh-CN" altLang="en-US" sz="2400"/>
              <a:t>的职业</a:t>
            </a:r>
            <a:r>
              <a:rPr lang="zh-CN" altLang="en-US"/>
              <a:t>。</a:t>
            </a:r>
            <a:endParaRPr lang="zh-CN" altLang="en-US"/>
          </a:p>
          <a:p>
            <a:pPr marL="285750" indent="-285750">
              <a:lnSpc>
                <a:spcPct val="150000"/>
              </a:lnSpc>
              <a:buFont typeface="Wingdings" panose="05000000000000000000" charset="0"/>
              <a:buChar char="l"/>
            </a:pP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375285" y="142240"/>
            <a:ext cx="8393430" cy="4384675"/>
          </a:xfrm>
          <a:prstGeom prst="rect">
            <a:avLst/>
          </a:prstGeom>
          <a:noFill/>
        </p:spPr>
        <p:txBody>
          <a:bodyPr wrap="square" rtlCol="0">
            <a:spAutoFit/>
          </a:bodyPr>
          <a:p>
            <a:pPr>
              <a:lnSpc>
                <a:spcPct val="150000"/>
              </a:lnSpc>
            </a:pPr>
            <a:endParaRPr lang="zh-CN" altLang="en-US"/>
          </a:p>
          <a:p>
            <a:pPr marL="285750" indent="-285750">
              <a:lnSpc>
                <a:spcPct val="150000"/>
              </a:lnSpc>
              <a:buFont typeface="Wingdings" panose="05000000000000000000" charset="0"/>
              <a:buChar char="l"/>
            </a:pPr>
            <a:r>
              <a:rPr lang="zh-CN" altLang="en-US" sz="2400">
                <a:latin typeface="楷体" panose="02010609060101010101" charset="-122"/>
                <a:ea typeface="楷体" panose="02010609060101010101" charset="-122"/>
                <a:cs typeface="楷体" panose="02010609060101010101" charset="-122"/>
              </a:rPr>
              <a:t>从事专门的职业需要以掌握系统的专业知识和技能为前提，在专门问题范围内，</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隔行如隔山</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a:t>
            </a:r>
            <a:endParaRPr lang="zh-CN" altLang="en-US" sz="2400">
              <a:latin typeface="楷体" panose="02010609060101010101" charset="-122"/>
              <a:ea typeface="楷体" panose="02010609060101010101" charset="-122"/>
              <a:cs typeface="楷体" panose="02010609060101010101" charset="-122"/>
            </a:endParaRPr>
          </a:p>
          <a:p>
            <a:pPr marL="285750" indent="-285750">
              <a:lnSpc>
                <a:spcPct val="150000"/>
              </a:lnSpc>
              <a:buFont typeface="Wingdings" panose="05000000000000000000" charset="0"/>
              <a:buChar char="l"/>
            </a:pPr>
            <a:r>
              <a:rPr lang="zh-CN" altLang="en-US" sz="2400">
                <a:latin typeface="楷体" panose="02010609060101010101" charset="-122"/>
                <a:ea typeface="楷体" panose="02010609060101010101" charset="-122"/>
                <a:cs typeface="楷体" panose="02010609060101010101" charset="-122"/>
              </a:rPr>
              <a:t>从事专业的人员需要接受长期的基础的专业训练，职业主要通过个人经验和个人经验总结；</a:t>
            </a:r>
            <a:endParaRPr lang="zh-CN" altLang="en-US" sz="2400">
              <a:latin typeface="楷体" panose="02010609060101010101" charset="-122"/>
              <a:ea typeface="楷体" panose="02010609060101010101" charset="-122"/>
              <a:cs typeface="楷体" panose="02010609060101010101" charset="-122"/>
            </a:endParaRPr>
          </a:p>
          <a:p>
            <a:pPr marL="285750" indent="-285750">
              <a:lnSpc>
                <a:spcPct val="150000"/>
              </a:lnSpc>
              <a:buFont typeface="Wingdings" panose="05000000000000000000" charset="0"/>
              <a:buChar char="l"/>
            </a:pPr>
            <a:r>
              <a:rPr lang="zh-CN" altLang="en-US" sz="2400">
                <a:latin typeface="楷体" panose="02010609060101010101" charset="-122"/>
                <a:ea typeface="楷体" panose="02010609060101010101" charset="-122"/>
                <a:cs typeface="楷体" panose="02010609060101010101" charset="-122"/>
              </a:rPr>
              <a:t>专门职业为社会提供一种特有的范围明确、不可或缺的服务，如医生、律师、教师等，从业人员将其视为一种事业、生活方式，而非仅作为谋生手段。</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圆角矩形 1"/>
          <p:cNvSpPr/>
          <p:nvPr/>
        </p:nvSpPr>
        <p:spPr>
          <a:xfrm>
            <a:off x="539750" y="685165"/>
            <a:ext cx="720090" cy="371348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2800" b="1"/>
              <a:t>从保姆到专业人员</a:t>
            </a:r>
            <a:endParaRPr lang="zh-CN" altLang="en-US" sz="2800" b="1"/>
          </a:p>
        </p:txBody>
      </p:sp>
      <p:cxnSp>
        <p:nvCxnSpPr>
          <p:cNvPr id="3" name="直接连接符 2"/>
          <p:cNvCxnSpPr/>
          <p:nvPr/>
        </p:nvCxnSpPr>
        <p:spPr>
          <a:xfrm>
            <a:off x="1259840" y="2399030"/>
            <a:ext cx="346710" cy="13335"/>
          </a:xfrm>
          <a:prstGeom prst="line">
            <a:avLst/>
          </a:prstGeom>
        </p:spPr>
        <p:style>
          <a:lnRef idx="2">
            <a:schemeClr val="dk1"/>
          </a:lnRef>
          <a:fillRef idx="0">
            <a:schemeClr val="dk1"/>
          </a:fillRef>
          <a:effectRef idx="1">
            <a:schemeClr val="dk1"/>
          </a:effectRef>
          <a:fontRef idx="minor">
            <a:schemeClr val="tx1"/>
          </a:fontRef>
        </p:style>
      </p:cxnSp>
      <p:cxnSp>
        <p:nvCxnSpPr>
          <p:cNvPr id="4" name="直接连接符 3"/>
          <p:cNvCxnSpPr/>
          <p:nvPr/>
        </p:nvCxnSpPr>
        <p:spPr>
          <a:xfrm>
            <a:off x="1606550" y="128270"/>
            <a:ext cx="7620" cy="4826635"/>
          </a:xfrm>
          <a:prstGeom prst="line">
            <a:avLst/>
          </a:prstGeom>
        </p:spPr>
        <p:style>
          <a:lnRef idx="3">
            <a:schemeClr val="accent5"/>
          </a:lnRef>
          <a:fillRef idx="0">
            <a:schemeClr val="accent5"/>
          </a:fillRef>
          <a:effectRef idx="2">
            <a:schemeClr val="accent5"/>
          </a:effectRef>
          <a:fontRef idx="minor">
            <a:schemeClr val="tx1"/>
          </a:fontRef>
        </p:style>
      </p:cxnSp>
      <p:sp>
        <p:nvSpPr>
          <p:cNvPr id="5" name="圆角矩形 4"/>
          <p:cNvSpPr/>
          <p:nvPr/>
        </p:nvSpPr>
        <p:spPr>
          <a:xfrm>
            <a:off x="1826895" y="339725"/>
            <a:ext cx="1025525" cy="555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1904</a:t>
            </a:r>
            <a:r>
              <a:rPr lang="zh-CN" altLang="en-US"/>
              <a:t>年</a:t>
            </a:r>
            <a:endParaRPr lang="zh-CN" altLang="en-US"/>
          </a:p>
        </p:txBody>
      </p:sp>
      <p:sp>
        <p:nvSpPr>
          <p:cNvPr id="6" name="圆角矩形 5"/>
          <p:cNvSpPr/>
          <p:nvPr/>
        </p:nvSpPr>
        <p:spPr>
          <a:xfrm>
            <a:off x="2988945" y="218440"/>
            <a:ext cx="5697220" cy="9283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altLang="zh-CN" sz="2400"/>
              <a:t>“</a:t>
            </a:r>
            <a:r>
              <a:rPr lang="zh-CN" altLang="en-US" sz="2400"/>
              <a:t>乳媪</a:t>
            </a:r>
            <a:r>
              <a:rPr lang="en-US" altLang="zh-CN" sz="2400"/>
              <a:t>”</a:t>
            </a:r>
            <a:r>
              <a:rPr lang="zh-CN" altLang="en-US" sz="2400"/>
              <a:t>、</a:t>
            </a:r>
            <a:r>
              <a:rPr lang="en-US" altLang="zh-CN" sz="2400"/>
              <a:t>“</a:t>
            </a:r>
            <a:r>
              <a:rPr lang="zh-CN" altLang="en-US" sz="2400"/>
              <a:t>节妇</a:t>
            </a:r>
            <a:r>
              <a:rPr lang="en-US" altLang="zh-CN" sz="2400"/>
              <a:t>”</a:t>
            </a:r>
            <a:r>
              <a:rPr lang="zh-CN" altLang="en-US" sz="2400"/>
              <a:t>担任，是我国最早幼儿园教师，称之为</a:t>
            </a:r>
            <a:r>
              <a:rPr lang="en-US" altLang="zh-CN" sz="2400"/>
              <a:t>“</a:t>
            </a:r>
            <a:r>
              <a:rPr lang="zh-CN" altLang="en-US" sz="2400" b="1">
                <a:solidFill>
                  <a:srgbClr val="FF0000"/>
                </a:solidFill>
              </a:rPr>
              <a:t>保姆</a:t>
            </a:r>
            <a:r>
              <a:rPr lang="en-US" altLang="zh-CN" sz="2400"/>
              <a:t>”</a:t>
            </a:r>
            <a:r>
              <a:rPr lang="zh-CN" altLang="en-US" sz="2400"/>
              <a:t>。</a:t>
            </a:r>
            <a:endParaRPr lang="zh-CN" altLang="en-US" sz="2400"/>
          </a:p>
        </p:txBody>
      </p:sp>
      <p:sp>
        <p:nvSpPr>
          <p:cNvPr id="7" name="圆角矩形 6"/>
          <p:cNvSpPr/>
          <p:nvPr/>
        </p:nvSpPr>
        <p:spPr>
          <a:xfrm>
            <a:off x="1844675" y="1404620"/>
            <a:ext cx="1007745" cy="541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1912</a:t>
            </a:r>
            <a:r>
              <a:rPr lang="zh-CN" altLang="en-US"/>
              <a:t>年</a:t>
            </a:r>
            <a:endParaRPr lang="zh-CN" altLang="en-US"/>
          </a:p>
        </p:txBody>
      </p:sp>
      <p:sp>
        <p:nvSpPr>
          <p:cNvPr id="8" name="圆角矩形 7"/>
          <p:cNvSpPr/>
          <p:nvPr/>
        </p:nvSpPr>
        <p:spPr>
          <a:xfrm>
            <a:off x="2997200" y="1290955"/>
            <a:ext cx="5365115" cy="6546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altLang="zh-CN" sz="2400"/>
              <a:t>“</a:t>
            </a:r>
            <a:r>
              <a:rPr lang="zh-CN" altLang="en-US" sz="2400"/>
              <a:t>保姆</a:t>
            </a:r>
            <a:r>
              <a:rPr lang="en-US" altLang="zh-CN" sz="2400"/>
              <a:t>”</a:t>
            </a:r>
            <a:r>
              <a:rPr lang="zh-CN" altLang="en-US" sz="2400"/>
              <a:t>列为女子师范学堂的培养目标</a:t>
            </a:r>
            <a:r>
              <a:rPr lang="zh-CN" altLang="en-US"/>
              <a:t>。</a:t>
            </a:r>
            <a:endParaRPr lang="zh-CN" altLang="en-US"/>
          </a:p>
        </p:txBody>
      </p:sp>
      <p:sp>
        <p:nvSpPr>
          <p:cNvPr id="9" name="圆角矩形 8"/>
          <p:cNvSpPr/>
          <p:nvPr/>
        </p:nvSpPr>
        <p:spPr>
          <a:xfrm>
            <a:off x="2997200" y="2226945"/>
            <a:ext cx="4411345" cy="6299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zh-CN" altLang="en-US" sz="2400"/>
              <a:t>先保后教，定位于</a:t>
            </a:r>
            <a:r>
              <a:rPr lang="en-US" altLang="zh-CN" sz="2400"/>
              <a:t>“</a:t>
            </a:r>
            <a:r>
              <a:rPr lang="zh-CN" altLang="en-US" sz="2400" b="1">
                <a:solidFill>
                  <a:srgbClr val="FF0000"/>
                </a:solidFill>
              </a:rPr>
              <a:t>阿姨</a:t>
            </a:r>
            <a:r>
              <a:rPr lang="en-US" altLang="zh-CN" sz="2400"/>
              <a:t>”</a:t>
            </a:r>
            <a:r>
              <a:rPr lang="zh-CN" altLang="en-US" sz="2400"/>
              <a:t>层次</a:t>
            </a:r>
            <a:r>
              <a:rPr lang="zh-CN" altLang="en-US"/>
              <a:t>。</a:t>
            </a:r>
            <a:endParaRPr lang="zh-CN" altLang="en-US"/>
          </a:p>
        </p:txBody>
      </p:sp>
      <p:sp>
        <p:nvSpPr>
          <p:cNvPr id="10" name="圆角矩形 9"/>
          <p:cNvSpPr/>
          <p:nvPr/>
        </p:nvSpPr>
        <p:spPr>
          <a:xfrm>
            <a:off x="1844675" y="2133600"/>
            <a:ext cx="1025525" cy="815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20</a:t>
            </a:r>
            <a:r>
              <a:rPr lang="zh-CN" altLang="en-US"/>
              <a:t>世纪</a:t>
            </a:r>
            <a:r>
              <a:rPr lang="en-US" altLang="zh-CN"/>
              <a:t>50</a:t>
            </a:r>
            <a:r>
              <a:rPr lang="zh-CN" altLang="en-US"/>
              <a:t>年代</a:t>
            </a:r>
            <a:endParaRPr lang="zh-CN" altLang="en-US"/>
          </a:p>
        </p:txBody>
      </p:sp>
      <p:sp>
        <p:nvSpPr>
          <p:cNvPr id="11" name="圆角矩形 10"/>
          <p:cNvSpPr/>
          <p:nvPr/>
        </p:nvSpPr>
        <p:spPr>
          <a:xfrm>
            <a:off x="1826895" y="3199765"/>
            <a:ext cx="1024890" cy="713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1952</a:t>
            </a:r>
            <a:r>
              <a:rPr lang="zh-CN" altLang="en-US"/>
              <a:t>年</a:t>
            </a:r>
            <a:endParaRPr lang="zh-CN" altLang="en-US"/>
          </a:p>
        </p:txBody>
      </p:sp>
      <p:sp>
        <p:nvSpPr>
          <p:cNvPr id="12" name="圆角矩形 11"/>
          <p:cNvSpPr/>
          <p:nvPr/>
        </p:nvSpPr>
        <p:spPr>
          <a:xfrm>
            <a:off x="2997200" y="3199765"/>
            <a:ext cx="1213485" cy="6673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zh-CN" altLang="en-US" sz="2400" b="1">
                <a:solidFill>
                  <a:srgbClr val="FF0000"/>
                </a:solidFill>
              </a:rPr>
              <a:t>教养员</a:t>
            </a:r>
            <a:endParaRPr lang="zh-CN" altLang="en-US" sz="2400" b="1">
              <a:solidFill>
                <a:srgbClr val="FF0000"/>
              </a:solidFill>
            </a:endParaRPr>
          </a:p>
        </p:txBody>
      </p:sp>
      <p:sp>
        <p:nvSpPr>
          <p:cNvPr id="13" name="圆角矩形 12"/>
          <p:cNvSpPr/>
          <p:nvPr/>
        </p:nvSpPr>
        <p:spPr>
          <a:xfrm>
            <a:off x="1844675" y="4159250"/>
            <a:ext cx="1025525" cy="657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1981</a:t>
            </a:r>
            <a:r>
              <a:rPr lang="zh-CN" altLang="en-US"/>
              <a:t>年</a:t>
            </a:r>
            <a:endParaRPr lang="zh-CN" altLang="en-US"/>
          </a:p>
        </p:txBody>
      </p:sp>
      <p:sp>
        <p:nvSpPr>
          <p:cNvPr id="14" name="圆角矩形 13"/>
          <p:cNvSpPr/>
          <p:nvPr/>
        </p:nvSpPr>
        <p:spPr>
          <a:xfrm>
            <a:off x="2988945" y="4210050"/>
            <a:ext cx="3956050" cy="6743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l"/>
            <a:r>
              <a:rPr lang="zh-CN" altLang="en-US" sz="2400"/>
              <a:t>教养员改为</a:t>
            </a:r>
            <a:r>
              <a:rPr lang="en-US" altLang="zh-CN" sz="2400"/>
              <a:t>“</a:t>
            </a:r>
            <a:r>
              <a:rPr lang="zh-CN" altLang="en-US" sz="2400" b="1">
                <a:solidFill>
                  <a:srgbClr val="FF0000"/>
                </a:solidFill>
              </a:rPr>
              <a:t>教师</a:t>
            </a:r>
            <a:r>
              <a:rPr lang="en-US" altLang="zh-CN" sz="2400"/>
              <a:t>”</a:t>
            </a:r>
            <a:endParaRPr lang="en-US" altLang="zh-CN" sz="24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圆角矩形 1"/>
          <p:cNvSpPr/>
          <p:nvPr/>
        </p:nvSpPr>
        <p:spPr>
          <a:xfrm>
            <a:off x="2598420" y="381635"/>
            <a:ext cx="4388485" cy="6826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2800" b="1"/>
              <a:t>从传统到现代</a:t>
            </a:r>
            <a:endParaRPr lang="zh-CN" altLang="en-US" sz="2800" b="1"/>
          </a:p>
        </p:txBody>
      </p:sp>
      <p:cxnSp>
        <p:nvCxnSpPr>
          <p:cNvPr id="3" name="直接连接符 2"/>
          <p:cNvCxnSpPr/>
          <p:nvPr/>
        </p:nvCxnSpPr>
        <p:spPr>
          <a:xfrm>
            <a:off x="2712085" y="4406265"/>
            <a:ext cx="346710" cy="13335"/>
          </a:xfrm>
          <a:prstGeom prst="line">
            <a:avLst/>
          </a:prstGeom>
        </p:spPr>
        <p:style>
          <a:lnRef idx="2">
            <a:schemeClr val="dk1"/>
          </a:lnRef>
          <a:fillRef idx="0">
            <a:schemeClr val="dk1"/>
          </a:fillRef>
          <a:effectRef idx="1">
            <a:schemeClr val="dk1"/>
          </a:effectRef>
          <a:fontRef idx="minor">
            <a:schemeClr val="tx1"/>
          </a:fontRef>
        </p:style>
      </p:cxnSp>
      <p:cxnSp>
        <p:nvCxnSpPr>
          <p:cNvPr id="4" name="直接连接符 3"/>
          <p:cNvCxnSpPr/>
          <p:nvPr/>
        </p:nvCxnSpPr>
        <p:spPr>
          <a:xfrm flipH="1" flipV="1">
            <a:off x="3253105" y="2990850"/>
            <a:ext cx="2327275" cy="8255"/>
          </a:xfrm>
          <a:prstGeom prst="line">
            <a:avLst/>
          </a:prstGeom>
        </p:spPr>
        <p:style>
          <a:lnRef idx="3">
            <a:schemeClr val="accent5"/>
          </a:lnRef>
          <a:fillRef idx="0">
            <a:schemeClr val="accent5"/>
          </a:fillRef>
          <a:effectRef idx="2">
            <a:schemeClr val="accent5"/>
          </a:effectRef>
          <a:fontRef idx="minor">
            <a:schemeClr val="tx1"/>
          </a:fontRef>
        </p:style>
      </p:cxnSp>
      <p:sp>
        <p:nvSpPr>
          <p:cNvPr id="12" name="圆角矩形 11"/>
          <p:cNvSpPr/>
          <p:nvPr/>
        </p:nvSpPr>
        <p:spPr>
          <a:xfrm>
            <a:off x="78105" y="1871345"/>
            <a:ext cx="3175000" cy="22472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indent="0" algn="ctr">
              <a:lnSpc>
                <a:spcPct val="150000"/>
              </a:lnSpc>
              <a:buFont typeface="Wingdings" panose="05000000000000000000" charset="0"/>
              <a:buNone/>
            </a:pPr>
            <a:r>
              <a:rPr lang="zh-CN" altLang="en-US" sz="2400">
                <a:sym typeface="+mn-ea"/>
              </a:rPr>
              <a:t>传统的角度</a:t>
            </a:r>
            <a:endParaRPr lang="zh-CN" altLang="en-US" sz="2400">
              <a:sym typeface="+mn-ea"/>
            </a:endParaRPr>
          </a:p>
          <a:p>
            <a:pPr marL="285750" indent="-285750">
              <a:lnSpc>
                <a:spcPct val="150000"/>
              </a:lnSpc>
              <a:buFont typeface="Wingdings" panose="05000000000000000000" charset="0"/>
              <a:buChar char="ü"/>
            </a:pPr>
            <a:r>
              <a:rPr lang="zh-CN" altLang="en-US" sz="2400">
                <a:sym typeface="+mn-ea"/>
              </a:rPr>
              <a:t>知识的传授者</a:t>
            </a:r>
            <a:endParaRPr lang="zh-CN" altLang="en-US" sz="2400"/>
          </a:p>
          <a:p>
            <a:pPr marL="285750" indent="-285750">
              <a:lnSpc>
                <a:spcPct val="150000"/>
              </a:lnSpc>
              <a:buFont typeface="Wingdings" panose="05000000000000000000" charset="0"/>
              <a:buChar char="ü"/>
            </a:pPr>
            <a:r>
              <a:rPr lang="zh-CN" altLang="en-US" sz="2400">
                <a:sym typeface="+mn-ea"/>
              </a:rPr>
              <a:t>指导者和控制者</a:t>
            </a:r>
            <a:endParaRPr lang="zh-CN" altLang="en-US" sz="2400"/>
          </a:p>
          <a:p>
            <a:pPr marL="285750" indent="-285750">
              <a:lnSpc>
                <a:spcPct val="150000"/>
              </a:lnSpc>
              <a:buFont typeface="Wingdings" panose="05000000000000000000" charset="0"/>
              <a:buChar char="ü"/>
            </a:pPr>
            <a:r>
              <a:rPr lang="zh-CN" altLang="en-US" sz="2400">
                <a:sym typeface="+mn-ea"/>
              </a:rPr>
              <a:t>裁决者</a:t>
            </a:r>
            <a:endParaRPr lang="zh-CN" altLang="en-US" sz="2400"/>
          </a:p>
        </p:txBody>
      </p:sp>
      <p:sp>
        <p:nvSpPr>
          <p:cNvPr id="13" name="圆角矩形 12"/>
          <p:cNvSpPr/>
          <p:nvPr/>
        </p:nvSpPr>
        <p:spPr>
          <a:xfrm>
            <a:off x="5646420" y="1371600"/>
            <a:ext cx="3432810" cy="32467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indent="0" algn="ctr">
              <a:lnSpc>
                <a:spcPct val="150000"/>
              </a:lnSpc>
              <a:buFont typeface="Wingdings" panose="05000000000000000000" charset="0"/>
              <a:buNone/>
            </a:pPr>
            <a:r>
              <a:rPr lang="zh-CN" altLang="en-US" sz="2400">
                <a:sym typeface="+mn-ea"/>
              </a:rPr>
              <a:t>现代的角度</a:t>
            </a:r>
            <a:endParaRPr lang="zh-CN" altLang="en-US" sz="2400">
              <a:sym typeface="+mn-ea"/>
            </a:endParaRPr>
          </a:p>
          <a:p>
            <a:pPr marL="285750" indent="-285750">
              <a:lnSpc>
                <a:spcPct val="150000"/>
              </a:lnSpc>
              <a:buFont typeface="Wingdings" panose="05000000000000000000" charset="0"/>
              <a:buChar char="ü"/>
            </a:pPr>
            <a:r>
              <a:rPr lang="zh-CN" altLang="en-US" sz="2400">
                <a:sym typeface="+mn-ea"/>
              </a:rPr>
              <a:t>生活照顾者      </a:t>
            </a:r>
            <a:endParaRPr lang="zh-CN" altLang="en-US" sz="2400">
              <a:sym typeface="+mn-ea"/>
            </a:endParaRPr>
          </a:p>
          <a:p>
            <a:pPr marL="285750" indent="-285750">
              <a:lnSpc>
                <a:spcPct val="150000"/>
              </a:lnSpc>
              <a:buFont typeface="Wingdings" panose="05000000000000000000" charset="0"/>
              <a:buChar char="ü"/>
            </a:pPr>
            <a:r>
              <a:rPr lang="zh-CN" altLang="en-US" sz="2400">
                <a:sym typeface="+mn-ea"/>
              </a:rPr>
              <a:t>行为观察者</a:t>
            </a:r>
            <a:endParaRPr lang="zh-CN" altLang="en-US" sz="2400"/>
          </a:p>
          <a:p>
            <a:pPr marL="285750" indent="-285750">
              <a:lnSpc>
                <a:spcPct val="150000"/>
              </a:lnSpc>
              <a:buFont typeface="Wingdings" panose="05000000000000000000" charset="0"/>
              <a:buChar char="ü"/>
            </a:pPr>
            <a:r>
              <a:rPr lang="zh-CN" altLang="en-US" sz="2400">
                <a:sym typeface="+mn-ea"/>
              </a:rPr>
              <a:t>课程建构者</a:t>
            </a:r>
            <a:endParaRPr lang="zh-CN" altLang="en-US" sz="2400"/>
          </a:p>
          <a:p>
            <a:pPr marL="285750" indent="-285750">
              <a:lnSpc>
                <a:spcPct val="150000"/>
              </a:lnSpc>
              <a:buFont typeface="Wingdings" panose="05000000000000000000" charset="0"/>
              <a:buChar char="ü"/>
            </a:pPr>
            <a:r>
              <a:rPr lang="zh-CN" altLang="en-US" sz="2400">
                <a:sym typeface="+mn-ea"/>
              </a:rPr>
              <a:t>活动指导者</a:t>
            </a:r>
            <a:endParaRPr lang="zh-CN" altLang="en-US" sz="2400"/>
          </a:p>
          <a:p>
            <a:pPr marL="285750" indent="-285750">
              <a:lnSpc>
                <a:spcPct val="150000"/>
              </a:lnSpc>
              <a:buFont typeface="Wingdings" panose="05000000000000000000" charset="0"/>
              <a:buChar char="ü"/>
            </a:pPr>
            <a:r>
              <a:rPr lang="zh-CN" altLang="en-US" sz="2400">
                <a:sym typeface="+mn-ea"/>
              </a:rPr>
              <a:t>资源指导者</a:t>
            </a:r>
            <a:endParaRPr lang="zh-CN" altLang="en-US" sz="24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文本框 4"/>
          <p:cNvSpPr txBox="1"/>
          <p:nvPr/>
        </p:nvSpPr>
        <p:spPr>
          <a:xfrm>
            <a:off x="182245" y="215900"/>
            <a:ext cx="8961755" cy="3808730"/>
          </a:xfrm>
          <a:prstGeom prst="rect">
            <a:avLst/>
          </a:prstGeom>
          <a:noFill/>
        </p:spPr>
        <p:txBody>
          <a:bodyPr wrap="square" rtlCol="0" anchor="t">
            <a:spAutoFit/>
          </a:bodyPr>
          <a:p>
            <a:pPr indent="0" algn="l">
              <a:lnSpc>
                <a:spcPct val="110000"/>
              </a:lnSpc>
              <a:buFont typeface="Wingdings" panose="05000000000000000000" charset="0"/>
              <a:buNone/>
            </a:pPr>
            <a:r>
              <a:rPr lang="zh-CN" altLang="en-US" sz="2800" b="1" dirty="0">
                <a:solidFill>
                  <a:srgbClr val="0070C0"/>
                </a:solidFill>
                <a:latin typeface="楷体" panose="02010609060101010101" charset="-122"/>
                <a:ea typeface="楷体" panose="02010609060101010101" charset="-122"/>
                <a:cs typeface="楷体" panose="02010609060101010101" charset="-122"/>
                <a:sym typeface="+mn-ea"/>
              </a:rPr>
              <a:t>《幼儿园教育指导纲要（试行）》（</a:t>
            </a:r>
            <a:r>
              <a:rPr lang="en-US" altLang="zh-CN" sz="2800" b="1" dirty="0">
                <a:solidFill>
                  <a:srgbClr val="0070C0"/>
                </a:solidFill>
                <a:latin typeface="楷体" panose="02010609060101010101" charset="-122"/>
                <a:ea typeface="楷体" panose="02010609060101010101" charset="-122"/>
                <a:cs typeface="楷体" panose="02010609060101010101" charset="-122"/>
                <a:sym typeface="+mn-ea"/>
              </a:rPr>
              <a:t>2001</a:t>
            </a:r>
            <a:r>
              <a:rPr lang="zh-CN" altLang="en-US" sz="2800" b="1" dirty="0">
                <a:solidFill>
                  <a:srgbClr val="0070C0"/>
                </a:solidFill>
                <a:latin typeface="楷体" panose="02010609060101010101" charset="-122"/>
                <a:ea typeface="楷体" panose="02010609060101010101" charset="-122"/>
                <a:cs typeface="楷体" panose="02010609060101010101" charset="-122"/>
                <a:sym typeface="+mn-ea"/>
              </a:rPr>
              <a:t>）（背诵）</a:t>
            </a:r>
            <a:endParaRPr lang="zh-CN" altLang="en-US" sz="2800" b="1" dirty="0">
              <a:solidFill>
                <a:srgbClr val="0070C0"/>
              </a:solidFill>
              <a:latin typeface="楷体" panose="02010609060101010101" charset="-122"/>
              <a:ea typeface="楷体" panose="02010609060101010101" charset="-122"/>
              <a:cs typeface="楷体" panose="02010609060101010101" charset="-122"/>
              <a:sym typeface="+mn-ea"/>
            </a:endParaRPr>
          </a:p>
          <a:p>
            <a:pPr indent="0" algn="l">
              <a:lnSpc>
                <a:spcPct val="110000"/>
              </a:lnSpc>
              <a:buFont typeface="Wingdings" panose="05000000000000000000" charset="0"/>
              <a:buNone/>
            </a:pPr>
            <a:endParaRPr lang="zh-CN" altLang="en-US" sz="2800" dirty="0">
              <a:latin typeface="楷体" panose="02010609060101010101" charset="-122"/>
              <a:ea typeface="楷体" panose="02010609060101010101" charset="-122"/>
              <a:cs typeface="楷体" panose="02010609060101010101" charset="-122"/>
              <a:sym typeface="+mn-ea"/>
            </a:endParaRPr>
          </a:p>
          <a:p>
            <a:pPr indent="0" algn="l">
              <a:lnSpc>
                <a:spcPct val="150000"/>
              </a:lnSpc>
              <a:buFont typeface="Wingdings" panose="05000000000000000000" charset="0"/>
              <a:buNone/>
            </a:pPr>
            <a:r>
              <a:rPr lang="zh-CN" altLang="zh-CN" sz="2400" b="1" dirty="0">
                <a:latin typeface="楷体" panose="02010609060101010101" charset="-122"/>
                <a:ea typeface="楷体" panose="02010609060101010101" charset="-122"/>
                <a:cs typeface="楷体" panose="02010609060101010101" charset="-122"/>
                <a:sym typeface="+mn-ea"/>
              </a:rPr>
              <a:t>教师应成为幼儿学习活动的</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mn-ea"/>
              </a:rPr>
              <a:t>支持者、合作者、引导者</a:t>
            </a:r>
            <a:r>
              <a:rPr lang="zh-CN" altLang="zh-CN" sz="2400" b="1" dirty="0">
                <a:latin typeface="楷体" panose="02010609060101010101" charset="-122"/>
                <a:ea typeface="楷体" panose="02010609060101010101" charset="-122"/>
                <a:cs typeface="楷体" panose="02010609060101010101" charset="-122"/>
                <a:sym typeface="+mn-ea"/>
              </a:rPr>
              <a:t>。</a:t>
            </a:r>
            <a:r>
              <a:rPr lang="en-US" altLang="zh-CN" sz="2400" b="1" dirty="0">
                <a:latin typeface="楷体" panose="02010609060101010101" charset="-122"/>
                <a:ea typeface="楷体" panose="02010609060101010101" charset="-122"/>
                <a:cs typeface="楷体" panose="02010609060101010101" charset="-122"/>
                <a:sym typeface="+mn-ea"/>
              </a:rPr>
              <a:t>             </a:t>
            </a:r>
            <a:endParaRPr lang="zh-CN" altLang="en-US" sz="2400" b="1" dirty="0">
              <a:latin typeface="楷体" panose="02010609060101010101" charset="-122"/>
              <a:ea typeface="楷体" panose="02010609060101010101" charset="-122"/>
              <a:cs typeface="楷体" panose="02010609060101010101" charset="-122"/>
              <a:sym typeface="+mn-ea"/>
            </a:endParaRPr>
          </a:p>
          <a:p>
            <a:pPr indent="0" algn="l">
              <a:lnSpc>
                <a:spcPct val="150000"/>
              </a:lnSpc>
              <a:buFont typeface="Wingdings" panose="05000000000000000000" charset="0"/>
              <a:buNone/>
            </a:pPr>
            <a:r>
              <a:rPr lang="zh-CN" altLang="zh-CN" sz="2400" b="1" dirty="0">
                <a:latin typeface="楷体" panose="02010609060101010101" charset="-122"/>
                <a:ea typeface="楷体" panose="02010609060101010101" charset="-122"/>
                <a:cs typeface="楷体" panose="02010609060101010101" charset="-122"/>
                <a:sym typeface="+mn-ea"/>
              </a:rPr>
              <a:t>(一)以关怀、接纳、尊重的态度与幼儿交往。耐心倾听，努力理解幼儿的想法与感受，支持、鼓励他们大胆探索与表达。</a:t>
            </a:r>
            <a:endParaRPr lang="zh-CN" altLang="zh-CN" sz="2400" b="1" dirty="0">
              <a:latin typeface="楷体" panose="02010609060101010101" charset="-122"/>
              <a:ea typeface="楷体" panose="02010609060101010101" charset="-122"/>
              <a:cs typeface="楷体" panose="02010609060101010101" charset="-122"/>
              <a:sym typeface="+mn-ea"/>
            </a:endParaRPr>
          </a:p>
          <a:p>
            <a:pPr indent="0" algn="l">
              <a:lnSpc>
                <a:spcPct val="150000"/>
              </a:lnSpc>
              <a:buFont typeface="Wingdings" panose="05000000000000000000" charset="0"/>
              <a:buNone/>
            </a:pPr>
            <a:r>
              <a:rPr lang="zh-CN" altLang="zh-CN" sz="2400" b="1" dirty="0">
                <a:latin typeface="楷体" panose="02010609060101010101" charset="-122"/>
                <a:ea typeface="楷体" panose="02010609060101010101" charset="-122"/>
                <a:cs typeface="楷体" panose="02010609060101010101" charset="-122"/>
                <a:sym typeface="+mn-ea"/>
              </a:rPr>
              <a:t>(二)善于发现幼儿感兴趣的事物、游戏和偶发事件中所隐含的教育价值，把握时机，积极引导。</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文本框 4"/>
          <p:cNvSpPr txBox="1"/>
          <p:nvPr/>
        </p:nvSpPr>
        <p:spPr>
          <a:xfrm>
            <a:off x="137160" y="927735"/>
            <a:ext cx="8869680" cy="3415030"/>
          </a:xfrm>
          <a:prstGeom prst="rect">
            <a:avLst/>
          </a:prstGeom>
          <a:noFill/>
        </p:spPr>
        <p:txBody>
          <a:bodyPr wrap="square" rtlCol="0">
            <a:spAutoFit/>
          </a:bodyPr>
          <a:p>
            <a:pPr indent="0" algn="l">
              <a:lnSpc>
                <a:spcPct val="150000"/>
              </a:lnSpc>
              <a:buFont typeface="Wingdings" panose="05000000000000000000" charset="0"/>
              <a:buNone/>
            </a:pPr>
            <a:r>
              <a:rPr lang="zh-CN" altLang="zh-CN" sz="2400" b="1" dirty="0">
                <a:latin typeface="楷体" panose="02010609060101010101" charset="-122"/>
                <a:ea typeface="楷体" panose="02010609060101010101" charset="-122"/>
                <a:sym typeface="+mn-ea"/>
              </a:rPr>
              <a:t>(三)关注幼儿在活动中的表现和反应，敏感地察觉他们的需要，及时以适当的方式应答，形成合作探究式的师生互动。</a:t>
            </a:r>
            <a:endParaRPr lang="zh-CN" altLang="zh-CN" sz="2400" b="1" dirty="0">
              <a:latin typeface="楷体" panose="02010609060101010101" charset="-122"/>
              <a:ea typeface="楷体" panose="02010609060101010101" charset="-122"/>
              <a:sym typeface="+mn-ea"/>
            </a:endParaRPr>
          </a:p>
          <a:p>
            <a:pPr indent="0" algn="l">
              <a:lnSpc>
                <a:spcPct val="150000"/>
              </a:lnSpc>
              <a:buFont typeface="Wingdings" panose="05000000000000000000" charset="0"/>
              <a:buNone/>
            </a:pPr>
            <a:r>
              <a:rPr lang="zh-CN" altLang="zh-CN" sz="2400" b="1" dirty="0">
                <a:latin typeface="楷体" panose="02010609060101010101" charset="-122"/>
                <a:ea typeface="楷体" panose="02010609060101010101" charset="-122"/>
                <a:sym typeface="+mn-ea"/>
              </a:rPr>
              <a:t>(四)尊重幼儿在发展水平、能力、经验、学习方式等方面的个体差异，因人施教，努力使每一个幼儿都能获得满足和成功。</a:t>
            </a:r>
            <a:endParaRPr lang="zh-CN" altLang="zh-CN" sz="2400" b="1" dirty="0">
              <a:latin typeface="楷体" panose="02010609060101010101" charset="-122"/>
              <a:ea typeface="楷体" panose="02010609060101010101" charset="-122"/>
              <a:sym typeface="+mn-ea"/>
            </a:endParaRPr>
          </a:p>
          <a:p>
            <a:pPr indent="0" algn="l">
              <a:lnSpc>
                <a:spcPct val="150000"/>
              </a:lnSpc>
              <a:buFont typeface="Wingdings" panose="05000000000000000000" charset="0"/>
              <a:buNone/>
            </a:pPr>
            <a:r>
              <a:rPr lang="zh-CN" altLang="zh-CN" sz="2400" b="1" dirty="0">
                <a:latin typeface="楷体" panose="02010609060101010101" charset="-122"/>
                <a:ea typeface="楷体" panose="02010609060101010101" charset="-122"/>
                <a:sym typeface="+mn-ea"/>
              </a:rPr>
              <a:t>(五)关注幼儿的特殊需要，包括各种发展潜能和不同发展障碍，与家庭密切配合，共同促进幼儿健康成长。</a:t>
            </a:r>
            <a:endParaRPr lang="zh-CN" altLang="en-US" sz="2400" b="1"/>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35541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67106" y="47242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47372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8175503" y="467077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38069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4" name="Rectangle 233"/>
          <p:cNvSpPr/>
          <p:nvPr/>
        </p:nvSpPr>
        <p:spPr>
          <a:xfrm>
            <a:off x="0" y="4852357"/>
            <a:ext cx="9143999" cy="3143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sz="1600" dirty="0">
              <a:solidFill>
                <a:schemeClr val="bg1">
                  <a:lumMod val="95000"/>
                </a:schemeClr>
              </a:solidFill>
              <a:latin typeface="Franchise" pitchFamily="49" charset="0"/>
              <a:ea typeface="Franchise" pitchFamily="49" charset="0"/>
            </a:endParaRPr>
          </a:p>
        </p:txBody>
      </p:sp>
      <p:sp>
        <p:nvSpPr>
          <p:cNvPr id="235" name="Rectangle 234"/>
          <p:cNvSpPr/>
          <p:nvPr/>
        </p:nvSpPr>
        <p:spPr>
          <a:xfrm>
            <a:off x="0" y="479515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57594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28587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812" y="457594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285874"/>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7236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7308" y="4598387"/>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38069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58716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29709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942975" y="1976755"/>
            <a:ext cx="7377430" cy="768350"/>
          </a:xfrm>
          <a:prstGeom prst="rect">
            <a:avLst/>
          </a:prstGeom>
          <a:noFill/>
        </p:spPr>
        <p:txBody>
          <a:bodyPr wrap="square" rtlCol="0">
            <a:spAutoFit/>
          </a:bodyPr>
          <a:lstStyle/>
          <a:p>
            <a:pPr algn="ctr"/>
            <a:r>
              <a:rPr lang="zh-CN" altLang="en-US" sz="4400">
                <a:latin typeface="楷体" panose="02010609060101010101" charset="-122"/>
                <a:ea typeface="楷体" panose="02010609060101010101" charset="-122"/>
                <a:cs typeface="+mn-ea"/>
              </a:rPr>
              <a:t>第一节 儿童观</a:t>
            </a:r>
            <a:endParaRPr lang="zh-CN" altLang="en-US" sz="4400">
              <a:latin typeface="楷体" panose="02010609060101010101" charset="-122"/>
              <a:ea typeface="楷体" panose="02010609060101010101" charset="-122"/>
              <a:cs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文本框 4"/>
          <p:cNvSpPr txBox="1"/>
          <p:nvPr/>
        </p:nvSpPr>
        <p:spPr>
          <a:xfrm>
            <a:off x="93345" y="429260"/>
            <a:ext cx="8869680" cy="3969385"/>
          </a:xfrm>
          <a:prstGeom prst="rect">
            <a:avLst/>
          </a:prstGeom>
          <a:noFill/>
        </p:spPr>
        <p:txBody>
          <a:bodyPr wrap="square" rtlCol="0">
            <a:spAutoFit/>
          </a:bodyPr>
          <a:p>
            <a:pPr indent="0" algn="l">
              <a:lnSpc>
                <a:spcPct val="150000"/>
              </a:lnSpc>
              <a:buFont typeface="Wingdings" panose="05000000000000000000" charset="0"/>
              <a:buNone/>
            </a:pPr>
            <a:r>
              <a:rPr lang="zh-CN" altLang="en-US" sz="24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《幼儿园工作规程》（</a:t>
            </a:r>
            <a:r>
              <a:rPr lang="en-US" altLang="zh-CN" sz="24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2016</a:t>
            </a:r>
            <a:r>
              <a:rPr lang="zh-CN" altLang="en-US" sz="24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）（背诵）</a:t>
            </a:r>
            <a:endParaRPr lang="zh-CN" altLang="en-US" sz="2400" dirty="0">
              <a:latin typeface="楷体" panose="02010609060101010101" charset="-122"/>
              <a:ea typeface="楷体" panose="02010609060101010101" charset="-122"/>
              <a:sym typeface="+mn-ea"/>
            </a:endParaRPr>
          </a:p>
          <a:p>
            <a:pPr indent="0" algn="l">
              <a:lnSpc>
                <a:spcPct val="150000"/>
              </a:lnSpc>
              <a:buFont typeface="Wingdings" panose="05000000000000000000" charset="0"/>
              <a:buNone/>
            </a:pPr>
            <a:r>
              <a:rPr altLang="zh-CN" sz="2400" b="1" dirty="0">
                <a:solidFill>
                  <a:srgbClr val="FF0000"/>
                </a:solidFill>
                <a:latin typeface="楷体" panose="02010609060101010101" charset="-122"/>
                <a:ea typeface="楷体" panose="02010609060101010101" charset="-122"/>
                <a:sym typeface="+mn-ea"/>
              </a:rPr>
              <a:t>幼儿园教师对本班工作全面负责，其主要职责如下：</a:t>
            </a:r>
            <a:endParaRPr altLang="zh-CN" sz="2400" b="1" dirty="0">
              <a:latin typeface="楷体" panose="02010609060101010101" charset="-122"/>
              <a:ea typeface="楷体" panose="02010609060101010101" charset="-122"/>
              <a:sym typeface="+mn-ea"/>
            </a:endParaRPr>
          </a:p>
          <a:p>
            <a:pPr indent="0" algn="l">
              <a:lnSpc>
                <a:spcPct val="150000"/>
              </a:lnSpc>
              <a:buFont typeface="Wingdings" panose="05000000000000000000" charset="0"/>
              <a:buNone/>
            </a:pPr>
            <a:r>
              <a:rPr altLang="zh-CN" sz="2400" b="1" dirty="0">
                <a:latin typeface="楷体" panose="02010609060101010101" charset="-122"/>
                <a:ea typeface="楷体" panose="02010609060101010101" charset="-122"/>
                <a:sym typeface="+mn-ea"/>
              </a:rPr>
              <a:t>　　（一）观察了解幼儿，依据国家有关规定，结合本班幼儿的发展水平和兴趣需要，制订和执行教育工作计划，合理安排幼儿一日生活；</a:t>
            </a:r>
            <a:endParaRPr altLang="zh-CN" sz="2400" b="1" dirty="0">
              <a:latin typeface="楷体" panose="02010609060101010101" charset="-122"/>
              <a:ea typeface="楷体" panose="02010609060101010101" charset="-122"/>
              <a:sym typeface="+mn-ea"/>
            </a:endParaRPr>
          </a:p>
          <a:p>
            <a:pPr indent="0" algn="l">
              <a:lnSpc>
                <a:spcPct val="150000"/>
              </a:lnSpc>
              <a:buFont typeface="Wingdings" panose="05000000000000000000" charset="0"/>
              <a:buNone/>
            </a:pPr>
            <a:r>
              <a:rPr altLang="zh-CN" sz="2400" b="1" dirty="0">
                <a:latin typeface="楷体" panose="02010609060101010101" charset="-122"/>
                <a:ea typeface="楷体" panose="02010609060101010101" charset="-122"/>
                <a:sym typeface="+mn-ea"/>
              </a:rPr>
              <a:t>　　（二）创设良好的教育环境，合理组织教育内容，提供丰富的玩具和游戏材料，开展适宜的教育活动；</a:t>
            </a:r>
            <a:endParaRPr lang="zh-CN" altLang="en-US" sz="24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文本框 4"/>
          <p:cNvSpPr txBox="1"/>
          <p:nvPr/>
        </p:nvSpPr>
        <p:spPr>
          <a:xfrm>
            <a:off x="137160" y="927735"/>
            <a:ext cx="8869680" cy="3415030"/>
          </a:xfrm>
          <a:prstGeom prst="rect">
            <a:avLst/>
          </a:prstGeom>
          <a:noFill/>
        </p:spPr>
        <p:txBody>
          <a:bodyPr wrap="square" rtlCol="0">
            <a:spAutoFit/>
          </a:bodyPr>
          <a:p>
            <a:pPr indent="0" algn="l">
              <a:lnSpc>
                <a:spcPct val="150000"/>
              </a:lnSpc>
              <a:buFont typeface="Wingdings" panose="05000000000000000000" charset="0"/>
              <a:buNone/>
            </a:pPr>
            <a:r>
              <a:rPr lang="en-US" sz="2400" b="1" dirty="0">
                <a:latin typeface="楷体" panose="02010609060101010101" charset="-122"/>
                <a:ea typeface="楷体" panose="02010609060101010101" charset="-122"/>
                <a:sym typeface="+mn-ea"/>
              </a:rPr>
              <a:t>   </a:t>
            </a:r>
            <a:r>
              <a:rPr altLang="zh-CN" sz="2400" b="1" dirty="0">
                <a:latin typeface="楷体" panose="02010609060101010101" charset="-122"/>
                <a:ea typeface="楷体" panose="02010609060101010101" charset="-122"/>
                <a:sym typeface="+mn-ea"/>
              </a:rPr>
              <a:t>（三）严格执行幼儿园安全、卫生保健制度，指导并配合保育员管理本班幼儿生活，做好卫生保健工作；</a:t>
            </a:r>
            <a:endParaRPr altLang="zh-CN" sz="2400" b="1" dirty="0">
              <a:latin typeface="楷体" panose="02010609060101010101" charset="-122"/>
              <a:ea typeface="楷体" panose="02010609060101010101" charset="-122"/>
              <a:sym typeface="+mn-ea"/>
            </a:endParaRPr>
          </a:p>
          <a:p>
            <a:pPr indent="0" algn="l">
              <a:lnSpc>
                <a:spcPct val="150000"/>
              </a:lnSpc>
              <a:buFont typeface="Wingdings" panose="05000000000000000000" charset="0"/>
              <a:buNone/>
            </a:pPr>
            <a:r>
              <a:rPr altLang="zh-CN" sz="2400" b="1" dirty="0">
                <a:latin typeface="楷体" panose="02010609060101010101" charset="-122"/>
                <a:ea typeface="楷体" panose="02010609060101010101" charset="-122"/>
                <a:sym typeface="+mn-ea"/>
              </a:rPr>
              <a:t>   （四）与家长保持经常联系，了解幼儿家庭的教育环境，商讨符合幼儿特点的教育措施，相互配合共同完成教育任务；</a:t>
            </a:r>
            <a:endParaRPr altLang="zh-CN" sz="2400" b="1" dirty="0">
              <a:latin typeface="楷体" panose="02010609060101010101" charset="-122"/>
              <a:ea typeface="楷体" panose="02010609060101010101" charset="-122"/>
              <a:sym typeface="+mn-ea"/>
            </a:endParaRPr>
          </a:p>
          <a:p>
            <a:pPr indent="0" algn="l">
              <a:lnSpc>
                <a:spcPct val="150000"/>
              </a:lnSpc>
              <a:buFont typeface="Wingdings" panose="05000000000000000000" charset="0"/>
              <a:buNone/>
            </a:pPr>
            <a:r>
              <a:rPr altLang="zh-CN" sz="2400" b="1" dirty="0">
                <a:latin typeface="楷体" panose="02010609060101010101" charset="-122"/>
                <a:ea typeface="楷体" panose="02010609060101010101" charset="-122"/>
                <a:sym typeface="+mn-ea"/>
              </a:rPr>
              <a:t>   （五）参加业务学习和保育教育研究活动；</a:t>
            </a:r>
            <a:endParaRPr altLang="zh-CN" sz="2400" b="1" dirty="0">
              <a:latin typeface="楷体" panose="02010609060101010101" charset="-122"/>
              <a:ea typeface="楷体" panose="02010609060101010101" charset="-122"/>
              <a:sym typeface="+mn-ea"/>
            </a:endParaRPr>
          </a:p>
          <a:p>
            <a:pPr indent="0" algn="l">
              <a:lnSpc>
                <a:spcPct val="150000"/>
              </a:lnSpc>
              <a:buFont typeface="Wingdings" panose="05000000000000000000" charset="0"/>
              <a:buNone/>
            </a:pPr>
            <a:r>
              <a:rPr altLang="zh-CN" sz="2400" b="1" dirty="0">
                <a:latin typeface="楷体" panose="02010609060101010101" charset="-122"/>
                <a:ea typeface="楷体" panose="02010609060101010101" charset="-122"/>
                <a:sym typeface="+mn-ea"/>
              </a:rPr>
              <a:t>   （六）定期总结评估保教工作实效，接受园长的指导和检查。</a:t>
            </a:r>
            <a:endParaRPr lang="zh-CN" altLang="en-US" sz="24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62852" y="398007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4" name="圆角矩形 3"/>
          <p:cNvSpPr/>
          <p:nvPr/>
        </p:nvSpPr>
        <p:spPr>
          <a:xfrm>
            <a:off x="160655" y="108585"/>
            <a:ext cx="4764405" cy="6477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zh-CN" altLang="en-US" sz="2800" b="1">
                <a:latin typeface="华文新魏" panose="02010800040101010101" pitchFamily="2" charset="-122"/>
                <a:ea typeface="华文新魏" panose="02010800040101010101" pitchFamily="2" charset="-122"/>
                <a:sym typeface="+mn-ea"/>
              </a:rPr>
              <a:t>三、幼儿园教师专业素养</a:t>
            </a:r>
            <a:endParaRPr lang="zh-CN" altLang="en-US" sz="2800" b="1">
              <a:latin typeface="华文新魏" panose="02010800040101010101" pitchFamily="2" charset="-122"/>
              <a:ea typeface="华文新魏" panose="02010800040101010101" pitchFamily="2" charset="-122"/>
              <a:sym typeface="+mn-ea"/>
            </a:endParaRPr>
          </a:p>
        </p:txBody>
      </p:sp>
      <p:sp>
        <p:nvSpPr>
          <p:cNvPr id="7" name="圆角矩形 6"/>
          <p:cNvSpPr/>
          <p:nvPr/>
        </p:nvSpPr>
        <p:spPr>
          <a:xfrm>
            <a:off x="52070" y="905510"/>
            <a:ext cx="8980170" cy="41414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lnSpc>
                <a:spcPct val="150000"/>
              </a:lnSpc>
            </a:pPr>
            <a:r>
              <a:rPr lang="en-US" altLang="zh-CN">
                <a:sym typeface="+mn-ea"/>
              </a:rPr>
              <a:t>         </a:t>
            </a:r>
            <a:r>
              <a:rPr lang="en-US" altLang="zh-CN" sz="2800">
                <a:sym typeface="+mn-ea"/>
              </a:rPr>
              <a:t> </a:t>
            </a:r>
            <a:r>
              <a:rPr lang="zh-CN" altLang="en-US" sz="2800" b="1">
                <a:sym typeface="+mn-ea"/>
              </a:rPr>
              <a:t>《</a:t>
            </a:r>
            <a:r>
              <a:rPr lang="en-US" altLang="zh-CN" sz="2800" b="1">
                <a:sym typeface="+mn-ea"/>
              </a:rPr>
              <a:t> </a:t>
            </a:r>
            <a:r>
              <a:rPr lang="zh-CN" altLang="en-US" sz="2800" b="1">
                <a:sym typeface="+mn-ea"/>
              </a:rPr>
              <a:t>幼儿园教师专业标准（试行）》</a:t>
            </a:r>
            <a:endParaRPr lang="zh-CN" altLang="en-US" sz="2800" b="1">
              <a:sym typeface="+mn-ea"/>
            </a:endParaRPr>
          </a:p>
          <a:p>
            <a:pPr algn="ctr">
              <a:lnSpc>
                <a:spcPct val="150000"/>
              </a:lnSpc>
            </a:pPr>
            <a:r>
              <a:rPr lang="zh-CN" altLang="en-US" sz="2800">
                <a:sym typeface="+mn-ea"/>
              </a:rPr>
              <a:t>                                                                </a:t>
            </a:r>
            <a:r>
              <a:rPr lang="en-US" altLang="zh-CN" sz="2800">
                <a:sym typeface="+mn-ea"/>
              </a:rPr>
              <a:t>——2012</a:t>
            </a:r>
            <a:r>
              <a:rPr lang="zh-CN" altLang="en-US" sz="2800">
                <a:sym typeface="+mn-ea"/>
              </a:rPr>
              <a:t>年教育部</a:t>
            </a:r>
            <a:r>
              <a:rPr lang="en-US" altLang="zh-CN" sz="2800">
                <a:sym typeface="+mn-ea"/>
              </a:rPr>
              <a:t>     </a:t>
            </a:r>
            <a:r>
              <a:rPr lang="en-US" altLang="zh-CN">
                <a:sym typeface="+mn-ea"/>
              </a:rPr>
              <a:t>    </a:t>
            </a:r>
            <a:endParaRPr lang="en-US" altLang="zh-CN">
              <a:sym typeface="+mn-ea"/>
            </a:endParaRPr>
          </a:p>
          <a:p>
            <a:pPr indent="0">
              <a:lnSpc>
                <a:spcPct val="130000"/>
              </a:lnSpc>
            </a:pPr>
            <a:r>
              <a:rPr lang="en-US" altLang="zh-CN" sz="2400">
                <a:latin typeface="楷体" panose="02010609060101010101" charset="-122"/>
                <a:ea typeface="楷体" panose="02010609060101010101" charset="-122"/>
                <a:cs typeface="楷体" panose="02010609060101010101" charset="-122"/>
                <a:sym typeface="+mn-ea"/>
              </a:rPr>
              <a:t>    </a:t>
            </a:r>
            <a:r>
              <a:rPr lang="zh-CN" sz="2400">
                <a:latin typeface="楷体" panose="02010609060101010101" charset="-122"/>
                <a:ea typeface="楷体" panose="02010609060101010101" charset="-122"/>
                <a:sym typeface="+mn-ea"/>
              </a:rPr>
              <a:t>幼儿园教师是履行幼儿园教育工作职责的专业人员，需要经过严格的培养与培训，具有良好的职业道德，掌握系统的专业知识和专业技能。《</a:t>
            </a:r>
            <a:r>
              <a:rPr lang="zh-CN" sz="2400">
                <a:latin typeface="楷体" panose="02010609060101010101" charset="-122"/>
                <a:ea typeface="楷体" panose="02010609060101010101" charset="-122"/>
                <a:sym typeface="+mn-ea"/>
                <a:hlinkClick r:id="rId3"/>
              </a:rPr>
              <a:t>专业标准</a:t>
            </a:r>
            <a:r>
              <a:rPr lang="zh-CN" sz="2400">
                <a:latin typeface="楷体" panose="02010609060101010101" charset="-122"/>
                <a:ea typeface="楷体" panose="02010609060101010101" charset="-122"/>
                <a:sym typeface="+mn-ea"/>
              </a:rPr>
              <a:t>》是国家对合格幼儿园教师专业素质的基本要求，是幼儿园教师开展保教活动的基本规范，是引领幼儿园教师专业发展的基本准则，是幼儿园教师培养、准入、培训、考核等工作的重要依据。</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62852" y="398007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棱台 4"/>
          <p:cNvSpPr/>
          <p:nvPr/>
        </p:nvSpPr>
        <p:spPr>
          <a:xfrm>
            <a:off x="3044825" y="1110615"/>
            <a:ext cx="2298065" cy="935990"/>
          </a:xfrm>
          <a:prstGeom prst="bevel">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b="1"/>
              <a:t>基本理念</a:t>
            </a:r>
            <a:endParaRPr lang="zh-CN" altLang="en-US" sz="2800" b="1"/>
          </a:p>
        </p:txBody>
      </p:sp>
      <p:sp>
        <p:nvSpPr>
          <p:cNvPr id="8" name="矩形 7"/>
          <p:cNvSpPr/>
          <p:nvPr/>
        </p:nvSpPr>
        <p:spPr>
          <a:xfrm>
            <a:off x="1475105" y="2571750"/>
            <a:ext cx="1224280" cy="10083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师德为先</a:t>
            </a:r>
            <a:endParaRPr lang="zh-CN" altLang="en-US" sz="3600"/>
          </a:p>
        </p:txBody>
      </p:sp>
      <p:cxnSp>
        <p:nvCxnSpPr>
          <p:cNvPr id="2" name="直接连接符 1"/>
          <p:cNvCxnSpPr/>
          <p:nvPr/>
        </p:nvCxnSpPr>
        <p:spPr>
          <a:xfrm flipH="1">
            <a:off x="2699385" y="2046605"/>
            <a:ext cx="615315" cy="525145"/>
          </a:xfrm>
          <a:prstGeom prst="line">
            <a:avLst/>
          </a:prstGeom>
        </p:spPr>
        <p:style>
          <a:lnRef idx="3">
            <a:schemeClr val="dk1"/>
          </a:lnRef>
          <a:fillRef idx="0">
            <a:schemeClr val="dk1"/>
          </a:fillRef>
          <a:effectRef idx="2">
            <a:schemeClr val="dk1"/>
          </a:effectRef>
          <a:fontRef idx="minor">
            <a:schemeClr val="tx1"/>
          </a:fontRef>
        </p:style>
      </p:cxnSp>
      <p:cxnSp>
        <p:nvCxnSpPr>
          <p:cNvPr id="3" name="直接连接符 2"/>
          <p:cNvCxnSpPr/>
          <p:nvPr/>
        </p:nvCxnSpPr>
        <p:spPr>
          <a:xfrm>
            <a:off x="5133975" y="2046605"/>
            <a:ext cx="805815" cy="525145"/>
          </a:xfrm>
          <a:prstGeom prst="line">
            <a:avLst/>
          </a:prstGeom>
        </p:spPr>
        <p:style>
          <a:lnRef idx="3">
            <a:schemeClr val="dk1"/>
          </a:lnRef>
          <a:fillRef idx="0">
            <a:schemeClr val="dk1"/>
          </a:fillRef>
          <a:effectRef idx="2">
            <a:schemeClr val="dk1"/>
          </a:effectRef>
          <a:fontRef idx="minor">
            <a:schemeClr val="tx1"/>
          </a:fontRef>
        </p:style>
      </p:cxnSp>
      <p:sp>
        <p:nvSpPr>
          <p:cNvPr id="4" name="圆角矩形 3"/>
          <p:cNvSpPr/>
          <p:nvPr/>
        </p:nvSpPr>
        <p:spPr>
          <a:xfrm>
            <a:off x="449580" y="318135"/>
            <a:ext cx="3782060" cy="6477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zh-CN" altLang="en-US" sz="2800" b="1">
                <a:latin typeface="华文新魏" panose="02010800040101010101" pitchFamily="2" charset="-122"/>
                <a:ea typeface="华文新魏" panose="02010800040101010101" pitchFamily="2" charset="-122"/>
                <a:sym typeface="+mn-ea"/>
              </a:rPr>
              <a:t>幼儿园教师专业标准</a:t>
            </a:r>
            <a:endParaRPr lang="zh-CN" altLang="en-US" sz="2800" b="1">
              <a:latin typeface="华文新魏" panose="02010800040101010101" pitchFamily="2" charset="-122"/>
              <a:ea typeface="华文新魏" panose="02010800040101010101" pitchFamily="2" charset="-122"/>
              <a:sym typeface="+mn-ea"/>
            </a:endParaRPr>
          </a:p>
        </p:txBody>
      </p:sp>
      <p:sp>
        <p:nvSpPr>
          <p:cNvPr id="10" name="矩形 9"/>
          <p:cNvSpPr/>
          <p:nvPr/>
        </p:nvSpPr>
        <p:spPr>
          <a:xfrm>
            <a:off x="2962910" y="2571750"/>
            <a:ext cx="1224280" cy="10083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幼儿为本</a:t>
            </a:r>
            <a:endParaRPr lang="zh-CN" altLang="en-US" sz="3600"/>
          </a:p>
        </p:txBody>
      </p:sp>
      <p:sp>
        <p:nvSpPr>
          <p:cNvPr id="11" name="矩形 10"/>
          <p:cNvSpPr/>
          <p:nvPr/>
        </p:nvSpPr>
        <p:spPr>
          <a:xfrm>
            <a:off x="4431665" y="2571750"/>
            <a:ext cx="1224280" cy="10083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能力为重</a:t>
            </a:r>
            <a:endParaRPr lang="zh-CN" altLang="en-US" sz="3600"/>
          </a:p>
        </p:txBody>
      </p:sp>
      <p:sp>
        <p:nvSpPr>
          <p:cNvPr id="12" name="矩形 11"/>
          <p:cNvSpPr/>
          <p:nvPr/>
        </p:nvSpPr>
        <p:spPr>
          <a:xfrm>
            <a:off x="5899785" y="2571750"/>
            <a:ext cx="1224280" cy="10083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终身学习</a:t>
            </a:r>
            <a:endParaRPr lang="zh-CN" altLang="en-US" sz="3600"/>
          </a:p>
        </p:txBody>
      </p:sp>
      <p:cxnSp>
        <p:nvCxnSpPr>
          <p:cNvPr id="13" name="直接连接符 12"/>
          <p:cNvCxnSpPr/>
          <p:nvPr/>
        </p:nvCxnSpPr>
        <p:spPr>
          <a:xfrm>
            <a:off x="3636010" y="2067560"/>
            <a:ext cx="0" cy="504190"/>
          </a:xfrm>
          <a:prstGeom prst="line">
            <a:avLst/>
          </a:prstGeom>
        </p:spPr>
        <p:style>
          <a:lnRef idx="3">
            <a:schemeClr val="dk1"/>
          </a:lnRef>
          <a:fillRef idx="0">
            <a:schemeClr val="dk1"/>
          </a:fillRef>
          <a:effectRef idx="2">
            <a:schemeClr val="dk1"/>
          </a:effectRef>
          <a:fontRef idx="minor">
            <a:schemeClr val="tx1"/>
          </a:fontRef>
        </p:style>
      </p:cxnSp>
      <p:cxnSp>
        <p:nvCxnSpPr>
          <p:cNvPr id="14" name="直接连接符 13"/>
          <p:cNvCxnSpPr/>
          <p:nvPr/>
        </p:nvCxnSpPr>
        <p:spPr>
          <a:xfrm>
            <a:off x="4860290" y="2067560"/>
            <a:ext cx="15240" cy="494665"/>
          </a:xfrm>
          <a:prstGeom prst="line">
            <a:avLst/>
          </a:prstGeom>
        </p:spPr>
        <p:style>
          <a:lnRef idx="3">
            <a:schemeClr val="dk1"/>
          </a:lnRef>
          <a:fillRef idx="0">
            <a:schemeClr val="dk1"/>
          </a:fillRef>
          <a:effectRef idx="2">
            <a:schemeClr val="dk1"/>
          </a:effectRef>
          <a:fontRef idx="minor">
            <a:schemeClr val="tx1"/>
          </a:fontRef>
        </p:style>
      </p:cxnSp>
      <p:sp>
        <p:nvSpPr>
          <p:cNvPr id="6" name="椭圆 5"/>
          <p:cNvSpPr/>
          <p:nvPr/>
        </p:nvSpPr>
        <p:spPr>
          <a:xfrm>
            <a:off x="7597140" y="1470025"/>
            <a:ext cx="1269365" cy="64833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p>
            <a:pPr algn="ctr"/>
            <a:r>
              <a:rPr lang="zh-CN" altLang="en-US" sz="2800"/>
              <a:t>背诵</a:t>
            </a:r>
            <a:endParaRPr lang="zh-CN" altLang="en-US" sz="28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8" name="矩形 7"/>
          <p:cNvSpPr/>
          <p:nvPr/>
        </p:nvSpPr>
        <p:spPr>
          <a:xfrm>
            <a:off x="449580" y="534670"/>
            <a:ext cx="2155825" cy="77089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师德为先</a:t>
            </a:r>
            <a:endParaRPr lang="zh-CN" altLang="en-US" sz="3600"/>
          </a:p>
        </p:txBody>
      </p:sp>
      <p:sp>
        <p:nvSpPr>
          <p:cNvPr id="2" name="文本框 1"/>
          <p:cNvSpPr txBox="1"/>
          <p:nvPr/>
        </p:nvSpPr>
        <p:spPr>
          <a:xfrm>
            <a:off x="2493010" y="689610"/>
            <a:ext cx="6650990" cy="460375"/>
          </a:xfrm>
          <a:prstGeom prst="rect">
            <a:avLst/>
          </a:prstGeom>
          <a:noFill/>
        </p:spPr>
        <p:txBody>
          <a:bodyPr wrap="square" rtlCol="0">
            <a:spAutoFit/>
          </a:bodyPr>
          <a:p>
            <a:r>
              <a:rPr lang="en-US" altLang="zh-CN" sz="2400"/>
              <a:t>——</a:t>
            </a:r>
            <a:r>
              <a:rPr lang="zh-CN" altLang="en-US" sz="2400"/>
              <a:t>幼儿教师</a:t>
            </a:r>
            <a:r>
              <a:rPr lang="zh-CN" altLang="en-US" sz="2400" b="1">
                <a:solidFill>
                  <a:srgbClr val="FF0000"/>
                </a:solidFill>
              </a:rPr>
              <a:t>最基本、最重要</a:t>
            </a:r>
            <a:r>
              <a:rPr lang="zh-CN" altLang="en-US" sz="2400"/>
              <a:t>的职业准则和规范</a:t>
            </a:r>
            <a:endParaRPr lang="zh-CN" altLang="en-US" sz="2400"/>
          </a:p>
        </p:txBody>
      </p:sp>
      <p:sp>
        <p:nvSpPr>
          <p:cNvPr id="10" name="矩形 9"/>
          <p:cNvSpPr/>
          <p:nvPr/>
        </p:nvSpPr>
        <p:spPr>
          <a:xfrm>
            <a:off x="449580" y="1538605"/>
            <a:ext cx="2155825" cy="68389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幼儿为本</a:t>
            </a:r>
            <a:endParaRPr lang="zh-CN" altLang="en-US" sz="3600"/>
          </a:p>
        </p:txBody>
      </p:sp>
      <p:sp>
        <p:nvSpPr>
          <p:cNvPr id="3" name="文本框 2"/>
          <p:cNvSpPr txBox="1"/>
          <p:nvPr/>
        </p:nvSpPr>
        <p:spPr>
          <a:xfrm>
            <a:off x="2550160" y="1372870"/>
            <a:ext cx="6650990" cy="1198880"/>
          </a:xfrm>
          <a:prstGeom prst="rect">
            <a:avLst/>
          </a:prstGeom>
          <a:noFill/>
        </p:spPr>
        <p:txBody>
          <a:bodyPr wrap="square" rtlCol="0">
            <a:spAutoFit/>
          </a:bodyPr>
          <a:p>
            <a:pPr>
              <a:lnSpc>
                <a:spcPct val="150000"/>
              </a:lnSpc>
            </a:pPr>
            <a:r>
              <a:rPr lang="en-US" altLang="zh-CN" sz="2400"/>
              <a:t>——</a:t>
            </a:r>
            <a:r>
              <a:rPr lang="zh-CN" altLang="en-US" sz="2400"/>
              <a:t>幼儿教育本质的</a:t>
            </a:r>
            <a:r>
              <a:rPr lang="zh-CN" altLang="en-US" sz="2400" b="1">
                <a:solidFill>
                  <a:srgbClr val="FF0000"/>
                </a:solidFill>
              </a:rPr>
              <a:t>重要内涵</a:t>
            </a:r>
            <a:r>
              <a:rPr lang="zh-CN" altLang="en-US" sz="2400"/>
              <a:t>，是幼儿园教师应秉承的</a:t>
            </a:r>
            <a:r>
              <a:rPr lang="zh-CN" altLang="en-US" sz="2400" b="1">
                <a:solidFill>
                  <a:srgbClr val="FF0000"/>
                </a:solidFill>
              </a:rPr>
              <a:t>核心理念</a:t>
            </a:r>
            <a:endParaRPr lang="zh-CN" altLang="en-US" sz="2400" b="1">
              <a:solidFill>
                <a:srgbClr val="FF0000"/>
              </a:solidFill>
            </a:endParaRPr>
          </a:p>
        </p:txBody>
      </p:sp>
      <p:sp>
        <p:nvSpPr>
          <p:cNvPr id="11" name="矩形 10"/>
          <p:cNvSpPr/>
          <p:nvPr/>
        </p:nvSpPr>
        <p:spPr>
          <a:xfrm>
            <a:off x="449580" y="2571750"/>
            <a:ext cx="2155190" cy="72263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能力为重</a:t>
            </a:r>
            <a:endParaRPr lang="zh-CN" altLang="en-US" sz="3600"/>
          </a:p>
        </p:txBody>
      </p:sp>
      <p:sp>
        <p:nvSpPr>
          <p:cNvPr id="4" name="文本框 3"/>
          <p:cNvSpPr txBox="1"/>
          <p:nvPr/>
        </p:nvSpPr>
        <p:spPr>
          <a:xfrm>
            <a:off x="2550160" y="2571750"/>
            <a:ext cx="6650990" cy="1198880"/>
          </a:xfrm>
          <a:prstGeom prst="rect">
            <a:avLst/>
          </a:prstGeom>
          <a:noFill/>
        </p:spPr>
        <p:txBody>
          <a:bodyPr wrap="square" rtlCol="0">
            <a:spAutoFit/>
          </a:bodyPr>
          <a:p>
            <a:pPr>
              <a:lnSpc>
                <a:spcPct val="150000"/>
              </a:lnSpc>
            </a:pPr>
            <a:r>
              <a:rPr lang="en-US" altLang="zh-CN" sz="2400"/>
              <a:t>——</a:t>
            </a:r>
            <a:r>
              <a:rPr lang="zh-CN" altLang="en-US" sz="2400"/>
              <a:t>既是世界各国教师专业发展的</a:t>
            </a:r>
            <a:r>
              <a:rPr lang="zh-CN" altLang="en-US" sz="2400" b="1">
                <a:solidFill>
                  <a:srgbClr val="FF0000"/>
                </a:solidFill>
              </a:rPr>
              <a:t>趋势</a:t>
            </a:r>
            <a:r>
              <a:rPr lang="zh-CN" altLang="en-US" sz="2400"/>
              <a:t>，亦是我国深化幼教改革的重要</a:t>
            </a:r>
            <a:r>
              <a:rPr lang="zh-CN" altLang="en-US" sz="2400" b="1">
                <a:solidFill>
                  <a:srgbClr val="FF0000"/>
                </a:solidFill>
              </a:rPr>
              <a:t>方向</a:t>
            </a:r>
            <a:endParaRPr lang="zh-CN" altLang="en-US" sz="2400" b="1">
              <a:solidFill>
                <a:srgbClr val="FF0000"/>
              </a:solidFill>
            </a:endParaRPr>
          </a:p>
        </p:txBody>
      </p:sp>
      <p:sp>
        <p:nvSpPr>
          <p:cNvPr id="12" name="矩形 11"/>
          <p:cNvSpPr/>
          <p:nvPr/>
        </p:nvSpPr>
        <p:spPr>
          <a:xfrm>
            <a:off x="449580" y="3778250"/>
            <a:ext cx="2156460" cy="74866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终身学习</a:t>
            </a:r>
            <a:endParaRPr lang="zh-CN" altLang="en-US" sz="3600"/>
          </a:p>
        </p:txBody>
      </p:sp>
      <p:sp>
        <p:nvSpPr>
          <p:cNvPr id="5" name="文本框 4"/>
          <p:cNvSpPr txBox="1"/>
          <p:nvPr/>
        </p:nvSpPr>
        <p:spPr>
          <a:xfrm>
            <a:off x="2550160" y="3856355"/>
            <a:ext cx="6650990" cy="645160"/>
          </a:xfrm>
          <a:prstGeom prst="rect">
            <a:avLst/>
          </a:prstGeom>
          <a:noFill/>
        </p:spPr>
        <p:txBody>
          <a:bodyPr wrap="square" rtlCol="0">
            <a:spAutoFit/>
          </a:bodyPr>
          <a:p>
            <a:pPr>
              <a:lnSpc>
                <a:spcPct val="150000"/>
              </a:lnSpc>
            </a:pPr>
            <a:r>
              <a:rPr lang="en-US" altLang="zh-CN" sz="2400"/>
              <a:t>——</a:t>
            </a:r>
            <a:r>
              <a:rPr lang="zh-CN" altLang="en-US" sz="2400"/>
              <a:t>由幼儿教师的</a:t>
            </a:r>
            <a:r>
              <a:rPr lang="zh-CN" altLang="en-US" sz="2400" b="1">
                <a:solidFill>
                  <a:srgbClr val="FF0000"/>
                </a:solidFill>
              </a:rPr>
              <a:t>职业特点所决定</a:t>
            </a:r>
            <a:endParaRPr lang="zh-CN" altLang="en-US" sz="2400" b="1">
              <a:solidFill>
                <a:srgbClr val="FF0000"/>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6185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15" name="矩形 14"/>
          <p:cNvSpPr/>
          <p:nvPr>
            <p:custDataLst>
              <p:tags r:id="rId3"/>
            </p:custDataLst>
          </p:nvPr>
        </p:nvSpPr>
        <p:spPr>
          <a:xfrm>
            <a:off x="3136450" y="179372"/>
            <a:ext cx="2742513" cy="1230615"/>
          </a:xfrm>
          <a:prstGeom prst="rect">
            <a:avLst/>
          </a:prstGeom>
          <a:solidFill>
            <a:srgbClr val="9BBB59"/>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p>
            <a:pPr algn="ctr"/>
            <a:endParaRPr lang="zh-CN" altLang="en-US">
              <a:solidFill>
                <a:prstClr val="white"/>
              </a:solidFill>
            </a:endParaRPr>
          </a:p>
        </p:txBody>
      </p:sp>
      <p:sp>
        <p:nvSpPr>
          <p:cNvPr id="16" name="矩形 15"/>
          <p:cNvSpPr/>
          <p:nvPr>
            <p:custDataLst>
              <p:tags r:id="rId4"/>
            </p:custDataLst>
          </p:nvPr>
        </p:nvSpPr>
        <p:spPr>
          <a:xfrm>
            <a:off x="3136265" y="1383030"/>
            <a:ext cx="2735580" cy="2621280"/>
          </a:xfrm>
          <a:prstGeom prst="rect">
            <a:avLst/>
          </a:prstGeom>
          <a:solidFill>
            <a:sysClr val="window" lastClr="FFFFFF">
              <a:alpha val="87000"/>
            </a:sysClr>
          </a:solidFill>
          <a:ln>
            <a:solidFill>
              <a:srgbClr val="9BBB59"/>
            </a:solidFill>
          </a:ln>
        </p:spPr>
        <p:style>
          <a:lnRef idx="2">
            <a:srgbClr val="4F81BD">
              <a:shade val="50000"/>
            </a:srgbClr>
          </a:lnRef>
          <a:fillRef idx="1">
            <a:srgbClr val="4F81BD"/>
          </a:fillRef>
          <a:effectRef idx="0">
            <a:srgbClr val="4F81BD"/>
          </a:effectRef>
          <a:fontRef idx="minor">
            <a:sysClr val="window" lastClr="FFFFFF"/>
          </a:fontRef>
        </p:style>
        <p:txBody>
          <a:bodyPr rtlCol="0" anchor="ctr"/>
          <a:p>
            <a:pPr algn="ctr"/>
            <a:endParaRPr lang="zh-CN" altLang="en-US">
              <a:solidFill>
                <a:prstClr val="white"/>
              </a:solidFill>
            </a:endParaRPr>
          </a:p>
        </p:txBody>
      </p:sp>
      <p:sp>
        <p:nvSpPr>
          <p:cNvPr id="25" name="矩形 24"/>
          <p:cNvSpPr/>
          <p:nvPr>
            <p:custDataLst>
              <p:tags r:id="rId5"/>
            </p:custDataLst>
          </p:nvPr>
        </p:nvSpPr>
        <p:spPr>
          <a:xfrm>
            <a:off x="6142990" y="189230"/>
            <a:ext cx="2946400" cy="1230630"/>
          </a:xfrm>
          <a:prstGeom prst="rect">
            <a:avLst/>
          </a:prstGeom>
          <a:solidFill>
            <a:srgbClr val="8064A2"/>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p>
            <a:pPr algn="ctr"/>
            <a:endParaRPr lang="zh-CN" altLang="en-US">
              <a:solidFill>
                <a:prstClr val="white"/>
              </a:solidFill>
            </a:endParaRPr>
          </a:p>
        </p:txBody>
      </p:sp>
      <p:sp>
        <p:nvSpPr>
          <p:cNvPr id="36" name="矩形 35"/>
          <p:cNvSpPr/>
          <p:nvPr>
            <p:custDataLst>
              <p:tags r:id="rId6"/>
            </p:custDataLst>
          </p:nvPr>
        </p:nvSpPr>
        <p:spPr>
          <a:xfrm>
            <a:off x="6422627" y="605053"/>
            <a:ext cx="2584336" cy="521970"/>
          </a:xfrm>
          <a:prstGeom prst="rect">
            <a:avLst/>
          </a:prstGeom>
        </p:spPr>
        <p:txBody>
          <a:bodyPr wrap="square">
            <a:spAutoFit/>
          </a:bodyPr>
          <a:p>
            <a:pPr algn="ctr"/>
            <a:r>
              <a:rPr lang="zh-CN" altLang="en-US" sz="2800" b="1" dirty="0">
                <a:solidFill>
                  <a:schemeClr val="bg1"/>
                </a:solidFill>
              </a:rPr>
              <a:t>专 业 能力</a:t>
            </a:r>
            <a:endParaRPr lang="zh-CN" altLang="en-US" sz="2800" b="1" dirty="0">
              <a:solidFill>
                <a:schemeClr val="bg1"/>
              </a:solidFill>
            </a:endParaRPr>
          </a:p>
        </p:txBody>
      </p:sp>
      <p:sp>
        <p:nvSpPr>
          <p:cNvPr id="37" name="矩形 36"/>
          <p:cNvSpPr/>
          <p:nvPr>
            <p:custDataLst>
              <p:tags r:id="rId7"/>
            </p:custDataLst>
          </p:nvPr>
        </p:nvSpPr>
        <p:spPr>
          <a:xfrm>
            <a:off x="3142635" y="1687371"/>
            <a:ext cx="2736432" cy="2051050"/>
          </a:xfrm>
          <a:prstGeom prst="rect">
            <a:avLst/>
          </a:prstGeom>
        </p:spPr>
        <p:txBody>
          <a:bodyPr wrap="square">
            <a:spAutoFit/>
          </a:bodyPr>
          <a:p>
            <a:pPr marL="285750" indent="-285750" algn="l">
              <a:lnSpc>
                <a:spcPct val="130000"/>
              </a:lnSpc>
              <a:buFont typeface="Arial" panose="020B0604020202020204" pitchFamily="34" charset="0"/>
              <a:buChar char="•"/>
            </a:pPr>
            <a:r>
              <a:rPr lang="zh-CN" altLang="en-US" sz="2000" b="1" dirty="0">
                <a:solidFill>
                  <a:prstClr val="black"/>
                </a:solidFill>
              </a:rPr>
              <a:t>幼儿发展知识</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幼儿保育和教育知识</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通识性知识</a:t>
            </a:r>
            <a:endParaRPr lang="zh-CN" altLang="en-US" b="1" dirty="0">
              <a:solidFill>
                <a:prstClr val="black"/>
              </a:solidFill>
            </a:endParaRPr>
          </a:p>
          <a:p>
            <a:pPr indent="0" algn="l">
              <a:lnSpc>
                <a:spcPct val="130000"/>
              </a:lnSpc>
              <a:buFont typeface="Arial" panose="020B0604020202020204" pitchFamily="34" charset="0"/>
              <a:buNone/>
            </a:pPr>
            <a:endParaRPr lang="zh-CN" altLang="en-US" b="1" dirty="0">
              <a:solidFill>
                <a:prstClr val="black"/>
              </a:solidFill>
            </a:endParaRPr>
          </a:p>
        </p:txBody>
      </p:sp>
      <p:sp>
        <p:nvSpPr>
          <p:cNvPr id="35" name="矩形 34"/>
          <p:cNvSpPr/>
          <p:nvPr>
            <p:custDataLst>
              <p:tags r:id="rId8"/>
            </p:custDataLst>
          </p:nvPr>
        </p:nvSpPr>
        <p:spPr>
          <a:xfrm>
            <a:off x="3411412" y="533263"/>
            <a:ext cx="2584336" cy="521970"/>
          </a:xfrm>
          <a:prstGeom prst="rect">
            <a:avLst/>
          </a:prstGeom>
        </p:spPr>
        <p:txBody>
          <a:bodyPr wrap="square">
            <a:spAutoFit/>
          </a:bodyPr>
          <a:p>
            <a:pPr algn="ctr"/>
            <a:r>
              <a:rPr lang="zh-CN" altLang="en-US" sz="2800" b="1" dirty="0">
                <a:solidFill>
                  <a:schemeClr val="bg1"/>
                </a:solidFill>
              </a:rPr>
              <a:t>专 业 知 识</a:t>
            </a:r>
            <a:endParaRPr lang="zh-CN" altLang="en-US" sz="2800" b="1" dirty="0">
              <a:solidFill>
                <a:schemeClr val="bg1"/>
              </a:solidFill>
            </a:endParaRPr>
          </a:p>
        </p:txBody>
      </p:sp>
      <p:sp>
        <p:nvSpPr>
          <p:cNvPr id="5" name="矩形 4"/>
          <p:cNvSpPr/>
          <p:nvPr>
            <p:custDataLst>
              <p:tags r:id="rId9"/>
            </p:custDataLst>
          </p:nvPr>
        </p:nvSpPr>
        <p:spPr>
          <a:xfrm>
            <a:off x="271145" y="189230"/>
            <a:ext cx="2583815" cy="1202055"/>
          </a:xfrm>
          <a:prstGeom prst="rect">
            <a:avLst/>
          </a:prstGeom>
          <a:solidFill>
            <a:srgbClr val="C0504D"/>
          </a:solidFill>
          <a:ln>
            <a:noFill/>
          </a:ln>
        </p:spPr>
        <p:style>
          <a:lnRef idx="2">
            <a:srgbClr val="4F81BD">
              <a:shade val="50000"/>
            </a:srgbClr>
          </a:lnRef>
          <a:fillRef idx="1">
            <a:srgbClr val="4F81BD"/>
          </a:fillRef>
          <a:effectRef idx="0">
            <a:srgbClr val="4F81BD"/>
          </a:effectRef>
          <a:fontRef idx="minor">
            <a:sysClr val="window" lastClr="FFFFFF"/>
          </a:fontRef>
        </p:style>
        <p:txBody>
          <a:bodyPr rtlCol="0" anchor="ctr"/>
          <a:p>
            <a:pPr algn="ctr"/>
            <a:endParaRPr lang="zh-CN" altLang="en-US">
              <a:solidFill>
                <a:prstClr val="white"/>
              </a:solidFill>
            </a:endParaRPr>
          </a:p>
        </p:txBody>
      </p:sp>
      <p:sp>
        <p:nvSpPr>
          <p:cNvPr id="6" name="矩形 5"/>
          <p:cNvSpPr/>
          <p:nvPr>
            <p:custDataLst>
              <p:tags r:id="rId10"/>
            </p:custDataLst>
          </p:nvPr>
        </p:nvSpPr>
        <p:spPr>
          <a:xfrm>
            <a:off x="271145" y="1391285"/>
            <a:ext cx="2583815" cy="2642870"/>
          </a:xfrm>
          <a:prstGeom prst="rect">
            <a:avLst/>
          </a:prstGeom>
          <a:solidFill>
            <a:sysClr val="window" lastClr="FFFFFF">
              <a:alpha val="87000"/>
            </a:sysClr>
          </a:solidFill>
          <a:ln>
            <a:solidFill>
              <a:srgbClr val="C0504D"/>
            </a:solidFill>
          </a:ln>
        </p:spPr>
        <p:style>
          <a:lnRef idx="2">
            <a:srgbClr val="4F81BD">
              <a:shade val="50000"/>
            </a:srgbClr>
          </a:lnRef>
          <a:fillRef idx="1">
            <a:srgbClr val="4F81BD"/>
          </a:fillRef>
          <a:effectRef idx="0">
            <a:srgbClr val="4F81BD"/>
          </a:effectRef>
          <a:fontRef idx="minor">
            <a:sysClr val="window" lastClr="FFFFFF"/>
          </a:fontRef>
        </p:style>
        <p:txBody>
          <a:bodyPr rtlCol="0" anchor="ctr"/>
          <a:p>
            <a:pPr algn="ctr"/>
            <a:endParaRPr lang="zh-CN" altLang="en-US">
              <a:solidFill>
                <a:prstClr val="white"/>
              </a:solidFill>
            </a:endParaRPr>
          </a:p>
        </p:txBody>
      </p:sp>
      <p:sp>
        <p:nvSpPr>
          <p:cNvPr id="14" name="矩形 13"/>
          <p:cNvSpPr/>
          <p:nvPr>
            <p:custDataLst>
              <p:tags r:id="rId11"/>
            </p:custDataLst>
          </p:nvPr>
        </p:nvSpPr>
        <p:spPr>
          <a:xfrm>
            <a:off x="270510" y="1472741"/>
            <a:ext cx="2736432" cy="2491740"/>
          </a:xfrm>
          <a:prstGeom prst="rect">
            <a:avLst/>
          </a:prstGeom>
        </p:spPr>
        <p:txBody>
          <a:bodyPr wrap="square">
            <a:spAutoFit/>
          </a:bodyPr>
          <a:p>
            <a:pPr marL="285750" indent="-285750" algn="l">
              <a:lnSpc>
                <a:spcPct val="130000"/>
              </a:lnSpc>
              <a:buFont typeface="Arial" panose="020B0604020202020204" pitchFamily="34" charset="0"/>
              <a:buChar char="•"/>
            </a:pPr>
            <a:r>
              <a:rPr lang="zh-CN" altLang="en-US" sz="2000" b="1" dirty="0">
                <a:solidFill>
                  <a:prstClr val="black"/>
                </a:solidFill>
              </a:rPr>
              <a:t>职业理解与认识</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对幼儿的态度与行为</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幼儿保育和教育的态度与行为</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个人修养与行为</a:t>
            </a:r>
            <a:endParaRPr lang="zh-CN" altLang="en-US" sz="2000" b="1" dirty="0">
              <a:solidFill>
                <a:prstClr val="black"/>
              </a:solidFill>
            </a:endParaRPr>
          </a:p>
        </p:txBody>
      </p:sp>
      <p:sp>
        <p:nvSpPr>
          <p:cNvPr id="4" name="矩形 3"/>
          <p:cNvSpPr/>
          <p:nvPr>
            <p:custDataLst>
              <p:tags r:id="rId12"/>
            </p:custDataLst>
          </p:nvPr>
        </p:nvSpPr>
        <p:spPr>
          <a:xfrm>
            <a:off x="271157" y="246913"/>
            <a:ext cx="2584336" cy="953135"/>
          </a:xfrm>
          <a:prstGeom prst="rect">
            <a:avLst/>
          </a:prstGeom>
        </p:spPr>
        <p:txBody>
          <a:bodyPr wrap="square">
            <a:spAutoFit/>
          </a:bodyPr>
          <a:p>
            <a:pPr algn="ctr"/>
            <a:r>
              <a:rPr lang="zh-CN" altLang="en-US" sz="2800" b="1" dirty="0">
                <a:solidFill>
                  <a:schemeClr val="bg1"/>
                </a:solidFill>
              </a:rPr>
              <a:t>专 业 </a:t>
            </a:r>
            <a:endParaRPr lang="zh-CN" altLang="en-US" sz="2800" b="1" dirty="0">
              <a:solidFill>
                <a:schemeClr val="bg1"/>
              </a:solidFill>
            </a:endParaRPr>
          </a:p>
          <a:p>
            <a:pPr algn="ctr"/>
            <a:r>
              <a:rPr lang="zh-CN" altLang="en-US" sz="2800" b="1" dirty="0">
                <a:solidFill>
                  <a:schemeClr val="bg1"/>
                </a:solidFill>
              </a:rPr>
              <a:t>理 念 与 师 德</a:t>
            </a:r>
            <a:endParaRPr lang="zh-CN" altLang="en-US" sz="2800" b="1" dirty="0">
              <a:solidFill>
                <a:schemeClr val="bg1"/>
              </a:solidFill>
            </a:endParaRPr>
          </a:p>
        </p:txBody>
      </p:sp>
      <p:sp>
        <p:nvSpPr>
          <p:cNvPr id="26" name="矩形 25"/>
          <p:cNvSpPr/>
          <p:nvPr>
            <p:custDataLst>
              <p:tags r:id="rId13"/>
            </p:custDataLst>
          </p:nvPr>
        </p:nvSpPr>
        <p:spPr>
          <a:xfrm>
            <a:off x="6143625" y="1383030"/>
            <a:ext cx="2945765" cy="3582035"/>
          </a:xfrm>
          <a:prstGeom prst="rect">
            <a:avLst/>
          </a:prstGeom>
          <a:solidFill>
            <a:sysClr val="window" lastClr="FFFFFF">
              <a:alpha val="87000"/>
            </a:sysClr>
          </a:solidFill>
          <a:ln>
            <a:solidFill>
              <a:srgbClr val="8064A2"/>
            </a:solidFill>
          </a:ln>
        </p:spPr>
        <p:style>
          <a:lnRef idx="2">
            <a:srgbClr val="4F81BD">
              <a:shade val="50000"/>
            </a:srgbClr>
          </a:lnRef>
          <a:fillRef idx="1">
            <a:srgbClr val="4F81BD"/>
          </a:fillRef>
          <a:effectRef idx="0">
            <a:srgbClr val="4F81BD"/>
          </a:effectRef>
          <a:fontRef idx="minor">
            <a:sysClr val="window" lastClr="FFFFFF"/>
          </a:fontRef>
        </p:style>
        <p:txBody>
          <a:bodyPr rtlCol="0" anchor="ctr"/>
          <a:p>
            <a:pPr algn="ctr"/>
            <a:endParaRPr lang="zh-CN" altLang="en-US">
              <a:solidFill>
                <a:prstClr val="white"/>
              </a:solidFill>
            </a:endParaRPr>
          </a:p>
        </p:txBody>
      </p:sp>
      <p:sp>
        <p:nvSpPr>
          <p:cNvPr id="7" name="矩形 6"/>
          <p:cNvSpPr/>
          <p:nvPr>
            <p:custDataLst>
              <p:tags r:id="rId14"/>
            </p:custDataLst>
          </p:nvPr>
        </p:nvSpPr>
        <p:spPr>
          <a:xfrm>
            <a:off x="6069965" y="1409700"/>
            <a:ext cx="3093720" cy="2891790"/>
          </a:xfrm>
          <a:prstGeom prst="rect">
            <a:avLst/>
          </a:prstGeom>
        </p:spPr>
        <p:txBody>
          <a:bodyPr wrap="square">
            <a:spAutoFit/>
          </a:bodyPr>
          <a:p>
            <a:pPr marL="285750" indent="-285750" algn="l">
              <a:lnSpc>
                <a:spcPct val="130000"/>
              </a:lnSpc>
              <a:buFont typeface="Arial" panose="020B0604020202020204" pitchFamily="34" charset="0"/>
              <a:buChar char="•"/>
            </a:pPr>
            <a:r>
              <a:rPr lang="zh-CN" altLang="en-US" sz="2000" b="1" dirty="0">
                <a:solidFill>
                  <a:prstClr val="black"/>
                </a:solidFill>
              </a:rPr>
              <a:t>环境的创设与利用</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一日生活的组织与保育</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游戏活动的支持与引导</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教育活动的计划与实施</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激励与评价</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沟通与合作</a:t>
            </a:r>
            <a:endParaRPr lang="zh-CN" altLang="en-US" sz="2000" b="1" dirty="0">
              <a:solidFill>
                <a:prstClr val="black"/>
              </a:solidFill>
            </a:endParaRPr>
          </a:p>
          <a:p>
            <a:pPr marL="285750" indent="-285750" algn="l">
              <a:lnSpc>
                <a:spcPct val="130000"/>
              </a:lnSpc>
              <a:buFont typeface="Arial" panose="020B0604020202020204" pitchFamily="34" charset="0"/>
              <a:buChar char="•"/>
            </a:pPr>
            <a:r>
              <a:rPr lang="zh-CN" altLang="en-US" sz="2000" b="1" dirty="0">
                <a:solidFill>
                  <a:prstClr val="black"/>
                </a:solidFill>
              </a:rPr>
              <a:t>反思与发展</a:t>
            </a:r>
            <a:endParaRPr lang="zh-CN" altLang="en-US" sz="2000" b="1" dirty="0">
              <a:solidFill>
                <a:prstClr val="black"/>
              </a:solidFill>
            </a:endParaRPr>
          </a:p>
        </p:txBody>
      </p:sp>
      <p:sp>
        <p:nvSpPr>
          <p:cNvPr id="8" name="椭圆 7"/>
          <p:cNvSpPr/>
          <p:nvPr/>
        </p:nvSpPr>
        <p:spPr>
          <a:xfrm>
            <a:off x="167005" y="4398645"/>
            <a:ext cx="1269365" cy="64833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p>
            <a:pPr algn="ctr"/>
            <a:r>
              <a:rPr lang="zh-CN" altLang="en-US" sz="2800"/>
              <a:t>背诵</a:t>
            </a:r>
            <a:endParaRPr lang="zh-CN" altLang="en-US" sz="28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35541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67106" y="47242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47372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8175503" y="467077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38069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4" name="Rectangle 233"/>
          <p:cNvSpPr/>
          <p:nvPr/>
        </p:nvSpPr>
        <p:spPr>
          <a:xfrm>
            <a:off x="0" y="4852357"/>
            <a:ext cx="9143999" cy="3143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sz="1600" dirty="0">
              <a:solidFill>
                <a:schemeClr val="bg1">
                  <a:lumMod val="95000"/>
                </a:schemeClr>
              </a:solidFill>
              <a:latin typeface="Franchise" pitchFamily="49" charset="0"/>
              <a:ea typeface="Franchise" pitchFamily="49" charset="0"/>
            </a:endParaRPr>
          </a:p>
        </p:txBody>
      </p:sp>
      <p:sp>
        <p:nvSpPr>
          <p:cNvPr id="235" name="Rectangle 234"/>
          <p:cNvSpPr/>
          <p:nvPr/>
        </p:nvSpPr>
        <p:spPr>
          <a:xfrm>
            <a:off x="0" y="479515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57594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28587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812" y="457594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285874"/>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7236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7308" y="4598387"/>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38069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58716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29709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942975" y="1976755"/>
            <a:ext cx="7377430" cy="1445260"/>
          </a:xfrm>
          <a:prstGeom prst="rect">
            <a:avLst/>
          </a:prstGeom>
          <a:noFill/>
        </p:spPr>
        <p:txBody>
          <a:bodyPr wrap="square" rtlCol="0">
            <a:spAutoFit/>
          </a:bodyPr>
          <a:lstStyle/>
          <a:p>
            <a:pPr algn="ctr"/>
            <a:r>
              <a:rPr lang="zh-CN" altLang="en-US" sz="4400">
                <a:latin typeface="楷体" panose="02010609060101010101" charset="-122"/>
                <a:ea typeface="楷体" panose="02010609060101010101" charset="-122"/>
                <a:cs typeface="+mn-ea"/>
              </a:rPr>
              <a:t>第三节 学前儿童与教师</a:t>
            </a:r>
            <a:endParaRPr lang="zh-CN" altLang="en-US" sz="4400">
              <a:latin typeface="楷体" panose="02010609060101010101" charset="-122"/>
              <a:ea typeface="楷体" panose="02010609060101010101" charset="-122"/>
              <a:cs typeface="+mn-ea"/>
            </a:endParaRPr>
          </a:p>
          <a:p>
            <a:pPr algn="ctr"/>
            <a:r>
              <a:rPr lang="en-US" altLang="zh-CN" sz="4400">
                <a:latin typeface="楷体" panose="02010609060101010101" charset="-122"/>
                <a:ea typeface="楷体" panose="02010609060101010101" charset="-122"/>
                <a:cs typeface="+mn-ea"/>
              </a:rPr>
              <a:t>——</a:t>
            </a:r>
            <a:r>
              <a:rPr lang="zh-CN" altLang="en-US" sz="4400">
                <a:latin typeface="楷体" panose="02010609060101010101" charset="-122"/>
                <a:ea typeface="楷体" panose="02010609060101010101" charset="-122"/>
                <a:cs typeface="+mn-ea"/>
              </a:rPr>
              <a:t>师幼关系</a:t>
            </a:r>
            <a:endParaRPr lang="zh-CN" altLang="en-US" sz="4400">
              <a:latin typeface="楷体" panose="02010609060101010101" charset="-122"/>
              <a:ea typeface="楷体" panose="02010609060101010101" charset="-122"/>
              <a:cs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8" name="文本框 7"/>
          <p:cNvSpPr txBox="1"/>
          <p:nvPr/>
        </p:nvSpPr>
        <p:spPr>
          <a:xfrm>
            <a:off x="833755" y="1191260"/>
            <a:ext cx="7626985" cy="2306955"/>
          </a:xfrm>
          <a:prstGeom prst="rect">
            <a:avLst/>
          </a:prstGeom>
          <a:noFill/>
        </p:spPr>
        <p:txBody>
          <a:bodyPr wrap="square" rtlCol="0">
            <a:spAutoFit/>
          </a:bodyPr>
          <a:p>
            <a:pPr>
              <a:lnSpc>
                <a:spcPct val="150000"/>
              </a:lnSpc>
            </a:pPr>
            <a:r>
              <a:rPr lang="en-US" altLang="zh-CN" sz="3200" dirty="0">
                <a:solidFill>
                  <a:srgbClr val="000066"/>
                </a:solidFill>
                <a:latin typeface="+mn-ea"/>
                <a:sym typeface="+mn-ea"/>
              </a:rPr>
              <a:t>    </a:t>
            </a:r>
            <a:r>
              <a:rPr lang="zh-CN" altLang="en-US" sz="3200" b="1" dirty="0">
                <a:solidFill>
                  <a:srgbClr val="FF0000"/>
                </a:solidFill>
                <a:latin typeface="+mn-ea"/>
                <a:sym typeface="+mn-ea"/>
              </a:rPr>
              <a:t>师幼关系</a:t>
            </a:r>
            <a:r>
              <a:rPr lang="zh-CN" altLang="en-US" sz="3200" dirty="0">
                <a:solidFill>
                  <a:schemeClr val="tx1"/>
                </a:solidFill>
                <a:latin typeface="+mn-ea"/>
                <a:sym typeface="+mn-ea"/>
              </a:rPr>
              <a:t>指教师和幼儿在教育教学的过程中结成的相互关系，包括彼此所处的地位、作用和相互对待的态度等。</a:t>
            </a:r>
            <a:endParaRPr lang="zh-CN" altLang="en-US" sz="3200" dirty="0">
              <a:solidFill>
                <a:schemeClr val="tx1"/>
              </a:solidFill>
              <a:latin typeface="+mn-ea"/>
              <a:sym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椭圆 1"/>
          <p:cNvSpPr/>
          <p:nvPr/>
        </p:nvSpPr>
        <p:spPr>
          <a:xfrm>
            <a:off x="198755" y="1635760"/>
            <a:ext cx="3313430" cy="1080135"/>
          </a:xfrm>
          <a:prstGeom prst="ellipse">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3200" b="1">
                <a:solidFill>
                  <a:srgbClr val="353AF5"/>
                </a:solidFill>
              </a:rPr>
              <a:t>优质师幼关系的特征</a:t>
            </a:r>
            <a:endParaRPr lang="zh-CN" altLang="en-US" sz="3200" b="1">
              <a:solidFill>
                <a:srgbClr val="353AF5"/>
              </a:solidFill>
            </a:endParaRPr>
          </a:p>
        </p:txBody>
      </p:sp>
      <p:cxnSp>
        <p:nvCxnSpPr>
          <p:cNvPr id="3" name="直接连接符 2"/>
          <p:cNvCxnSpPr/>
          <p:nvPr/>
        </p:nvCxnSpPr>
        <p:spPr>
          <a:xfrm>
            <a:off x="3512185" y="2193925"/>
            <a:ext cx="1779905" cy="17780"/>
          </a:xfrm>
          <a:prstGeom prst="line">
            <a:avLst/>
          </a:prstGeom>
        </p:spPr>
        <p:style>
          <a:lnRef idx="3">
            <a:schemeClr val="accent4"/>
          </a:lnRef>
          <a:fillRef idx="0">
            <a:schemeClr val="accent4"/>
          </a:fillRef>
          <a:effectRef idx="2">
            <a:schemeClr val="accent4"/>
          </a:effectRef>
          <a:fontRef idx="minor">
            <a:schemeClr val="tx1"/>
          </a:fontRef>
        </p:style>
      </p:cxnSp>
      <p:sp>
        <p:nvSpPr>
          <p:cNvPr id="4" name="文本框 3"/>
          <p:cNvSpPr txBox="1"/>
          <p:nvPr/>
        </p:nvSpPr>
        <p:spPr>
          <a:xfrm>
            <a:off x="3512185" y="1733550"/>
            <a:ext cx="1783080" cy="460375"/>
          </a:xfrm>
          <a:prstGeom prst="rect">
            <a:avLst/>
          </a:prstGeom>
          <a:noFill/>
        </p:spPr>
        <p:txBody>
          <a:bodyPr wrap="square" rtlCol="0">
            <a:spAutoFit/>
          </a:bodyPr>
          <a:p>
            <a:r>
              <a:rPr lang="zh-CN" altLang="en-US" sz="2400"/>
              <a:t>尊重、对话</a:t>
            </a:r>
            <a:endParaRPr lang="zh-CN" altLang="en-US" sz="2400"/>
          </a:p>
        </p:txBody>
      </p:sp>
      <p:sp>
        <p:nvSpPr>
          <p:cNvPr id="5" name="文本框 4"/>
          <p:cNvSpPr txBox="1"/>
          <p:nvPr/>
        </p:nvSpPr>
        <p:spPr>
          <a:xfrm>
            <a:off x="3662680" y="2255520"/>
            <a:ext cx="1263650" cy="460375"/>
          </a:xfrm>
          <a:prstGeom prst="rect">
            <a:avLst/>
          </a:prstGeom>
          <a:noFill/>
        </p:spPr>
        <p:txBody>
          <a:bodyPr wrap="square" rtlCol="0">
            <a:spAutoFit/>
          </a:bodyPr>
          <a:p>
            <a:r>
              <a:rPr lang="en-US" altLang="zh-CN" sz="2400"/>
              <a:t>“</a:t>
            </a:r>
            <a:r>
              <a:rPr lang="zh-CN" altLang="en-US" sz="2400"/>
              <a:t>我与你</a:t>
            </a:r>
            <a:r>
              <a:rPr lang="en-US" altLang="zh-CN" sz="2400"/>
              <a:t>”</a:t>
            </a:r>
            <a:endParaRPr lang="en-US" altLang="zh-CN" sz="2400"/>
          </a:p>
        </p:txBody>
      </p:sp>
      <p:sp>
        <p:nvSpPr>
          <p:cNvPr id="6" name="圆角矩形 5"/>
          <p:cNvSpPr/>
          <p:nvPr/>
        </p:nvSpPr>
        <p:spPr>
          <a:xfrm>
            <a:off x="5436235" y="1534795"/>
            <a:ext cx="3168650" cy="151257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p>
            <a:pPr algn="ctr"/>
            <a:r>
              <a:rPr lang="zh-CN" altLang="en-US" sz="2800"/>
              <a:t>平等性、助长性、民主性、对话性、互动性</a:t>
            </a:r>
            <a:endParaRPr lang="zh-CN" altLang="en-US" sz="2800"/>
          </a:p>
        </p:txBody>
      </p:sp>
      <p:sp>
        <p:nvSpPr>
          <p:cNvPr id="7" name="圆角矩形 6"/>
          <p:cNvSpPr/>
          <p:nvPr/>
        </p:nvSpPr>
        <p:spPr>
          <a:xfrm>
            <a:off x="304800" y="267335"/>
            <a:ext cx="4176395" cy="720090"/>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2800">
                <a:latin typeface="华文新魏" panose="02010800040101010101" pitchFamily="2" charset="-122"/>
                <a:ea typeface="华文新魏" panose="02010800040101010101" pitchFamily="2" charset="-122"/>
              </a:rPr>
              <a:t>一、优质师幼关系的特征</a:t>
            </a:r>
            <a:endParaRPr lang="zh-CN" altLang="en-US" sz="2800">
              <a:latin typeface="华文新魏" panose="02010800040101010101" pitchFamily="2" charset="-122"/>
              <a:ea typeface="华文新魏" panose="0201080004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220345" y="938530"/>
            <a:ext cx="4131945" cy="2861310"/>
          </a:xfrm>
          <a:prstGeom prst="rect">
            <a:avLst/>
          </a:prstGeom>
          <a:noFill/>
        </p:spPr>
        <p:txBody>
          <a:bodyPr wrap="square" rtlCol="0">
            <a:spAutoFit/>
          </a:bodyPr>
          <a:p>
            <a:pPr>
              <a:lnSpc>
                <a:spcPct val="150000"/>
              </a:lnSpc>
            </a:pPr>
            <a:r>
              <a:rPr lang="en-US" altLang="zh-CN" sz="2400">
                <a:latin typeface="华文新魏" panose="02010800040101010101" pitchFamily="2" charset="-122"/>
                <a:ea typeface="华文新魏" panose="02010800040101010101" pitchFamily="2" charset="-122"/>
                <a:cs typeface="华文新魏" panose="02010800040101010101" pitchFamily="2" charset="-122"/>
              </a:rPr>
              <a:t>        1.</a:t>
            </a:r>
            <a:r>
              <a:rPr lang="zh-CN" altLang="en-US" sz="2400">
                <a:latin typeface="华文新魏" panose="02010800040101010101" pitchFamily="2" charset="-122"/>
                <a:ea typeface="华文新魏" panose="02010800040101010101" pitchFamily="2" charset="-122"/>
                <a:cs typeface="华文新魏" panose="02010800040101010101" pitchFamily="2" charset="-122"/>
              </a:rPr>
              <a:t>平等性</a:t>
            </a:r>
            <a:endParaRPr lang="zh-CN" altLang="en-US" sz="2400"/>
          </a:p>
          <a:p>
            <a:pPr>
              <a:lnSpc>
                <a:spcPct val="150000"/>
              </a:lnSpc>
            </a:pPr>
            <a:endParaRPr lang="zh-CN" altLang="en-US" sz="2400"/>
          </a:p>
          <a:p>
            <a:pPr>
              <a:lnSpc>
                <a:spcPct val="150000"/>
              </a:lnSpc>
            </a:pPr>
            <a:r>
              <a:rPr lang="zh-CN" altLang="en-US" sz="2400"/>
              <a:t>        教师要尊重儿童的兴趣、需要，不将自身价值观、兴趣等强加给儿童。</a:t>
            </a:r>
            <a:endParaRPr lang="zh-CN" altLang="en-US" sz="2400"/>
          </a:p>
        </p:txBody>
      </p:sp>
      <p:pic>
        <p:nvPicPr>
          <p:cNvPr id="6" name="图片 5"/>
          <p:cNvPicPr>
            <a:picLocks noChangeAspect="1"/>
          </p:cNvPicPr>
          <p:nvPr/>
        </p:nvPicPr>
        <p:blipFill>
          <a:blip r:embed="rId3"/>
          <a:srcRect l="65446" t="49073" r="1831" b="1855"/>
          <a:stretch>
            <a:fillRect/>
          </a:stretch>
        </p:blipFill>
        <p:spPr>
          <a:xfrm>
            <a:off x="4850130" y="394970"/>
            <a:ext cx="3886200" cy="445706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5" name="棱台 4"/>
          <p:cNvSpPr/>
          <p:nvPr/>
        </p:nvSpPr>
        <p:spPr>
          <a:xfrm>
            <a:off x="3549650" y="1120775"/>
            <a:ext cx="1800225" cy="935990"/>
          </a:xfrm>
          <a:prstGeom prst="bevel">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t>儿童观</a:t>
            </a:r>
            <a:endParaRPr lang="zh-CN" altLang="en-US" sz="2800"/>
          </a:p>
        </p:txBody>
      </p:sp>
      <p:sp>
        <p:nvSpPr>
          <p:cNvPr id="6" name="左中括号 5"/>
          <p:cNvSpPr/>
          <p:nvPr/>
        </p:nvSpPr>
        <p:spPr>
          <a:xfrm rot="5400000">
            <a:off x="4432300" y="-417830"/>
            <a:ext cx="172720" cy="5763895"/>
          </a:xfrm>
          <a:prstGeom prst="leftBracket">
            <a:avLst/>
          </a:prstGeom>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cxnSp>
        <p:nvCxnSpPr>
          <p:cNvPr id="7" name="直接连接符 6"/>
          <p:cNvCxnSpPr/>
          <p:nvPr/>
        </p:nvCxnSpPr>
        <p:spPr>
          <a:xfrm>
            <a:off x="4572000" y="2067560"/>
            <a:ext cx="8890" cy="310515"/>
          </a:xfrm>
          <a:prstGeom prst="line">
            <a:avLst/>
          </a:prstGeom>
        </p:spPr>
        <p:style>
          <a:lnRef idx="1">
            <a:schemeClr val="dk1"/>
          </a:lnRef>
          <a:fillRef idx="0">
            <a:schemeClr val="dk1"/>
          </a:fillRef>
          <a:effectRef idx="0">
            <a:schemeClr val="dk1"/>
          </a:effectRef>
          <a:fontRef idx="minor">
            <a:schemeClr val="tx1"/>
          </a:fontRef>
        </p:style>
      </p:cxnSp>
      <p:sp>
        <p:nvSpPr>
          <p:cNvPr id="8" name="矩形 7"/>
          <p:cNvSpPr/>
          <p:nvPr/>
        </p:nvSpPr>
        <p:spPr>
          <a:xfrm>
            <a:off x="1036320" y="2550795"/>
            <a:ext cx="1224280" cy="10083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概念</a:t>
            </a:r>
            <a:endParaRPr lang="zh-CN" altLang="en-US" sz="3600"/>
          </a:p>
        </p:txBody>
      </p:sp>
      <p:sp>
        <p:nvSpPr>
          <p:cNvPr id="9" name="矩形 8"/>
          <p:cNvSpPr/>
          <p:nvPr/>
        </p:nvSpPr>
        <p:spPr>
          <a:xfrm>
            <a:off x="4038600" y="2550795"/>
            <a:ext cx="1224280" cy="10083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演变</a:t>
            </a:r>
            <a:endParaRPr lang="zh-CN" altLang="en-US" sz="3600"/>
          </a:p>
        </p:txBody>
      </p:sp>
      <p:sp>
        <p:nvSpPr>
          <p:cNvPr id="10" name="矩形 9"/>
          <p:cNvSpPr/>
          <p:nvPr/>
        </p:nvSpPr>
        <p:spPr>
          <a:xfrm>
            <a:off x="6899275" y="2550795"/>
            <a:ext cx="1607820" cy="100838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600"/>
              <a:t>科学的儿童观</a:t>
            </a:r>
            <a:endParaRPr lang="zh-CN" altLang="en-US" sz="36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220345" y="938530"/>
            <a:ext cx="4131945" cy="2861310"/>
          </a:xfrm>
          <a:prstGeom prst="rect">
            <a:avLst/>
          </a:prstGeom>
          <a:noFill/>
        </p:spPr>
        <p:txBody>
          <a:bodyPr wrap="square" rtlCol="0">
            <a:spAutoFit/>
          </a:bodyPr>
          <a:p>
            <a:pPr>
              <a:lnSpc>
                <a:spcPct val="150000"/>
              </a:lnSpc>
            </a:pPr>
            <a:r>
              <a:rPr lang="en-US" altLang="zh-CN" sz="2400">
                <a:latin typeface="华文新魏" panose="02010800040101010101" pitchFamily="2" charset="-122"/>
                <a:ea typeface="华文新魏" panose="02010800040101010101" pitchFamily="2" charset="-122"/>
                <a:cs typeface="华文新魏" panose="02010800040101010101" pitchFamily="2" charset="-122"/>
              </a:rPr>
              <a:t>        2.</a:t>
            </a:r>
            <a:r>
              <a:rPr lang="zh-CN" altLang="en-US" sz="2400">
                <a:latin typeface="华文新魏" panose="02010800040101010101" pitchFamily="2" charset="-122"/>
                <a:ea typeface="华文新魏" panose="02010800040101010101" pitchFamily="2" charset="-122"/>
                <a:cs typeface="华文新魏" panose="02010800040101010101" pitchFamily="2" charset="-122"/>
              </a:rPr>
              <a:t>助长性</a:t>
            </a:r>
            <a:endParaRPr lang="zh-CN" altLang="en-US" sz="2400"/>
          </a:p>
          <a:p>
            <a:pPr>
              <a:lnSpc>
                <a:spcPct val="150000"/>
              </a:lnSpc>
            </a:pPr>
            <a:endParaRPr lang="zh-CN" altLang="en-US" sz="2400"/>
          </a:p>
          <a:p>
            <a:pPr>
              <a:lnSpc>
                <a:spcPct val="150000"/>
              </a:lnSpc>
            </a:pPr>
            <a:r>
              <a:rPr lang="zh-CN" altLang="en-US" sz="2400"/>
              <a:t>        </a:t>
            </a:r>
            <a:r>
              <a:rPr lang="en-US" altLang="zh-CN" sz="2400"/>
              <a:t>“</a:t>
            </a:r>
            <a:r>
              <a:rPr lang="zh-CN" altLang="en-US" sz="2400"/>
              <a:t>理性的权威</a:t>
            </a:r>
            <a:r>
              <a:rPr lang="en-US" altLang="zh-CN" sz="2400"/>
              <a:t>”</a:t>
            </a:r>
            <a:r>
              <a:rPr lang="zh-CN" altLang="en-US" sz="2400"/>
              <a:t>。教师必须在平等的基础上从各方面支持与促进学前儿童成长。</a:t>
            </a:r>
            <a:endParaRPr lang="zh-CN" altLang="en-US" sz="2400"/>
          </a:p>
        </p:txBody>
      </p:sp>
      <p:sp>
        <p:nvSpPr>
          <p:cNvPr id="3" name="圆角矩形标注 2"/>
          <p:cNvSpPr/>
          <p:nvPr/>
        </p:nvSpPr>
        <p:spPr>
          <a:xfrm>
            <a:off x="4689475" y="1064895"/>
            <a:ext cx="3723640" cy="1872615"/>
          </a:xfrm>
          <a:prstGeom prst="wedgeRoundRectCallout">
            <a:avLst>
              <a:gd name="adj1" fmla="val 44935"/>
              <a:gd name="adj2" fmla="val 71770"/>
              <a:gd name="adj3" fmla="val 16667"/>
            </a:avLst>
          </a:prstGeom>
        </p:spPr>
        <p:style>
          <a:lnRef idx="2">
            <a:schemeClr val="accent3"/>
          </a:lnRef>
          <a:fillRef idx="1">
            <a:schemeClr val="lt1"/>
          </a:fillRef>
          <a:effectRef idx="0">
            <a:schemeClr val="accent3"/>
          </a:effectRef>
          <a:fontRef idx="minor">
            <a:schemeClr val="dk1"/>
          </a:fontRef>
        </p:style>
        <p:txBody>
          <a:bodyPr rtlCol="0" anchor="ctr"/>
          <a:p>
            <a:pPr algn="l"/>
            <a:r>
              <a:rPr lang="en-US" altLang="zh-CN" sz="2400">
                <a:latin typeface="楷体" panose="02010609060101010101" charset="-122"/>
                <a:ea typeface="楷体" panose="02010609060101010101" charset="-122"/>
              </a:rPr>
              <a:t>    </a:t>
            </a:r>
            <a:r>
              <a:rPr lang="zh-CN" altLang="en-US" sz="2400">
                <a:latin typeface="楷体" panose="02010609060101010101" charset="-122"/>
                <a:ea typeface="楷体" panose="02010609060101010101" charset="-122"/>
              </a:rPr>
              <a:t>我的长处、我的经验并不是我趾高气昂、轻视他人的理由。</a:t>
            </a:r>
            <a:endParaRPr lang="zh-CN" altLang="en-US" sz="2400">
              <a:latin typeface="楷体" panose="02010609060101010101" charset="-122"/>
              <a:ea typeface="楷体" panose="02010609060101010101" charset="-122"/>
            </a:endParaRPr>
          </a:p>
        </p:txBody>
      </p:sp>
      <p:pic>
        <p:nvPicPr>
          <p:cNvPr id="4" name="图片 3"/>
          <p:cNvPicPr>
            <a:picLocks noChangeAspect="1"/>
          </p:cNvPicPr>
          <p:nvPr/>
        </p:nvPicPr>
        <p:blipFill>
          <a:blip r:embed="rId3"/>
          <a:stretch>
            <a:fillRect/>
          </a:stretch>
        </p:blipFill>
        <p:spPr>
          <a:xfrm flipH="1">
            <a:off x="8076565" y="3388995"/>
            <a:ext cx="789305" cy="78930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304800" y="162560"/>
            <a:ext cx="4131945" cy="4523105"/>
          </a:xfrm>
          <a:prstGeom prst="rect">
            <a:avLst/>
          </a:prstGeom>
          <a:noFill/>
        </p:spPr>
        <p:txBody>
          <a:bodyPr wrap="square" rtlCol="0">
            <a:spAutoFit/>
          </a:bodyPr>
          <a:p>
            <a:pPr>
              <a:lnSpc>
                <a:spcPct val="150000"/>
              </a:lnSpc>
            </a:pPr>
            <a:r>
              <a:rPr lang="en-US" altLang="zh-CN" sz="2400">
                <a:latin typeface="华文新魏" panose="02010800040101010101" pitchFamily="2" charset="-122"/>
                <a:ea typeface="华文新魏" panose="02010800040101010101" pitchFamily="2" charset="-122"/>
                <a:cs typeface="华文新魏" panose="02010800040101010101" pitchFamily="2" charset="-122"/>
              </a:rPr>
              <a:t>        3.</a:t>
            </a:r>
            <a:r>
              <a:rPr lang="zh-CN" altLang="en-US" sz="2400">
                <a:latin typeface="华文新魏" panose="02010800040101010101" pitchFamily="2" charset="-122"/>
                <a:ea typeface="华文新魏" panose="02010800040101010101" pitchFamily="2" charset="-122"/>
                <a:cs typeface="华文新魏" panose="02010800040101010101" pitchFamily="2" charset="-122"/>
              </a:rPr>
              <a:t>民主性</a:t>
            </a:r>
            <a:endParaRPr lang="zh-CN" altLang="en-US" sz="2400"/>
          </a:p>
          <a:p>
            <a:pPr>
              <a:lnSpc>
                <a:spcPct val="150000"/>
              </a:lnSpc>
            </a:pPr>
            <a:endParaRPr lang="zh-CN" altLang="en-US" sz="2400"/>
          </a:p>
          <a:p>
            <a:pPr>
              <a:lnSpc>
                <a:spcPct val="150000"/>
              </a:lnSpc>
            </a:pPr>
            <a:r>
              <a:rPr lang="zh-CN" altLang="en-US" sz="2400"/>
              <a:t>        教师要尊重学前儿童的个体权利与自由，注意倾听学前儿童的</a:t>
            </a:r>
            <a:r>
              <a:rPr lang="en-US" altLang="zh-CN" sz="2400"/>
              <a:t>“</a:t>
            </a:r>
            <a:r>
              <a:rPr lang="zh-CN" altLang="en-US" sz="2400"/>
              <a:t>声音</a:t>
            </a:r>
            <a:r>
              <a:rPr lang="en-US" altLang="zh-CN" sz="2400"/>
              <a:t>”</a:t>
            </a:r>
            <a:r>
              <a:rPr lang="zh-CN" altLang="en-US" sz="2400"/>
              <a:t>，彰显学前儿童的</a:t>
            </a:r>
            <a:r>
              <a:rPr lang="en-US" altLang="zh-CN" sz="2400"/>
              <a:t>“</a:t>
            </a:r>
            <a:r>
              <a:rPr lang="zh-CN" altLang="en-US" sz="2400"/>
              <a:t>话语权</a:t>
            </a:r>
            <a:r>
              <a:rPr lang="en-US" altLang="zh-CN" sz="2400"/>
              <a:t>”</a:t>
            </a:r>
            <a:r>
              <a:rPr lang="zh-CN" altLang="en-US" sz="2400"/>
              <a:t>，保障学前儿童的个体权利与自由，这是民主性的核心。</a:t>
            </a:r>
            <a:endParaRPr lang="zh-CN" altLang="en-US" sz="2400"/>
          </a:p>
        </p:txBody>
      </p:sp>
      <p:pic>
        <p:nvPicPr>
          <p:cNvPr id="3" name="图片 2"/>
          <p:cNvPicPr>
            <a:picLocks noChangeAspect="1"/>
          </p:cNvPicPr>
          <p:nvPr/>
        </p:nvPicPr>
        <p:blipFill>
          <a:blip r:embed="rId3"/>
          <a:stretch>
            <a:fillRect/>
          </a:stretch>
        </p:blipFill>
        <p:spPr>
          <a:xfrm>
            <a:off x="4647565" y="974725"/>
            <a:ext cx="4357370" cy="326834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4" name="文本框 3"/>
          <p:cNvSpPr txBox="1"/>
          <p:nvPr/>
        </p:nvSpPr>
        <p:spPr>
          <a:xfrm>
            <a:off x="257175" y="739775"/>
            <a:ext cx="8629015" cy="3476625"/>
          </a:xfrm>
          <a:prstGeom prst="rect">
            <a:avLst/>
          </a:prstGeom>
          <a:noFill/>
        </p:spPr>
        <p:txBody>
          <a:bodyPr wrap="square" rtlCol="0" anchor="t">
            <a:spAutoFit/>
          </a:bodyPr>
          <a:p>
            <a:r>
              <a:rPr lang="zh-CN" altLang="en-US" sz="2000">
                <a:latin typeface="仿宋" panose="02010609060101010101" charset="-122"/>
                <a:ea typeface="仿宋" panose="02010609060101010101" charset="-122"/>
                <a:cs typeface="仿宋" panose="02010609060101010101" charset="-122"/>
              </a:rPr>
              <a:t>2018-09-13  开幕式时，刀旗队的同学们围绕着会场四周站着……</a:t>
            </a:r>
            <a:endParaRPr lang="zh-CN" altLang="en-US" sz="2000">
              <a:latin typeface="仿宋" panose="02010609060101010101" charset="-122"/>
              <a:ea typeface="仿宋" panose="02010609060101010101" charset="-122"/>
              <a:cs typeface="仿宋" panose="02010609060101010101" charset="-122"/>
            </a:endParaRPr>
          </a:p>
          <a:p>
            <a:r>
              <a:rPr lang="zh-CN" altLang="en-US" sz="2000">
                <a:latin typeface="仿宋" panose="02010609060101010101" charset="-122"/>
                <a:ea typeface="仿宋" panose="02010609060101010101" charset="-122"/>
                <a:cs typeface="仿宋" panose="02010609060101010101" charset="-122"/>
              </a:rPr>
              <a:t>无意中，站在一位举着刀旗的男生旁。一脸疲惫的样子说，太累了，累死啦……</a:t>
            </a:r>
            <a:endParaRPr lang="zh-CN" altLang="en-US" sz="2000">
              <a:latin typeface="仿宋" panose="02010609060101010101" charset="-122"/>
              <a:ea typeface="仿宋" panose="02010609060101010101" charset="-122"/>
              <a:cs typeface="仿宋" panose="02010609060101010101" charset="-122"/>
            </a:endParaRPr>
          </a:p>
          <a:p>
            <a:r>
              <a:rPr lang="zh-CN" altLang="en-US" sz="2000">
                <a:latin typeface="仿宋" panose="02010609060101010101" charset="-122"/>
                <a:ea typeface="仿宋" panose="02010609060101010101" charset="-122"/>
                <a:cs typeface="仿宋" panose="02010609060101010101" charset="-122"/>
              </a:rPr>
              <a:t>听到这样的表达，心里第一个声音是，现在的孩子呀！这都不能坚持一会儿……</a:t>
            </a:r>
            <a:endParaRPr lang="zh-CN" altLang="en-US" sz="2000">
              <a:latin typeface="仿宋" panose="02010609060101010101" charset="-122"/>
              <a:ea typeface="仿宋" panose="02010609060101010101" charset="-122"/>
              <a:cs typeface="仿宋" panose="02010609060101010101" charset="-122"/>
            </a:endParaRPr>
          </a:p>
          <a:p>
            <a:r>
              <a:rPr lang="zh-CN" altLang="en-US" sz="2000">
                <a:latin typeface="仿宋" panose="02010609060101010101" charset="-122"/>
                <a:ea typeface="仿宋" panose="02010609060101010101" charset="-122"/>
                <a:cs typeface="仿宋" panose="02010609060101010101" charset="-122"/>
              </a:rPr>
              <a:t>转念，将注意力给到他，他真的很累，站那么久了……说：特别累，是吧！这么辛苦，还这么认真专注地举着旗，老师真为你的行为感到骄傲！</a:t>
            </a:r>
            <a:endParaRPr lang="zh-CN" altLang="en-US" sz="2000">
              <a:latin typeface="仿宋" panose="02010609060101010101" charset="-122"/>
              <a:ea typeface="仿宋" panose="02010609060101010101" charset="-122"/>
              <a:cs typeface="仿宋" panose="02010609060101010101" charset="-122"/>
            </a:endParaRPr>
          </a:p>
          <a:p>
            <a:r>
              <a:rPr lang="zh-CN" altLang="en-US" sz="2000">
                <a:latin typeface="仿宋" panose="02010609060101010101" charset="-122"/>
                <a:ea typeface="仿宋" panose="02010609060101010101" charset="-122"/>
                <a:cs typeface="仿宋" panose="02010609060101010101" charset="-122"/>
              </a:rPr>
              <a:t>男孩，一下子轻松了很多，情绪状态也有了不一样的调整，站姿有了一丝调整……</a:t>
            </a:r>
            <a:endParaRPr lang="zh-CN" altLang="en-US" sz="2000">
              <a:latin typeface="仿宋" panose="02010609060101010101" charset="-122"/>
              <a:ea typeface="仿宋" panose="02010609060101010101" charset="-122"/>
              <a:cs typeface="仿宋" panose="02010609060101010101" charset="-122"/>
            </a:endParaRPr>
          </a:p>
          <a:p>
            <a:r>
              <a:rPr lang="zh-CN" altLang="en-US" sz="2000">
                <a:latin typeface="仿宋" panose="02010609060101010101" charset="-122"/>
                <a:ea typeface="仿宋" panose="02010609060101010101" charset="-122"/>
                <a:cs typeface="仿宋" panose="02010609060101010101" charset="-122"/>
              </a:rPr>
              <a:t>【收获：接纳，接纳情绪，接纳每个人想法中不一样的部分，而不去评判。当情绪被看见时，一个人就会有了力量。】</a:t>
            </a:r>
            <a:endParaRPr lang="zh-CN" altLang="en-US" sz="2000">
              <a:latin typeface="仿宋" panose="02010609060101010101" charset="-122"/>
              <a:ea typeface="仿宋" panose="02010609060101010101" charset="-122"/>
              <a:cs typeface="仿宋"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234950" y="667385"/>
            <a:ext cx="4131945" cy="3969385"/>
          </a:xfrm>
          <a:prstGeom prst="rect">
            <a:avLst/>
          </a:prstGeom>
          <a:noFill/>
        </p:spPr>
        <p:txBody>
          <a:bodyPr wrap="square" rtlCol="0">
            <a:spAutoFit/>
          </a:bodyPr>
          <a:p>
            <a:pPr>
              <a:lnSpc>
                <a:spcPct val="150000"/>
              </a:lnSpc>
            </a:pPr>
            <a:r>
              <a:rPr lang="en-US" altLang="zh-CN" sz="2400">
                <a:latin typeface="华文新魏" panose="02010800040101010101" pitchFamily="2" charset="-122"/>
                <a:ea typeface="华文新魏" panose="02010800040101010101" pitchFamily="2" charset="-122"/>
                <a:cs typeface="华文新魏" panose="02010800040101010101" pitchFamily="2" charset="-122"/>
              </a:rPr>
              <a:t>        4.</a:t>
            </a:r>
            <a:r>
              <a:rPr lang="zh-CN" altLang="en-US" sz="2400">
                <a:latin typeface="华文新魏" panose="02010800040101010101" pitchFamily="2" charset="-122"/>
                <a:ea typeface="华文新魏" panose="02010800040101010101" pitchFamily="2" charset="-122"/>
                <a:cs typeface="华文新魏" panose="02010800040101010101" pitchFamily="2" charset="-122"/>
              </a:rPr>
              <a:t>对话性</a:t>
            </a:r>
            <a:endParaRPr lang="zh-CN" altLang="en-US" sz="2400"/>
          </a:p>
          <a:p>
            <a:pPr>
              <a:lnSpc>
                <a:spcPct val="150000"/>
              </a:lnSpc>
            </a:pPr>
            <a:endParaRPr lang="zh-CN" altLang="en-US" sz="2400"/>
          </a:p>
          <a:p>
            <a:pPr>
              <a:lnSpc>
                <a:spcPct val="150000"/>
              </a:lnSpc>
            </a:pPr>
            <a:r>
              <a:rPr lang="zh-CN" altLang="en-US" sz="2400"/>
              <a:t>       教师与儿童在相互承认与彼此信任的前提下，二者关系体现出一种不断在多元之间寻求融合并促成新生的对话的意识与精神。</a:t>
            </a:r>
            <a:endParaRPr lang="zh-CN" altLang="en-US" sz="2400"/>
          </a:p>
        </p:txBody>
      </p:sp>
      <p:sp>
        <p:nvSpPr>
          <p:cNvPr id="3" name="文本框 2"/>
          <p:cNvSpPr txBox="1"/>
          <p:nvPr/>
        </p:nvSpPr>
        <p:spPr>
          <a:xfrm>
            <a:off x="5070475" y="2423160"/>
            <a:ext cx="3436620" cy="922020"/>
          </a:xfrm>
          <a:prstGeom prst="rect">
            <a:avLst/>
          </a:prstGeom>
          <a:noFill/>
        </p:spPr>
        <p:txBody>
          <a:bodyPr wrap="square" rtlCol="0">
            <a:spAutoFit/>
          </a:bodyPr>
          <a:p>
            <a:r>
              <a:rPr lang="zh-CN" altLang="en-US" sz="5400" b="1">
                <a:solidFill>
                  <a:srgbClr val="353AF5"/>
                </a:solidFill>
              </a:rPr>
              <a:t>对话</a:t>
            </a:r>
            <a:r>
              <a:rPr lang="zh-CN" altLang="en-US" sz="5400" b="1">
                <a:solidFill>
                  <a:srgbClr val="353AF5"/>
                </a:solidFill>
                <a:latin typeface="Arial" panose="020B0604020202020204" pitchFamily="34" charset="0"/>
                <a:cs typeface="Arial" panose="020B0604020202020204" pitchFamily="34" charset="0"/>
              </a:rPr>
              <a:t>≠占有</a:t>
            </a:r>
            <a:endParaRPr lang="zh-CN" altLang="en-US" sz="5400" b="1">
              <a:solidFill>
                <a:srgbClr val="353AF5"/>
              </a:solidFill>
              <a:latin typeface="Arial" panose="020B0604020202020204" pitchFamily="34" charset="0"/>
              <a:cs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256540" y="758190"/>
            <a:ext cx="4298315" cy="3415030"/>
          </a:xfrm>
          <a:prstGeom prst="rect">
            <a:avLst/>
          </a:prstGeom>
          <a:noFill/>
        </p:spPr>
        <p:txBody>
          <a:bodyPr wrap="square" rtlCol="0">
            <a:spAutoFit/>
          </a:bodyPr>
          <a:p>
            <a:pPr>
              <a:lnSpc>
                <a:spcPct val="150000"/>
              </a:lnSpc>
            </a:pPr>
            <a:r>
              <a:rPr lang="en-US" altLang="zh-CN" sz="2400">
                <a:latin typeface="华文新魏" panose="02010800040101010101" pitchFamily="2" charset="-122"/>
                <a:ea typeface="华文新魏" panose="02010800040101010101" pitchFamily="2" charset="-122"/>
                <a:cs typeface="华文新魏" panose="02010800040101010101" pitchFamily="2" charset="-122"/>
              </a:rPr>
              <a:t>        5.</a:t>
            </a:r>
            <a:r>
              <a:rPr lang="zh-CN" altLang="en-US" sz="2400">
                <a:latin typeface="华文新魏" panose="02010800040101010101" pitchFamily="2" charset="-122"/>
                <a:ea typeface="华文新魏" panose="02010800040101010101" pitchFamily="2" charset="-122"/>
                <a:cs typeface="华文新魏" panose="02010800040101010101" pitchFamily="2" charset="-122"/>
              </a:rPr>
              <a:t>互动性</a:t>
            </a:r>
            <a:endParaRPr lang="zh-CN" altLang="en-US" sz="2400"/>
          </a:p>
          <a:p>
            <a:pPr>
              <a:lnSpc>
                <a:spcPct val="150000"/>
              </a:lnSpc>
            </a:pPr>
            <a:endParaRPr lang="zh-CN" altLang="en-US" sz="2400"/>
          </a:p>
          <a:p>
            <a:pPr>
              <a:lnSpc>
                <a:spcPct val="150000"/>
              </a:lnSpc>
            </a:pPr>
            <a:r>
              <a:rPr lang="zh-CN" altLang="en-US" sz="2400"/>
              <a:t>        教师与儿童彼此相依，都是互动的控制者，而非一方对另一方单向的控制与被控制的关系。</a:t>
            </a:r>
            <a:endParaRPr lang="zh-CN" altLang="en-US" sz="2400"/>
          </a:p>
        </p:txBody>
      </p:sp>
      <p:sp>
        <p:nvSpPr>
          <p:cNvPr id="3" name="文本框 2"/>
          <p:cNvSpPr txBox="1"/>
          <p:nvPr/>
        </p:nvSpPr>
        <p:spPr>
          <a:xfrm>
            <a:off x="5070475" y="2423160"/>
            <a:ext cx="3436620" cy="922020"/>
          </a:xfrm>
          <a:prstGeom prst="rect">
            <a:avLst/>
          </a:prstGeom>
          <a:noFill/>
        </p:spPr>
        <p:txBody>
          <a:bodyPr wrap="square" rtlCol="0">
            <a:spAutoFit/>
          </a:bodyPr>
          <a:p>
            <a:r>
              <a:rPr lang="zh-CN" altLang="en-US" sz="5400" b="1">
                <a:solidFill>
                  <a:srgbClr val="353AF5"/>
                </a:solidFill>
              </a:rPr>
              <a:t>互动</a:t>
            </a:r>
            <a:r>
              <a:rPr lang="zh-CN" altLang="en-US" sz="5400" b="1">
                <a:solidFill>
                  <a:srgbClr val="353AF5"/>
                </a:solidFill>
                <a:latin typeface="Arial" panose="020B0604020202020204" pitchFamily="34" charset="0"/>
                <a:cs typeface="Arial" panose="020B0604020202020204" pitchFamily="34" charset="0"/>
              </a:rPr>
              <a:t>≠控制</a:t>
            </a:r>
            <a:endParaRPr lang="zh-CN" altLang="en-US" sz="5400" b="1">
              <a:solidFill>
                <a:srgbClr val="353AF5"/>
              </a:solidFill>
              <a:latin typeface="Arial" panose="020B0604020202020204" pitchFamily="34" charset="0"/>
              <a:cs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7" name="圆角矩形 6"/>
          <p:cNvSpPr/>
          <p:nvPr/>
        </p:nvSpPr>
        <p:spPr>
          <a:xfrm>
            <a:off x="304800" y="267335"/>
            <a:ext cx="5172710" cy="720090"/>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2800">
                <a:latin typeface="华文新魏" panose="02010800040101010101" pitchFamily="2" charset="-122"/>
                <a:ea typeface="华文新魏" panose="02010800040101010101" pitchFamily="2" charset="-122"/>
              </a:rPr>
              <a:t>二、理想师幼关系的建立</a:t>
            </a:r>
            <a:endParaRPr lang="zh-CN" altLang="en-US" sz="2800">
              <a:latin typeface="华文新魏" panose="02010800040101010101" pitchFamily="2" charset="-122"/>
              <a:ea typeface="华文新魏" panose="02010800040101010101" pitchFamily="2" charset="-122"/>
            </a:endParaRPr>
          </a:p>
        </p:txBody>
      </p:sp>
      <p:sp>
        <p:nvSpPr>
          <p:cNvPr id="4" name="文本框 3"/>
          <p:cNvSpPr txBox="1"/>
          <p:nvPr/>
        </p:nvSpPr>
        <p:spPr>
          <a:xfrm>
            <a:off x="1414145" y="2134235"/>
            <a:ext cx="6902450" cy="583565"/>
          </a:xfrm>
          <a:prstGeom prst="rect">
            <a:avLst/>
          </a:prstGeom>
          <a:noFill/>
        </p:spPr>
        <p:txBody>
          <a:bodyPr wrap="square" rtlCol="0">
            <a:spAutoFit/>
          </a:bodyPr>
          <a:p>
            <a:r>
              <a:rPr lang="zh-CN" altLang="en-US" sz="3200">
                <a:latin typeface="仿宋" panose="02010609060101010101" charset="-122"/>
                <a:ea typeface="仿宋" panose="02010609060101010101" charset="-122"/>
              </a:rPr>
              <a:t>你认为应当怎样培育理想的师幼关系？</a:t>
            </a:r>
            <a:endParaRPr lang="zh-CN" altLang="en-US" sz="3200">
              <a:latin typeface="仿宋" panose="02010609060101010101" charset="-122"/>
              <a:ea typeface="仿宋"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7" name="圆角矩形 6"/>
          <p:cNvSpPr/>
          <p:nvPr/>
        </p:nvSpPr>
        <p:spPr>
          <a:xfrm>
            <a:off x="449580" y="506095"/>
            <a:ext cx="635000" cy="413194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2800">
                <a:latin typeface="华文新魏" panose="02010800040101010101" pitchFamily="2" charset="-122"/>
                <a:ea typeface="华文新魏" panose="02010800040101010101" pitchFamily="2" charset="-122"/>
              </a:rPr>
              <a:t>建立理想的师幼关系</a:t>
            </a:r>
            <a:endParaRPr lang="zh-CN" altLang="en-US" sz="2800">
              <a:latin typeface="华文新魏" panose="02010800040101010101" pitchFamily="2" charset="-122"/>
              <a:ea typeface="华文新魏" panose="02010800040101010101" pitchFamily="2" charset="-122"/>
            </a:endParaRPr>
          </a:p>
        </p:txBody>
      </p:sp>
      <p:cxnSp>
        <p:nvCxnSpPr>
          <p:cNvPr id="2" name="直接连接符 1"/>
          <p:cNvCxnSpPr/>
          <p:nvPr/>
        </p:nvCxnSpPr>
        <p:spPr>
          <a:xfrm>
            <a:off x="1322705" y="746125"/>
            <a:ext cx="8890" cy="3697605"/>
          </a:xfrm>
          <a:prstGeom prst="line">
            <a:avLst/>
          </a:prstGeom>
        </p:spPr>
        <p:style>
          <a:lnRef idx="3">
            <a:schemeClr val="accent4"/>
          </a:lnRef>
          <a:fillRef idx="0">
            <a:schemeClr val="accent4"/>
          </a:fillRef>
          <a:effectRef idx="2">
            <a:schemeClr val="accent4"/>
          </a:effectRef>
          <a:fontRef idx="minor">
            <a:schemeClr val="tx1"/>
          </a:fontRef>
        </p:style>
      </p:cxnSp>
      <p:sp>
        <p:nvSpPr>
          <p:cNvPr id="3" name="文本框 2"/>
          <p:cNvSpPr txBox="1"/>
          <p:nvPr/>
        </p:nvSpPr>
        <p:spPr>
          <a:xfrm>
            <a:off x="1479550" y="527050"/>
            <a:ext cx="7531100" cy="4431030"/>
          </a:xfrm>
          <a:prstGeom prst="rect">
            <a:avLst/>
          </a:prstGeom>
          <a:noFill/>
        </p:spPr>
        <p:txBody>
          <a:bodyPr wrap="square" rtlCol="0">
            <a:spAutoFit/>
          </a:bodyPr>
          <a:p>
            <a:pPr marL="457200" indent="-457200" eaLnBrk="1" hangingPunct="1">
              <a:lnSpc>
                <a:spcPct val="150000"/>
              </a:lnSpc>
              <a:buFont typeface="Wingdings" panose="05000000000000000000" charset="0"/>
              <a:buChar char="ü"/>
            </a:pPr>
            <a:r>
              <a:rPr lang="zh-CN" altLang="en-US" sz="2800" b="1" dirty="0">
                <a:solidFill>
                  <a:srgbClr val="000066"/>
                </a:solidFill>
                <a:latin typeface="+mn-ea"/>
                <a:cs typeface="+mn-ea"/>
                <a:sym typeface="+mn-ea"/>
              </a:rPr>
              <a:t>教师与孩子是相互信赖、相互尊重、平等的关系</a:t>
            </a:r>
            <a:r>
              <a:rPr lang="zh-CN" altLang="en-US" sz="2000" b="1" dirty="0">
                <a:solidFill>
                  <a:srgbClr val="000066"/>
                </a:solidFill>
                <a:latin typeface="+mn-ea"/>
                <a:cs typeface="+mn-ea"/>
                <a:sym typeface="+mn-ea"/>
                <a:hlinkClick r:id="rId3" action="ppaction://hlinksldjump"/>
              </a:rPr>
              <a:t>案例</a:t>
            </a:r>
            <a:endParaRPr lang="zh-CN" altLang="en-US" sz="2800" b="1" dirty="0">
              <a:solidFill>
                <a:srgbClr val="000066"/>
              </a:solidFill>
              <a:latin typeface="+mn-ea"/>
              <a:cs typeface="+mn-ea"/>
              <a:sym typeface="+mn-ea"/>
            </a:endParaRPr>
          </a:p>
          <a:p>
            <a:pPr marL="457200" indent="-457200" eaLnBrk="1" hangingPunct="1">
              <a:lnSpc>
                <a:spcPct val="150000"/>
              </a:lnSpc>
              <a:buFont typeface="Wingdings" panose="05000000000000000000" charset="0"/>
              <a:buChar char="ü"/>
            </a:pPr>
            <a:r>
              <a:rPr lang="zh-CN" altLang="en-US" sz="2800" b="1" dirty="0">
                <a:solidFill>
                  <a:srgbClr val="000066"/>
                </a:solidFill>
                <a:latin typeface="+mn-ea"/>
                <a:cs typeface="+mn-ea"/>
                <a:sym typeface="+mn-ea"/>
              </a:rPr>
              <a:t>教师要最大限度的理解、宽容、善待幼儿</a:t>
            </a:r>
            <a:r>
              <a:rPr lang="zh-CN" altLang="en-US" sz="2000" b="1" dirty="0">
                <a:solidFill>
                  <a:srgbClr val="000066"/>
                </a:solidFill>
                <a:latin typeface="+mn-ea"/>
                <a:cs typeface="+mn-ea"/>
                <a:sym typeface="+mn-ea"/>
                <a:hlinkClick r:id="rId4" action="ppaction://hlinksldjump"/>
              </a:rPr>
              <a:t>案例</a:t>
            </a:r>
            <a:endParaRPr lang="zh-CN" altLang="en-US" sz="2000" b="1" dirty="0">
              <a:solidFill>
                <a:srgbClr val="000066"/>
              </a:solidFill>
              <a:latin typeface="+mn-ea"/>
              <a:cs typeface="+mn-ea"/>
              <a:sym typeface="+mn-ea"/>
            </a:endParaRPr>
          </a:p>
          <a:p>
            <a:pPr marL="457200" indent="-457200" eaLnBrk="1" hangingPunct="1">
              <a:lnSpc>
                <a:spcPct val="150000"/>
              </a:lnSpc>
              <a:buFont typeface="Wingdings" panose="05000000000000000000" charset="0"/>
              <a:buChar char="ü"/>
            </a:pPr>
            <a:r>
              <a:rPr lang="zh-CN" altLang="en-US" sz="2800" b="1" dirty="0">
                <a:solidFill>
                  <a:srgbClr val="000066"/>
                </a:solidFill>
                <a:latin typeface="+mn-ea"/>
                <a:cs typeface="+mn-ea"/>
                <a:sym typeface="+mn-ea"/>
              </a:rPr>
              <a:t>教师面对幼儿要坦白诚实</a:t>
            </a:r>
            <a:endParaRPr lang="zh-CN" altLang="en-US" sz="2800" b="1" dirty="0">
              <a:solidFill>
                <a:srgbClr val="000066"/>
              </a:solidFill>
              <a:latin typeface="+mn-ea"/>
              <a:cs typeface="+mn-ea"/>
              <a:sym typeface="+mn-ea"/>
            </a:endParaRPr>
          </a:p>
          <a:p>
            <a:pPr marL="457200" indent="-457200" eaLnBrk="1" hangingPunct="1">
              <a:lnSpc>
                <a:spcPct val="150000"/>
              </a:lnSpc>
              <a:buFont typeface="Wingdings" panose="05000000000000000000" charset="0"/>
              <a:buChar char="ü"/>
            </a:pPr>
            <a:r>
              <a:rPr lang="zh-CN" altLang="en-US" sz="2800" b="1" dirty="0">
                <a:solidFill>
                  <a:srgbClr val="000066"/>
                </a:solidFill>
                <a:latin typeface="+mn-ea"/>
                <a:cs typeface="+mn-ea"/>
                <a:sym typeface="+mn-ea"/>
              </a:rPr>
              <a:t>教师对幼儿应一视同仁，因人施教</a:t>
            </a:r>
            <a:r>
              <a:rPr lang="zh-CN" altLang="en-US" sz="2000" b="1" dirty="0">
                <a:solidFill>
                  <a:srgbClr val="000066"/>
                </a:solidFill>
                <a:latin typeface="+mn-ea"/>
                <a:cs typeface="+mn-ea"/>
                <a:sym typeface="+mn-ea"/>
                <a:hlinkClick r:id="rId5" action="ppaction://hlinksldjump"/>
              </a:rPr>
              <a:t>案例</a:t>
            </a:r>
            <a:endParaRPr lang="zh-CN" altLang="en-US" sz="2800" b="1" dirty="0">
              <a:solidFill>
                <a:srgbClr val="000066"/>
              </a:solidFill>
              <a:latin typeface="+mn-ea"/>
              <a:cs typeface="+mn-ea"/>
              <a:sym typeface="+mn-ea"/>
            </a:endParaRPr>
          </a:p>
          <a:p>
            <a:pPr marL="457200" indent="-457200" eaLnBrk="1" hangingPunct="1">
              <a:lnSpc>
                <a:spcPct val="150000"/>
              </a:lnSpc>
              <a:buFont typeface="Wingdings" panose="05000000000000000000" charset="0"/>
              <a:buChar char="ü"/>
            </a:pPr>
            <a:r>
              <a:rPr lang="zh-CN" altLang="en-US" sz="2800" b="1" dirty="0">
                <a:solidFill>
                  <a:srgbClr val="000066"/>
                </a:solidFill>
                <a:latin typeface="+mn-ea"/>
                <a:cs typeface="+mn-ea"/>
                <a:sym typeface="+mn-ea"/>
              </a:rPr>
              <a:t>教师应做到以身作则，为人师表</a:t>
            </a:r>
            <a:r>
              <a:rPr lang="zh-CN" altLang="en-US" sz="2000" b="1" dirty="0">
                <a:solidFill>
                  <a:srgbClr val="000066"/>
                </a:solidFill>
                <a:latin typeface="+mn-ea"/>
                <a:cs typeface="+mn-ea"/>
                <a:sym typeface="+mn-ea"/>
                <a:hlinkClick r:id="rId6" action="ppaction://hlinksldjump"/>
              </a:rPr>
              <a:t>案例</a:t>
            </a:r>
            <a:endParaRPr lang="zh-CN" altLang="en-US" sz="2000" b="1" dirty="0">
              <a:solidFill>
                <a:srgbClr val="000066"/>
              </a:solidFill>
              <a:latin typeface="+mn-ea"/>
              <a:cs typeface="+mn-ea"/>
              <a:sym typeface="+mn-ea"/>
              <a:hlinkClick r:id="rId6" action="ppaction://hlinksldjump"/>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0" y="-29845"/>
            <a:ext cx="9144635" cy="5182235"/>
          </a:xfrm>
          <a:prstGeom prst="rect">
            <a:avLst/>
          </a:prstGeom>
          <a:noFill/>
        </p:spPr>
        <p:txBody>
          <a:bodyPr wrap="square" rtlCol="0" anchor="t">
            <a:spAutoFit/>
          </a:bodyPr>
          <a:p>
            <a:pPr algn="l">
              <a:lnSpc>
                <a:spcPct val="125000"/>
              </a:lnSpc>
              <a:spcBef>
                <a:spcPts val="50"/>
              </a:spcBef>
              <a:spcAft>
                <a:spcPts val="0"/>
              </a:spcAft>
              <a:buNone/>
            </a:pPr>
            <a:r>
              <a:rPr lang="en-US" altLang="zh-CN" sz="2400" dirty="0">
                <a:latin typeface="楷体" panose="02010609060101010101" charset="-122"/>
                <a:ea typeface="楷体" panose="02010609060101010101" charset="-122"/>
                <a:cs typeface="楷体" panose="02010609060101010101" charset="-122"/>
                <a:sym typeface="+mn-ea"/>
              </a:rPr>
              <a:t>   </a:t>
            </a:r>
            <a:r>
              <a:rPr lang="en-US" altLang="zh-CN" sz="2000" dirty="0">
                <a:latin typeface="楷体" panose="02010609060101010101" charset="-122"/>
                <a:ea typeface="楷体" panose="02010609060101010101" charset="-122"/>
                <a:cs typeface="楷体" panose="02010609060101010101" charset="-122"/>
                <a:sym typeface="+mn-ea"/>
              </a:rPr>
              <a:t> </a:t>
            </a:r>
            <a:r>
              <a:rPr lang="zh-CN" altLang="en-US" sz="2000" dirty="0">
                <a:latin typeface="楷体" panose="02010609060101010101" charset="-122"/>
                <a:ea typeface="楷体" panose="02010609060101010101" charset="-122"/>
                <a:cs typeface="楷体" panose="02010609060101010101" charset="-122"/>
                <a:sym typeface="+mn-ea"/>
              </a:rPr>
              <a:t>说实在的，我和孩子在一起简直成为“疯”婆子。而恰恰就在这“疯子”的游戏中，孩子们找到了安全港。找到了他们的“同龄人”，找到了他们所希望的生活。</a:t>
            </a:r>
            <a:endParaRPr lang="zh-CN" altLang="en-US" sz="2000" dirty="0">
              <a:solidFill>
                <a:schemeClr val="tx1"/>
              </a:solidFill>
              <a:latin typeface="楷体" panose="02010609060101010101" charset="-122"/>
              <a:ea typeface="楷体" panose="02010609060101010101" charset="-122"/>
              <a:cs typeface="楷体" panose="02010609060101010101" charset="-122"/>
            </a:endParaRPr>
          </a:p>
          <a:p>
            <a:pPr algn="l">
              <a:lnSpc>
                <a:spcPct val="125000"/>
              </a:lnSpc>
              <a:spcBef>
                <a:spcPts val="50"/>
              </a:spcBef>
              <a:spcAft>
                <a:spcPts val="0"/>
              </a:spcAft>
              <a:buNone/>
            </a:pPr>
            <a:r>
              <a:rPr lang="zh-CN" altLang="en-US" sz="2000" dirty="0">
                <a:latin typeface="楷体" panose="02010609060101010101" charset="-122"/>
                <a:ea typeface="楷体" panose="02010609060101010101" charset="-122"/>
                <a:cs typeface="楷体" panose="02010609060101010101" charset="-122"/>
                <a:sym typeface="+mn-ea"/>
              </a:rPr>
              <a:t>    记得在开学第一周，我们学习用毛巾的儿歌，我给每一个幼儿一块小毛巾，开始了我们的“疯子”游戏。毛巾可以藏猫猫，老师一声“喵呜”，小朋友快快把毛巾将脸遮住。几个来回，小朋友已经笑得弯下了腰。还记得我们玩“小演员”游戏，老师说哭，一会儿就哭，说大笑就笑，结果教室里出现了一片“哭”声，又迎来一片痴痴的大笑，又变化为带着羞涩的微笑，几个来回，“疯”孩子们的自控能力也都得到加强，留下的是情不自禁的欢呼雀跃。</a:t>
            </a:r>
            <a:endParaRPr lang="zh-CN" altLang="en-US" sz="2000" dirty="0">
              <a:solidFill>
                <a:schemeClr val="tx1"/>
              </a:solidFill>
              <a:latin typeface="楷体" panose="02010609060101010101" charset="-122"/>
              <a:ea typeface="楷体" panose="02010609060101010101" charset="-122"/>
              <a:cs typeface="楷体" panose="02010609060101010101" charset="-122"/>
            </a:endParaRPr>
          </a:p>
          <a:p>
            <a:pPr algn="l">
              <a:lnSpc>
                <a:spcPct val="125000"/>
              </a:lnSpc>
              <a:spcBef>
                <a:spcPts val="50"/>
              </a:spcBef>
              <a:spcAft>
                <a:spcPts val="0"/>
              </a:spcAft>
              <a:buNone/>
            </a:pPr>
            <a:r>
              <a:rPr lang="zh-CN" altLang="en-US" sz="2000" dirty="0">
                <a:latin typeface="楷体" panose="02010609060101010101" charset="-122"/>
                <a:ea typeface="楷体" panose="02010609060101010101" charset="-122"/>
                <a:cs typeface="楷体" panose="02010609060101010101" charset="-122"/>
                <a:sym typeface="+mn-ea"/>
              </a:rPr>
              <a:t>    “疯”使我和孩子的距离近了。“疯”可以给孩子带来一些发泄的机会。“疯”可以带动孩子不厌烦的学习，“疯”可以带给孩子满足感、安全感。你认为“疯”会使班级变成乱班吗？非也！我已尝到“疯”的甜头，我要再“疯”下去，要“疯”出水平来。</a:t>
            </a:r>
            <a:r>
              <a:rPr lang="zh-CN" altLang="en-US" dirty="0">
                <a:latin typeface="楷体_GB2312" pitchFamily="49" charset="-122"/>
                <a:ea typeface="楷体_GB2312" pitchFamily="49" charset="-122"/>
                <a:sym typeface="+mn-ea"/>
              </a:rPr>
              <a:t> </a:t>
            </a: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142875" y="255270"/>
            <a:ext cx="8858250" cy="4323080"/>
          </a:xfrm>
          <a:prstGeom prst="rect">
            <a:avLst/>
          </a:prstGeom>
          <a:noFill/>
        </p:spPr>
        <p:txBody>
          <a:bodyPr wrap="square" rtlCol="0" anchor="t">
            <a:spAutoFit/>
          </a:bodyPr>
          <a:p>
            <a:pPr eaLnBrk="1" hangingPunct="1">
              <a:lnSpc>
                <a:spcPct val="125000"/>
              </a:lnSpc>
              <a:spcBef>
                <a:spcPts val="0"/>
              </a:spcBef>
              <a:spcAft>
                <a:spcPts val="0"/>
              </a:spcAft>
            </a:pPr>
            <a:r>
              <a:rPr lang="zh-CN" altLang="en-US" sz="2000" b="1" dirty="0">
                <a:solidFill>
                  <a:srgbClr val="FF3300"/>
                </a:solidFill>
                <a:ea typeface="PMingLiU" panose="02020500000000000000" pitchFamily="18" charset="-120"/>
                <a:sym typeface="+mn-ea"/>
              </a:rPr>
              <a:t>一封家长的来信</a:t>
            </a:r>
            <a:endParaRPr lang="zh-CN" altLang="en-US" sz="2000" b="1" dirty="0">
              <a:solidFill>
                <a:srgbClr val="FF3300"/>
              </a:solidFill>
              <a:ea typeface="PMingLiU" panose="02020500000000000000" pitchFamily="18" charset="-120"/>
              <a:sym typeface="+mn-ea"/>
            </a:endParaRPr>
          </a:p>
          <a:p>
            <a:pPr eaLnBrk="1" hangingPunct="1">
              <a:lnSpc>
                <a:spcPct val="125000"/>
              </a:lnSpc>
              <a:spcBef>
                <a:spcPts val="0"/>
              </a:spcBef>
              <a:spcAft>
                <a:spcPts val="0"/>
              </a:spcAft>
            </a:pPr>
            <a:endParaRPr lang="zh-CN" altLang="en-US" sz="2000" dirty="0">
              <a:solidFill>
                <a:srgbClr val="FF3300"/>
              </a:solidFill>
              <a:latin typeface="+mn-ea"/>
              <a:cs typeface="+mn-ea"/>
            </a:endParaRPr>
          </a:p>
          <a:p>
            <a:pPr eaLnBrk="1" hangingPunct="1">
              <a:lnSpc>
                <a:spcPct val="125000"/>
              </a:lnSpc>
              <a:spcBef>
                <a:spcPts val="0"/>
              </a:spcBef>
              <a:spcAft>
                <a:spcPts val="0"/>
              </a:spcAft>
            </a:pPr>
            <a:r>
              <a:rPr lang="zh-TW" altLang="en-US" sz="2000" b="1" dirty="0">
                <a:latin typeface="+mn-ea"/>
                <a:cs typeface="+mn-ea"/>
                <a:sym typeface="+mn-ea"/>
              </a:rPr>
              <a:t>     </a:t>
            </a:r>
            <a:r>
              <a:rPr lang="zh-TW" altLang="en-US" sz="2000" dirty="0">
                <a:latin typeface="楷体" panose="02010609060101010101" charset="-122"/>
                <a:ea typeface="楷体" panose="02010609060101010101" charset="-122"/>
                <a:cs typeface="楷体" panose="02010609060101010101" charset="-122"/>
                <a:sym typeface="+mn-ea"/>
              </a:rPr>
              <a:t>每次都盼望</a:t>
            </a:r>
            <a:r>
              <a:rPr lang="zh-CN" altLang="en-US" sz="2000" dirty="0">
                <a:latin typeface="楷体" panose="02010609060101010101" charset="-122"/>
                <a:ea typeface="楷体" panose="02010609060101010101" charset="-122"/>
                <a:cs typeface="楷体" panose="02010609060101010101" charset="-122"/>
                <a:sym typeface="+mn-ea"/>
              </a:rPr>
              <a:t>着阅读家园联系册，</a:t>
            </a:r>
            <a:r>
              <a:rPr lang="zh-TW" altLang="en-US" sz="2000" dirty="0">
                <a:latin typeface="楷体" panose="02010609060101010101" charset="-122"/>
                <a:ea typeface="楷体" panose="02010609060101010101" charset="-122"/>
                <a:cs typeface="楷体" panose="02010609060101010101" charset="-122"/>
                <a:sym typeface="+mn-ea"/>
              </a:rPr>
              <a:t>但今天看完老</a:t>
            </a:r>
            <a:r>
              <a:rPr lang="zh-CN" altLang="en-US" sz="2000" dirty="0">
                <a:latin typeface="楷体" panose="02010609060101010101" charset="-122"/>
                <a:ea typeface="楷体" panose="02010609060101010101" charset="-122"/>
                <a:cs typeface="楷体" panose="02010609060101010101" charset="-122"/>
                <a:sym typeface="+mn-ea"/>
              </a:rPr>
              <a:t>师们的来信</a:t>
            </a:r>
            <a:r>
              <a:rPr lang="zh-TW" altLang="en-US" sz="2000" dirty="0">
                <a:latin typeface="楷体" panose="02010609060101010101" charset="-122"/>
                <a:ea typeface="楷体" panose="02010609060101010101" charset="-122"/>
                <a:cs typeface="楷体" panose="02010609060101010101" charset="-122"/>
                <a:sym typeface="+mn-ea"/>
              </a:rPr>
              <a:t>，心情十分沉重。……</a:t>
            </a:r>
            <a:r>
              <a:rPr lang="zh-CN" altLang="en-US" sz="2000" dirty="0">
                <a:latin typeface="楷体" panose="02010609060101010101" charset="-122"/>
                <a:ea typeface="楷体" panose="02010609060101010101" charset="-122"/>
                <a:cs typeface="楷体" panose="02010609060101010101" charset="-122"/>
                <a:sym typeface="+mn-ea"/>
              </a:rPr>
              <a:t>从</a:t>
            </a:r>
            <a:r>
              <a:rPr lang="zh-TW" altLang="en-US" sz="2000" dirty="0">
                <a:latin typeface="楷体" panose="02010609060101010101" charset="-122"/>
                <a:ea typeface="楷体" panose="02010609060101010101" charset="-122"/>
                <a:cs typeface="楷体" panose="02010609060101010101" charset="-122"/>
                <a:sym typeface="+mn-ea"/>
              </a:rPr>
              <a:t>另一</a:t>
            </a:r>
            <a:r>
              <a:rPr lang="zh-CN" altLang="en-US" sz="2000" dirty="0">
                <a:latin typeface="楷体" panose="02010609060101010101" charset="-122"/>
                <a:ea typeface="楷体" panose="02010609060101010101" charset="-122"/>
                <a:cs typeface="楷体" panose="02010609060101010101" charset="-122"/>
                <a:sym typeface="+mn-ea"/>
              </a:rPr>
              <a:t>个角</a:t>
            </a:r>
            <a:r>
              <a:rPr lang="zh-TW" altLang="en-US" sz="2000" dirty="0">
                <a:latin typeface="楷体" panose="02010609060101010101" charset="-122"/>
                <a:ea typeface="楷体" panose="02010609060101010101" charset="-122"/>
                <a:cs typeface="楷体" panose="02010609060101010101" charset="-122"/>
                <a:sym typeface="+mn-ea"/>
              </a:rPr>
              <a:t>度來看，吃</a:t>
            </a:r>
            <a:r>
              <a:rPr lang="zh-CN" altLang="en-US" sz="2000" dirty="0">
                <a:latin typeface="楷体" panose="02010609060101010101" charset="-122"/>
                <a:ea typeface="楷体" panose="02010609060101010101" charset="-122"/>
                <a:cs typeface="楷体" panose="02010609060101010101" charset="-122"/>
                <a:sym typeface="+mn-ea"/>
              </a:rPr>
              <a:t>饭</a:t>
            </a:r>
            <a:r>
              <a:rPr lang="zh-TW" altLang="en-US" sz="2000" dirty="0">
                <a:latin typeface="楷体" panose="02010609060101010101" charset="-122"/>
                <a:ea typeface="楷体" panose="02010609060101010101" charset="-122"/>
                <a:cs typeface="楷体" panose="02010609060101010101" charset="-122"/>
                <a:sym typeface="+mn-ea"/>
              </a:rPr>
              <a:t>不好似乎也受先天不足的限制，</a:t>
            </a:r>
            <a:r>
              <a:rPr lang="zh-CN" altLang="zh-TW" sz="2000" dirty="0">
                <a:latin typeface="楷体" panose="02010609060101010101" charset="-122"/>
                <a:ea typeface="楷体" panose="02010609060101010101" charset="-122"/>
                <a:cs typeface="楷体" panose="02010609060101010101" charset="-122"/>
                <a:sym typeface="+mn-ea"/>
              </a:rPr>
              <a:t>给</a:t>
            </a:r>
            <a:r>
              <a:rPr lang="zh-TW" altLang="en-US" sz="2000" dirty="0">
                <a:latin typeface="楷体" panose="02010609060101010101" charset="-122"/>
                <a:ea typeface="楷体" panose="02010609060101010101" charset="-122"/>
                <a:cs typeface="楷体" panose="02010609060101010101" charset="-122"/>
                <a:sym typeface="+mn-ea"/>
              </a:rPr>
              <a:t>各位老師</a:t>
            </a:r>
            <a:r>
              <a:rPr lang="zh-CN" altLang="en-US" sz="2000" dirty="0">
                <a:latin typeface="楷体" panose="02010609060101010101" charset="-122"/>
                <a:ea typeface="楷体" panose="02010609060101010101" charset="-122"/>
                <a:cs typeface="楷体" panose="02010609060101010101" charset="-122"/>
                <a:sym typeface="+mn-ea"/>
              </a:rPr>
              <a:t>确实</a:t>
            </a:r>
            <a:r>
              <a:rPr lang="zh-TW" altLang="en-US" sz="2000" dirty="0">
                <a:latin typeface="楷体" panose="02010609060101010101" charset="-122"/>
                <a:ea typeface="楷体" panose="02010609060101010101" charset="-122"/>
                <a:cs typeface="楷体" panose="02010609060101010101" charset="-122"/>
                <a:sym typeface="+mn-ea"/>
              </a:rPr>
              <a:t>增添了很多的</a:t>
            </a:r>
            <a:r>
              <a:rPr lang="zh-CN" altLang="en-US" sz="2000" dirty="0">
                <a:latin typeface="楷体" panose="02010609060101010101" charset="-122"/>
                <a:ea typeface="楷体" panose="02010609060101010101" charset="-122"/>
                <a:cs typeface="楷体" panose="02010609060101010101" charset="-122"/>
                <a:sym typeface="+mn-ea"/>
              </a:rPr>
              <a:t>麻烦</a:t>
            </a:r>
            <a:r>
              <a:rPr lang="zh-TW" altLang="en-US" sz="2000" dirty="0">
                <a:latin typeface="楷体" panose="02010609060101010101" charset="-122"/>
                <a:ea typeface="楷体" panose="02010609060101010101" charset="-122"/>
                <a:cs typeface="楷体" panose="02010609060101010101" charset="-122"/>
                <a:sym typeface="+mn-ea"/>
              </a:rPr>
              <a:t>。除歉意之外，</a:t>
            </a:r>
            <a:r>
              <a:rPr lang="zh-CN" altLang="en-US" sz="2000" dirty="0">
                <a:latin typeface="楷体" panose="02010609060101010101" charset="-122"/>
                <a:ea typeface="楷体" panose="02010609060101010101" charset="-122"/>
                <a:cs typeface="楷体" panose="02010609060101010101" charset="-122"/>
                <a:sym typeface="+mn-ea"/>
              </a:rPr>
              <a:t>请</a:t>
            </a:r>
            <a:r>
              <a:rPr lang="zh-TW" altLang="en-US" sz="2000" dirty="0">
                <a:latin typeface="楷体" panose="02010609060101010101" charset="-122"/>
                <a:ea typeface="楷体" panose="02010609060101010101" charset="-122"/>
                <a:cs typeface="楷体" panose="02010609060101010101" charset="-122"/>
                <a:sym typeface="+mn-ea"/>
              </a:rPr>
              <a:t>各位</a:t>
            </a:r>
            <a:r>
              <a:rPr lang="zh-CN" altLang="en-US" sz="2000" dirty="0">
                <a:latin typeface="楷体" panose="02010609060101010101" charset="-122"/>
                <a:ea typeface="楷体" panose="02010609060101010101" charset="-122"/>
                <a:cs typeface="楷体" panose="02010609060101010101" charset="-122"/>
                <a:sym typeface="+mn-ea"/>
              </a:rPr>
              <a:t>老师</a:t>
            </a:r>
            <a:r>
              <a:rPr lang="zh-TW" altLang="en-US" sz="2000" dirty="0">
                <a:latin typeface="楷体" panose="02010609060101010101" charset="-122"/>
                <a:ea typeface="楷体" panose="02010609060101010101" charset="-122"/>
                <a:cs typeface="楷体" panose="02010609060101010101" charset="-122"/>
                <a:sym typeface="+mn-ea"/>
              </a:rPr>
              <a:t>能</a:t>
            </a:r>
            <a:r>
              <a:rPr lang="zh-CN" altLang="zh-TW" sz="2000" dirty="0">
                <a:latin typeface="楷体" panose="02010609060101010101" charset="-122"/>
                <a:ea typeface="楷体" panose="02010609060101010101" charset="-122"/>
                <a:cs typeface="楷体" panose="02010609060101010101" charset="-122"/>
                <a:sym typeface="+mn-ea"/>
              </a:rPr>
              <a:t>给</a:t>
            </a:r>
            <a:r>
              <a:rPr lang="zh-TW" altLang="en-US" sz="2000" dirty="0">
                <a:latin typeface="楷体" panose="02010609060101010101" charset="-122"/>
                <a:ea typeface="楷体" panose="02010609060101010101" charset="-122"/>
                <a:cs typeface="楷体" panose="02010609060101010101" charset="-122"/>
                <a:sym typeface="+mn-ea"/>
              </a:rPr>
              <a:t>予更多幫助。同</a:t>
            </a:r>
            <a:r>
              <a:rPr lang="zh-CN" altLang="zh-TW" sz="2000" dirty="0">
                <a:latin typeface="楷体" panose="02010609060101010101" charset="-122"/>
                <a:ea typeface="楷体" panose="02010609060101010101" charset="-122"/>
                <a:cs typeface="楷体" panose="02010609060101010101" charset="-122"/>
                <a:sym typeface="+mn-ea"/>
              </a:rPr>
              <a:t>时</a:t>
            </a:r>
            <a:r>
              <a:rPr lang="zh-TW" altLang="en-US" sz="2000" dirty="0">
                <a:latin typeface="楷体" panose="02010609060101010101" charset="-122"/>
                <a:ea typeface="楷体" panose="02010609060101010101" charset="-122"/>
                <a:cs typeface="楷体" panose="02010609060101010101" charset="-122"/>
                <a:sym typeface="+mn-ea"/>
              </a:rPr>
              <a:t>，</a:t>
            </a:r>
            <a:r>
              <a:rPr lang="zh-CN" altLang="en-US" sz="2000" dirty="0">
                <a:latin typeface="楷体" panose="02010609060101010101" charset="-122"/>
                <a:ea typeface="楷体" panose="02010609060101010101" charset="-122"/>
                <a:cs typeface="楷体" panose="02010609060101010101" charset="-122"/>
                <a:sym typeface="+mn-ea"/>
              </a:rPr>
              <a:t>诚挚</a:t>
            </a:r>
            <a:r>
              <a:rPr lang="zh-TW" altLang="en-US" sz="2000" dirty="0">
                <a:latin typeface="楷体" panose="02010609060101010101" charset="-122"/>
                <a:ea typeface="楷体" panose="02010609060101010101" charset="-122"/>
                <a:cs typeface="楷体" panose="02010609060101010101" charset="-122"/>
                <a:sym typeface="+mn-ea"/>
              </a:rPr>
              <a:t>地</a:t>
            </a:r>
            <a:r>
              <a:rPr lang="zh-CN" altLang="en-US" sz="2000" dirty="0">
                <a:latin typeface="楷体" panose="02010609060101010101" charset="-122"/>
                <a:ea typeface="楷体" panose="02010609060101010101" charset="-122"/>
                <a:cs typeface="楷体" panose="02010609060101010101" charset="-122"/>
                <a:sym typeface="+mn-ea"/>
              </a:rPr>
              <a:t>请</a:t>
            </a:r>
            <a:r>
              <a:rPr lang="zh-TW" altLang="en-US" sz="2000" dirty="0">
                <a:latin typeface="楷体" panose="02010609060101010101" charset="-122"/>
                <a:ea typeface="楷体" panose="02010609060101010101" charset="-122"/>
                <a:cs typeface="楷体" panose="02010609060101010101" charset="-122"/>
                <a:sym typeface="+mn-ea"/>
              </a:rPr>
              <a:t>求各位老</a:t>
            </a:r>
            <a:r>
              <a:rPr lang="zh-CN" altLang="en-US" sz="2000" dirty="0">
                <a:latin typeface="楷体" panose="02010609060101010101" charset="-122"/>
                <a:ea typeface="楷体" panose="02010609060101010101" charset="-122"/>
                <a:cs typeface="楷体" panose="02010609060101010101" charset="-122"/>
                <a:sym typeface="+mn-ea"/>
              </a:rPr>
              <a:t>师</a:t>
            </a:r>
            <a:r>
              <a:rPr lang="zh-TW" altLang="en-US" sz="2000" dirty="0">
                <a:latin typeface="楷体" panose="02010609060101010101" charset="-122"/>
                <a:ea typeface="楷体" panose="02010609060101010101" charset="-122"/>
                <a:cs typeface="楷体" panose="02010609060101010101" charset="-122"/>
                <a:sym typeface="+mn-ea"/>
              </a:rPr>
              <a:t>在吃</a:t>
            </a:r>
            <a:r>
              <a:rPr lang="zh-CN" altLang="zh-TW" sz="2000" dirty="0">
                <a:latin typeface="楷体" panose="02010609060101010101" charset="-122"/>
                <a:ea typeface="楷体" panose="02010609060101010101" charset="-122"/>
                <a:cs typeface="楷体" panose="02010609060101010101" charset="-122"/>
                <a:sym typeface="+mn-ea"/>
              </a:rPr>
              <a:t>饭</a:t>
            </a:r>
            <a:r>
              <a:rPr lang="zh-TW" altLang="en-US" sz="2000" dirty="0">
                <a:latin typeface="楷体" panose="02010609060101010101" charset="-122"/>
                <a:ea typeface="楷体" panose="02010609060101010101" charset="-122"/>
                <a:cs typeface="楷体" panose="02010609060101010101" charset="-122"/>
                <a:sym typeface="+mn-ea"/>
              </a:rPr>
              <a:t>的</a:t>
            </a:r>
            <a:r>
              <a:rPr lang="zh-CN" altLang="zh-TW" sz="2000" dirty="0">
                <a:latin typeface="楷体" panose="02010609060101010101" charset="-122"/>
                <a:ea typeface="楷体" panose="02010609060101010101" charset="-122"/>
                <a:cs typeface="楷体" panose="02010609060101010101" charset="-122"/>
                <a:sym typeface="+mn-ea"/>
              </a:rPr>
              <a:t>问题</a:t>
            </a:r>
            <a:r>
              <a:rPr lang="zh-TW" altLang="en-US" sz="2000" dirty="0">
                <a:latin typeface="楷体" panose="02010609060101010101" charset="-122"/>
                <a:ea typeface="楷体" panose="02010609060101010101" charset="-122"/>
                <a:cs typeface="楷体" panose="02010609060101010101" charset="-122"/>
                <a:sym typeface="+mn-ea"/>
              </a:rPr>
              <a:t>上</a:t>
            </a:r>
            <a:r>
              <a:rPr lang="zh-CN" altLang="zh-TW" sz="2000" dirty="0">
                <a:latin typeface="楷体" panose="02010609060101010101" charset="-122"/>
                <a:ea typeface="楷体" panose="02010609060101010101" charset="-122"/>
                <a:cs typeface="楷体" panose="02010609060101010101" charset="-122"/>
                <a:sym typeface="+mn-ea"/>
              </a:rPr>
              <a:t>给</a:t>
            </a:r>
            <a:r>
              <a:rPr lang="zh-TW" altLang="en-US" sz="2000" dirty="0">
                <a:latin typeface="楷体" panose="02010609060101010101" charset="-122"/>
                <a:ea typeface="楷体" panose="02010609060101010101" charset="-122"/>
                <a:cs typeface="楷体" panose="02010609060101010101" charset="-122"/>
                <a:sym typeface="+mn-ea"/>
              </a:rPr>
              <a:t>孩子少</a:t>
            </a:r>
            <a:r>
              <a:rPr lang="zh-CN" altLang="en-US" sz="2000" dirty="0">
                <a:latin typeface="楷体" panose="02010609060101010101" charset="-122"/>
                <a:ea typeface="楷体" panose="02010609060101010101" charset="-122"/>
                <a:cs typeface="楷体" panose="02010609060101010101" charset="-122"/>
                <a:sym typeface="+mn-ea"/>
              </a:rPr>
              <a:t>一点</a:t>
            </a:r>
            <a:r>
              <a:rPr lang="zh-CN" altLang="zh-TW" sz="2000" dirty="0">
                <a:latin typeface="楷体" panose="02010609060101010101" charset="-122"/>
                <a:ea typeface="楷体" panose="02010609060101010101" charset="-122"/>
                <a:cs typeface="楷体" panose="02010609060101010101" charset="-122"/>
                <a:sym typeface="+mn-ea"/>
              </a:rPr>
              <a:t>批评</a:t>
            </a:r>
            <a:r>
              <a:rPr lang="zh-TW" altLang="en-US" sz="2000" dirty="0">
                <a:latin typeface="楷体" panose="02010609060101010101" charset="-122"/>
                <a:ea typeface="楷体" panose="02010609060101010101" charset="-122"/>
                <a:cs typeface="楷体" panose="02010609060101010101" charset="-122"/>
                <a:sym typeface="+mn-ea"/>
              </a:rPr>
              <a:t>。或</a:t>
            </a:r>
            <a:r>
              <a:rPr lang="zh-CN" altLang="zh-TW" sz="2000" dirty="0">
                <a:latin typeface="楷体" panose="02010609060101010101" charset="-122"/>
                <a:ea typeface="楷体" panose="02010609060101010101" charset="-122"/>
                <a:cs typeface="楷体" panose="02010609060101010101" charset="-122"/>
                <a:sym typeface="+mn-ea"/>
              </a:rPr>
              <a:t>许</a:t>
            </a:r>
            <a:r>
              <a:rPr lang="zh-TW" altLang="en-US" sz="2000" dirty="0">
                <a:latin typeface="楷体" panose="02010609060101010101" charset="-122"/>
                <a:ea typeface="楷体" panose="02010609060101010101" charset="-122"/>
                <a:cs typeface="楷体" panose="02010609060101010101" charset="-122"/>
                <a:sym typeface="+mn-ea"/>
              </a:rPr>
              <a:t>我的</a:t>
            </a:r>
            <a:r>
              <a:rPr lang="zh-CN" altLang="en-US" sz="2000" dirty="0">
                <a:latin typeface="楷体" panose="02010609060101010101" charset="-122"/>
                <a:ea typeface="楷体" panose="02010609060101010101" charset="-122"/>
                <a:cs typeface="楷体" panose="02010609060101010101" charset="-122"/>
                <a:sym typeface="+mn-ea"/>
              </a:rPr>
              <a:t>观点</a:t>
            </a:r>
            <a:r>
              <a:rPr lang="zh-CN" altLang="zh-TW" sz="2000" dirty="0">
                <a:latin typeface="楷体" panose="02010609060101010101" charset="-122"/>
                <a:ea typeface="楷体" panose="02010609060101010101" charset="-122"/>
                <a:cs typeface="楷体" panose="02010609060101010101" charset="-122"/>
                <a:sym typeface="+mn-ea"/>
              </a:rPr>
              <a:t>并</a:t>
            </a:r>
            <a:r>
              <a:rPr lang="zh-TW" altLang="en-US" sz="2000" dirty="0">
                <a:latin typeface="楷体" panose="02010609060101010101" charset="-122"/>
                <a:ea typeface="楷体" panose="02010609060101010101" charset="-122"/>
                <a:cs typeface="楷体" panose="02010609060101010101" charset="-122"/>
                <a:sym typeface="+mn-ea"/>
              </a:rPr>
              <a:t>不</a:t>
            </a:r>
            <a:r>
              <a:rPr lang="zh-CN" altLang="en-US" sz="2000" dirty="0">
                <a:latin typeface="楷体" panose="02010609060101010101" charset="-122"/>
                <a:ea typeface="楷体" panose="02010609060101010101" charset="-122"/>
                <a:cs typeface="楷体" panose="02010609060101010101" charset="-122"/>
                <a:sym typeface="+mn-ea"/>
              </a:rPr>
              <a:t>正确</a:t>
            </a:r>
            <a:r>
              <a:rPr lang="zh-TW" altLang="en-US" sz="2000" dirty="0">
                <a:latin typeface="楷体" panose="02010609060101010101" charset="-122"/>
                <a:ea typeface="楷体" panose="02010609060101010101" charset="-122"/>
                <a:cs typeface="楷体" panose="02010609060101010101" charset="-122"/>
                <a:sym typeface="+mn-ea"/>
              </a:rPr>
              <a:t>，但我</a:t>
            </a:r>
            <a:r>
              <a:rPr lang="zh-CN" altLang="en-US" sz="2000" dirty="0">
                <a:latin typeface="楷体" panose="02010609060101010101" charset="-122"/>
                <a:ea typeface="楷体" panose="02010609060101010101" charset="-122"/>
                <a:cs typeface="楷体" panose="02010609060101010101" charset="-122"/>
                <a:sym typeface="+mn-ea"/>
              </a:rPr>
              <a:t>认为</a:t>
            </a:r>
            <a:r>
              <a:rPr lang="zh-TW" altLang="en-US" sz="2000" dirty="0">
                <a:latin typeface="楷体" panose="02010609060101010101" charset="-122"/>
                <a:ea typeface="楷体" panose="02010609060101010101" charset="-122"/>
                <a:cs typeface="楷体" panose="02010609060101010101" charset="-122"/>
                <a:sym typeface="+mn-ea"/>
              </a:rPr>
              <a:t>：</a:t>
            </a:r>
            <a:r>
              <a:rPr lang="zh-CN" altLang="en-US" sz="2000" dirty="0">
                <a:latin typeface="楷体" panose="02010609060101010101" charset="-122"/>
                <a:ea typeface="楷体" panose="02010609060101010101" charset="-122"/>
                <a:cs typeface="楷体" panose="02010609060101010101" charset="-122"/>
                <a:sym typeface="+mn-ea"/>
              </a:rPr>
              <a:t>对</a:t>
            </a:r>
            <a:r>
              <a:rPr lang="zh-TW" altLang="en-US" sz="2000" dirty="0">
                <a:latin typeface="楷体" panose="02010609060101010101" charset="-122"/>
                <a:ea typeface="楷体" panose="02010609060101010101" charset="-122"/>
                <a:cs typeface="楷体" panose="02010609060101010101" charset="-122"/>
                <a:sym typeface="+mn-ea"/>
              </a:rPr>
              <a:t>孩子</a:t>
            </a:r>
            <a:r>
              <a:rPr lang="zh-CN" altLang="zh-TW" sz="2000" dirty="0">
                <a:latin typeface="楷体" panose="02010609060101010101" charset="-122"/>
                <a:ea typeface="楷体" panose="02010609060101010101" charset="-122"/>
                <a:cs typeface="楷体" panose="02010609060101010101" charset="-122"/>
                <a:sym typeface="+mn-ea"/>
              </a:rPr>
              <a:t>将来</a:t>
            </a:r>
            <a:r>
              <a:rPr lang="zh-TW" altLang="en-US" sz="2000" dirty="0">
                <a:latin typeface="楷体" panose="02010609060101010101" charset="-122"/>
                <a:ea typeface="楷体" panose="02010609060101010101" charset="-122"/>
                <a:cs typeface="楷体" panose="02010609060101010101" charset="-122"/>
                <a:sym typeface="+mn-ea"/>
              </a:rPr>
              <a:t>一生的</a:t>
            </a:r>
            <a:r>
              <a:rPr lang="zh-CN" altLang="zh-TW" sz="2000" dirty="0">
                <a:latin typeface="楷体" panose="02010609060101010101" charset="-122"/>
                <a:ea typeface="楷体" panose="02010609060101010101" charset="-122"/>
                <a:cs typeface="楷体" panose="02010609060101010101" charset="-122"/>
                <a:sym typeface="+mn-ea"/>
              </a:rPr>
              <a:t>成长来说</a:t>
            </a:r>
            <a:r>
              <a:rPr lang="zh-TW" altLang="en-US" sz="2000" dirty="0">
                <a:latin typeface="楷体" panose="02010609060101010101" charset="-122"/>
                <a:ea typeface="楷体" panose="02010609060101010101" charset="-122"/>
                <a:cs typeface="楷体" panose="02010609060101010101" charset="-122"/>
                <a:sym typeface="+mn-ea"/>
              </a:rPr>
              <a:t>，足夠的自信、健康的</a:t>
            </a:r>
            <a:r>
              <a:rPr lang="zh-CN" altLang="en-US" sz="2000" dirty="0">
                <a:latin typeface="楷体" panose="02010609060101010101" charset="-122"/>
                <a:ea typeface="楷体" panose="02010609060101010101" charset="-122"/>
                <a:cs typeface="楷体" panose="02010609060101010101" charset="-122"/>
                <a:sym typeface="+mn-ea"/>
              </a:rPr>
              <a:t>心态</a:t>
            </a:r>
            <a:r>
              <a:rPr lang="zh-TW" altLang="en-US" sz="2000" dirty="0">
                <a:latin typeface="楷体" panose="02010609060101010101" charset="-122"/>
                <a:ea typeface="楷体" panose="02010609060101010101" charset="-122"/>
                <a:cs typeface="楷体" panose="02010609060101010101" charset="-122"/>
                <a:sym typeface="+mn-ea"/>
              </a:rPr>
              <a:t>才是最</a:t>
            </a:r>
            <a:r>
              <a:rPr lang="zh-CN" altLang="en-US" sz="2000" dirty="0">
                <a:latin typeface="楷体" panose="02010609060101010101" charset="-122"/>
                <a:ea typeface="楷体" panose="02010609060101010101" charset="-122"/>
                <a:cs typeface="楷体" panose="02010609060101010101" charset="-122"/>
                <a:sym typeface="+mn-ea"/>
              </a:rPr>
              <a:t>为</a:t>
            </a:r>
            <a:r>
              <a:rPr lang="zh-TW" altLang="en-US" sz="2000" dirty="0">
                <a:latin typeface="楷体" panose="02010609060101010101" charset="-122"/>
                <a:ea typeface="楷体" panose="02010609060101010101" charset="-122"/>
                <a:cs typeface="楷体" panose="02010609060101010101" charset="-122"/>
                <a:sym typeface="+mn-ea"/>
              </a:rPr>
              <a:t>重要的。如果</a:t>
            </a:r>
            <a:r>
              <a:rPr lang="zh-CN" altLang="en-US" sz="2000" dirty="0">
                <a:latin typeface="楷体" panose="02010609060101010101" charset="-122"/>
                <a:ea typeface="楷体" panose="02010609060101010101" charset="-122"/>
                <a:cs typeface="楷体" panose="02010609060101010101" charset="-122"/>
                <a:sym typeface="+mn-ea"/>
              </a:rPr>
              <a:t>从</a:t>
            </a:r>
            <a:r>
              <a:rPr lang="zh-TW" altLang="en-US" sz="2000" dirty="0">
                <a:latin typeface="楷体" panose="02010609060101010101" charset="-122"/>
                <a:ea typeface="楷体" panose="02010609060101010101" charset="-122"/>
                <a:cs typeface="楷体" panose="02010609060101010101" charset="-122"/>
                <a:sym typeface="+mn-ea"/>
              </a:rPr>
              <a:t>小因先天的因素，如吃</a:t>
            </a:r>
            <a:r>
              <a:rPr lang="zh-CN" altLang="en-US" sz="2000" dirty="0">
                <a:latin typeface="楷体" panose="02010609060101010101" charset="-122"/>
                <a:ea typeface="楷体" panose="02010609060101010101" charset="-122"/>
                <a:cs typeface="楷体" panose="02010609060101010101" charset="-122"/>
                <a:sym typeface="+mn-ea"/>
              </a:rPr>
              <a:t>饭</a:t>
            </a:r>
            <a:r>
              <a:rPr lang="zh-TW" altLang="en-US" sz="2000" dirty="0">
                <a:latin typeface="楷体" panose="02010609060101010101" charset="-122"/>
                <a:ea typeface="楷体" panose="02010609060101010101" charset="-122"/>
                <a:cs typeface="楷体" panose="02010609060101010101" charset="-122"/>
                <a:sym typeface="+mn-ea"/>
              </a:rPr>
              <a:t>慢之</a:t>
            </a:r>
            <a:r>
              <a:rPr lang="zh-CN" altLang="en-US" sz="2000" dirty="0">
                <a:latin typeface="楷体" panose="02010609060101010101" charset="-122"/>
                <a:ea typeface="楷体" panose="02010609060101010101" charset="-122"/>
                <a:cs typeface="楷体" panose="02010609060101010101" charset="-122"/>
                <a:sym typeface="+mn-ea"/>
              </a:rPr>
              <a:t>类</a:t>
            </a:r>
            <a:r>
              <a:rPr lang="zh-TW" altLang="en-US" sz="2000" dirty="0">
                <a:latin typeface="楷体" panose="02010609060101010101" charset="-122"/>
                <a:ea typeface="楷体" panose="02010609060101010101" charset="-122"/>
                <a:cs typeface="楷体" panose="02010609060101010101" charset="-122"/>
                <a:sym typeface="+mn-ea"/>
              </a:rPr>
              <a:t>，而</a:t>
            </a:r>
            <a:r>
              <a:rPr lang="zh-CN" altLang="en-US" sz="2000" dirty="0">
                <a:latin typeface="楷体" panose="02010609060101010101" charset="-122"/>
                <a:ea typeface="楷体" panose="02010609060101010101" charset="-122"/>
                <a:cs typeface="楷体" panose="02010609060101010101" charset="-122"/>
                <a:sym typeface="+mn-ea"/>
              </a:rPr>
              <a:t>习惯于</a:t>
            </a:r>
            <a:r>
              <a:rPr lang="zh-TW" altLang="en-US" sz="2000" dirty="0">
                <a:latin typeface="楷体" panose="02010609060101010101" charset="-122"/>
                <a:ea typeface="楷体" panose="02010609060101010101" charset="-122"/>
                <a:cs typeface="楷体" panose="02010609060101010101" charset="-122"/>
                <a:sym typeface="+mn-ea"/>
              </a:rPr>
              <a:t>做“最</a:t>
            </a:r>
            <a:r>
              <a:rPr lang="zh-CN" altLang="en-US" sz="2000" dirty="0">
                <a:latin typeface="楷体" panose="02010609060101010101" charset="-122"/>
                <a:ea typeface="楷体" panose="02010609060101010101" charset="-122"/>
                <a:cs typeface="楷体" panose="02010609060101010101" charset="-122"/>
                <a:sym typeface="+mn-ea"/>
              </a:rPr>
              <a:t>后</a:t>
            </a:r>
            <a:r>
              <a:rPr lang="zh-TW" altLang="en-US" sz="2000" dirty="0">
                <a:latin typeface="楷体" panose="02010609060101010101" charset="-122"/>
                <a:ea typeface="楷体" panose="02010609060101010101" charset="-122"/>
                <a:cs typeface="楷体" panose="02010609060101010101" charset="-122"/>
                <a:sym typeface="+mn-ea"/>
              </a:rPr>
              <a:t>一名”，</a:t>
            </a:r>
            <a:r>
              <a:rPr lang="zh-CN" altLang="en-US" sz="2000" dirty="0">
                <a:latin typeface="楷体" panose="02010609060101010101" charset="-122"/>
                <a:ea typeface="楷体" panose="02010609060101010101" charset="-122"/>
                <a:cs typeface="楷体" panose="02010609060101010101" charset="-122"/>
                <a:sym typeface="+mn-ea"/>
              </a:rPr>
              <a:t>习惯于</a:t>
            </a:r>
            <a:r>
              <a:rPr lang="zh-TW" altLang="en-US" sz="2000" dirty="0">
                <a:latin typeface="楷体" panose="02010609060101010101" charset="-122"/>
                <a:ea typeface="楷体" panose="02010609060101010101" charset="-122"/>
                <a:cs typeface="楷体" panose="02010609060101010101" charset="-122"/>
                <a:sym typeface="+mn-ea"/>
              </a:rPr>
              <a:t>被</a:t>
            </a:r>
            <a:r>
              <a:rPr lang="zh-CN" altLang="en-US" sz="2000" dirty="0">
                <a:latin typeface="楷体" panose="02010609060101010101" charset="-122"/>
                <a:ea typeface="楷体" panose="02010609060101010101" charset="-122"/>
                <a:cs typeface="楷体" panose="02010609060101010101" charset="-122"/>
                <a:sym typeface="+mn-ea"/>
              </a:rPr>
              <a:t>批评</a:t>
            </a:r>
            <a:r>
              <a:rPr lang="zh-TW" altLang="en-US" sz="2000" dirty="0">
                <a:latin typeface="楷体" panose="02010609060101010101" charset="-122"/>
                <a:ea typeface="楷体" panose="02010609060101010101" charset="-122"/>
                <a:cs typeface="楷体" panose="02010609060101010101" charset="-122"/>
                <a:sym typeface="+mn-ea"/>
              </a:rPr>
              <a:t>，或</a:t>
            </a:r>
            <a:r>
              <a:rPr lang="zh-CN" altLang="en-US" sz="2000" dirty="0">
                <a:latin typeface="楷体" panose="02010609060101010101" charset="-122"/>
                <a:ea typeface="楷体" panose="02010609060101010101" charset="-122"/>
                <a:cs typeface="楷体" panose="02010609060101010101" charset="-122"/>
                <a:sym typeface="+mn-ea"/>
              </a:rPr>
              <a:t>许</a:t>
            </a:r>
            <a:r>
              <a:rPr lang="zh-TW" altLang="en-US" sz="2000" dirty="0">
                <a:latin typeface="楷体" panose="02010609060101010101" charset="-122"/>
                <a:ea typeface="楷体" panose="02010609060101010101" charset="-122"/>
                <a:cs typeface="楷体" panose="02010609060101010101" charset="-122"/>
                <a:sym typeface="+mn-ea"/>
              </a:rPr>
              <a:t>有些不</a:t>
            </a:r>
            <a:r>
              <a:rPr lang="zh-CN" altLang="en-US" sz="2000" dirty="0">
                <a:latin typeface="楷体" panose="02010609060101010101" charset="-122"/>
                <a:ea typeface="楷体" panose="02010609060101010101" charset="-122"/>
                <a:cs typeface="楷体" panose="02010609060101010101" charset="-122"/>
                <a:sym typeface="+mn-ea"/>
              </a:rPr>
              <a:t>值</a:t>
            </a:r>
            <a:r>
              <a:rPr lang="zh-TW" altLang="en-US" sz="2000" dirty="0">
                <a:latin typeface="楷体" panose="02010609060101010101" charset="-122"/>
                <a:ea typeface="楷体" panose="02010609060101010101" charset="-122"/>
                <a:cs typeface="楷体" panose="02010609060101010101" charset="-122"/>
                <a:sym typeface="+mn-ea"/>
              </a:rPr>
              <a:t>。是否可以多</a:t>
            </a:r>
            <a:r>
              <a:rPr lang="zh-CN" altLang="zh-TW" sz="2000" dirty="0">
                <a:latin typeface="楷体" panose="02010609060101010101" charset="-122"/>
                <a:ea typeface="楷体" panose="02010609060101010101" charset="-122"/>
                <a:cs typeface="楷体" panose="02010609060101010101" charset="-122"/>
                <a:sym typeface="+mn-ea"/>
              </a:rPr>
              <a:t>给</a:t>
            </a:r>
            <a:r>
              <a:rPr lang="zh-TW" altLang="en-US" sz="2000" dirty="0">
                <a:latin typeface="楷体" panose="02010609060101010101" charset="-122"/>
                <a:ea typeface="楷体" panose="02010609060101010101" charset="-122"/>
                <a:cs typeface="楷体" panose="02010609060101010101" charset="-122"/>
                <a:sym typeface="+mn-ea"/>
              </a:rPr>
              <a:t>孩子一些</a:t>
            </a:r>
            <a:r>
              <a:rPr lang="zh-CN" altLang="en-US" sz="2000" dirty="0">
                <a:latin typeface="楷体" panose="02010609060101010101" charset="-122"/>
                <a:ea typeface="楷体" panose="02010609060101010101" charset="-122"/>
                <a:cs typeface="楷体" panose="02010609060101010101" charset="-122"/>
                <a:sym typeface="+mn-ea"/>
              </a:rPr>
              <a:t>鼓励</a:t>
            </a:r>
            <a:r>
              <a:rPr lang="zh-TW" altLang="en-US" sz="2000" dirty="0">
                <a:latin typeface="楷体" panose="02010609060101010101" charset="-122"/>
                <a:ea typeface="楷体" panose="02010609060101010101" charset="-122"/>
                <a:cs typeface="楷体" panose="02010609060101010101" charset="-122"/>
                <a:sym typeface="+mn-ea"/>
              </a:rPr>
              <a:t>，多</a:t>
            </a:r>
            <a:r>
              <a:rPr lang="zh-CN" altLang="en-US" sz="2000" dirty="0">
                <a:latin typeface="楷体" panose="02010609060101010101" charset="-122"/>
                <a:ea typeface="楷体" panose="02010609060101010101" charset="-122"/>
                <a:cs typeface="楷体" panose="02010609060101010101" charset="-122"/>
                <a:sym typeface="+mn-ea"/>
              </a:rPr>
              <a:t>创造一些机会，让</a:t>
            </a:r>
            <a:r>
              <a:rPr lang="zh-TW" altLang="en-US" sz="2000" dirty="0">
                <a:latin typeface="楷体" panose="02010609060101010101" charset="-122"/>
                <a:ea typeface="楷体" panose="02010609060101010101" charset="-122"/>
                <a:cs typeface="楷体" panose="02010609060101010101" charset="-122"/>
                <a:sym typeface="+mn-ea"/>
              </a:rPr>
              <a:t>他不至</a:t>
            </a:r>
            <a:r>
              <a:rPr lang="zh-CN" altLang="en-US" sz="2000" dirty="0">
                <a:latin typeface="楷体" panose="02010609060101010101" charset="-122"/>
                <a:ea typeface="楷体" panose="02010609060101010101" charset="-122"/>
                <a:cs typeface="楷体" panose="02010609060101010101" charset="-122"/>
                <a:sym typeface="+mn-ea"/>
              </a:rPr>
              <a:t>于</a:t>
            </a:r>
            <a:r>
              <a:rPr lang="zh-TW" altLang="en-US" sz="2000" dirty="0">
                <a:latin typeface="楷体" panose="02010609060101010101" charset="-122"/>
                <a:ea typeface="楷体" panose="02010609060101010101" charset="-122"/>
                <a:cs typeface="楷体" panose="02010609060101010101" charset="-122"/>
                <a:sym typeface="+mn-ea"/>
              </a:rPr>
              <a:t>每一次吃</a:t>
            </a:r>
            <a:r>
              <a:rPr lang="zh-CN" altLang="zh-TW" sz="2000" dirty="0">
                <a:latin typeface="楷体" panose="02010609060101010101" charset="-122"/>
                <a:ea typeface="楷体" panose="02010609060101010101" charset="-122"/>
                <a:cs typeface="楷体" panose="02010609060101010101" charset="-122"/>
                <a:sym typeface="+mn-ea"/>
              </a:rPr>
              <a:t>饭</a:t>
            </a:r>
            <a:r>
              <a:rPr lang="zh-TW" altLang="en-US" sz="2000" dirty="0">
                <a:latin typeface="楷体" panose="02010609060101010101" charset="-122"/>
                <a:ea typeface="楷体" panose="02010609060101010101" charset="-122"/>
                <a:cs typeface="楷体" panose="02010609060101010101" charset="-122"/>
                <a:sym typeface="+mn-ea"/>
              </a:rPr>
              <a:t>都是最</a:t>
            </a:r>
            <a:r>
              <a:rPr lang="zh-CN" altLang="en-US" sz="2000" dirty="0">
                <a:latin typeface="楷体" panose="02010609060101010101" charset="-122"/>
                <a:ea typeface="楷体" panose="02010609060101010101" charset="-122"/>
                <a:cs typeface="楷体" panose="02010609060101010101" charset="-122"/>
                <a:sym typeface="+mn-ea"/>
              </a:rPr>
              <a:t>后</a:t>
            </a:r>
            <a:r>
              <a:rPr lang="zh-TW" altLang="en-US" sz="2000" dirty="0">
                <a:latin typeface="楷体" panose="02010609060101010101" charset="-122"/>
                <a:ea typeface="楷体" panose="02010609060101010101" charset="-122"/>
                <a:cs typeface="楷体" panose="02010609060101010101" charset="-122"/>
                <a:sym typeface="+mn-ea"/>
              </a:rPr>
              <a:t>一名。那</a:t>
            </a:r>
            <a:r>
              <a:rPr lang="zh-CN" altLang="en-US" sz="2000" dirty="0">
                <a:latin typeface="楷体" panose="02010609060101010101" charset="-122"/>
                <a:ea typeface="楷体" panose="02010609060101010101" charset="-122"/>
                <a:cs typeface="楷体" panose="02010609060101010101" charset="-122"/>
                <a:sym typeface="+mn-ea"/>
              </a:rPr>
              <a:t>样</a:t>
            </a:r>
            <a:r>
              <a:rPr lang="zh-TW" altLang="en-US" sz="2000" dirty="0">
                <a:latin typeface="楷体" panose="02010609060101010101" charset="-122"/>
                <a:ea typeface="楷体" panose="02010609060101010101" charset="-122"/>
                <a:cs typeface="楷体" panose="02010609060101010101" charset="-122"/>
                <a:sym typeface="+mn-ea"/>
              </a:rPr>
              <a:t>，</a:t>
            </a:r>
            <a:r>
              <a:rPr lang="zh-CN" altLang="en-US" sz="2000" dirty="0">
                <a:latin typeface="楷体" panose="02010609060101010101" charset="-122"/>
                <a:ea typeface="楷体" panose="02010609060101010101" charset="-122"/>
                <a:cs typeface="楷体" panose="02010609060101010101" charset="-122"/>
                <a:sym typeface="+mn-ea"/>
              </a:rPr>
              <a:t>对</a:t>
            </a:r>
            <a:r>
              <a:rPr lang="zh-TW" altLang="en-US" sz="2000" dirty="0">
                <a:latin typeface="楷体" panose="02010609060101010101" charset="-122"/>
                <a:ea typeface="楷体" panose="02010609060101010101" charset="-122"/>
                <a:cs typeface="楷体" panose="02010609060101010101" charset="-122"/>
                <a:sym typeface="+mn-ea"/>
              </a:rPr>
              <a:t>孩子的</a:t>
            </a:r>
            <a:r>
              <a:rPr lang="zh-CN" altLang="en-US" sz="2000" dirty="0">
                <a:latin typeface="楷体" panose="02010609060101010101" charset="-122"/>
                <a:ea typeface="楷体" panose="02010609060101010101" charset="-122"/>
                <a:cs typeface="楷体" panose="02010609060101010101" charset="-122"/>
                <a:sym typeface="+mn-ea"/>
              </a:rPr>
              <a:t>将来</a:t>
            </a:r>
            <a:r>
              <a:rPr lang="zh-TW" altLang="en-US" sz="2000" dirty="0">
                <a:latin typeface="楷体" panose="02010609060101010101" charset="-122"/>
                <a:ea typeface="楷体" panose="02010609060101010101" charset="-122"/>
                <a:cs typeface="楷体" panose="02010609060101010101" charset="-122"/>
                <a:sym typeface="+mn-ea"/>
              </a:rPr>
              <a:t>來</a:t>
            </a:r>
            <a:r>
              <a:rPr lang="zh-CN" altLang="en-US" sz="2000" dirty="0">
                <a:latin typeface="楷体" panose="02010609060101010101" charset="-122"/>
                <a:ea typeface="楷体" panose="02010609060101010101" charset="-122"/>
                <a:cs typeface="楷体" panose="02010609060101010101" charset="-122"/>
                <a:sym typeface="+mn-ea"/>
              </a:rPr>
              <a:t>会</a:t>
            </a:r>
            <a:r>
              <a:rPr lang="zh-TW" altLang="en-US" sz="2000" dirty="0">
                <a:latin typeface="楷体" panose="02010609060101010101" charset="-122"/>
                <a:ea typeface="楷体" panose="02010609060101010101" charset="-122"/>
                <a:cs typeface="楷体" panose="02010609060101010101" charset="-122"/>
                <a:sym typeface="+mn-ea"/>
              </a:rPr>
              <a:t>不</a:t>
            </a:r>
            <a:r>
              <a:rPr lang="zh-CN" altLang="en-US" sz="2000" dirty="0">
                <a:latin typeface="楷体" panose="02010609060101010101" charset="-122"/>
                <a:ea typeface="楷体" panose="02010609060101010101" charset="-122"/>
                <a:cs typeface="楷体" panose="02010609060101010101" charset="-122"/>
                <a:sym typeface="+mn-ea"/>
              </a:rPr>
              <a:t>会</a:t>
            </a:r>
            <a:r>
              <a:rPr lang="zh-TW" altLang="en-US" sz="2000" dirty="0">
                <a:latin typeface="楷体" panose="02010609060101010101" charset="-122"/>
                <a:ea typeface="楷体" panose="02010609060101010101" charset="-122"/>
                <a:cs typeface="楷体" panose="02010609060101010101" charset="-122"/>
                <a:sym typeface="+mn-ea"/>
              </a:rPr>
              <a:t>更有</a:t>
            </a:r>
            <a:r>
              <a:rPr lang="zh-CN" altLang="en-US" sz="2000" dirty="0">
                <a:latin typeface="楷体" panose="02010609060101010101" charset="-122"/>
                <a:ea typeface="楷体" panose="02010609060101010101" charset="-122"/>
                <a:cs typeface="楷体" panose="02010609060101010101" charset="-122"/>
                <a:sym typeface="+mn-ea"/>
              </a:rPr>
              <a:t>益处</a:t>
            </a:r>
            <a:r>
              <a:rPr lang="zh-TW" altLang="en-US" sz="2000" dirty="0">
                <a:latin typeface="楷体" panose="02010609060101010101" charset="-122"/>
                <a:ea typeface="楷体" panose="02010609060101010101" charset="-122"/>
                <a:cs typeface="楷体" panose="02010609060101010101" charset="-122"/>
                <a:sym typeface="+mn-ea"/>
              </a:rPr>
              <a:t>呢？ </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116205" y="-12700"/>
            <a:ext cx="8973820" cy="4707890"/>
          </a:xfrm>
          <a:prstGeom prst="rect">
            <a:avLst/>
          </a:prstGeom>
          <a:noFill/>
        </p:spPr>
        <p:txBody>
          <a:bodyPr wrap="square" rtlCol="0" anchor="t">
            <a:spAutoFit/>
          </a:bodyPr>
          <a:p>
            <a:pPr eaLnBrk="1" hangingPunct="1">
              <a:lnSpc>
                <a:spcPct val="150000"/>
              </a:lnSpc>
            </a:pPr>
            <a:r>
              <a:rPr lang="en-US" altLang="zh-CN" sz="2000" dirty="0">
                <a:sym typeface="+mn-ea"/>
              </a:rPr>
              <a:t>        </a:t>
            </a:r>
            <a:r>
              <a:rPr lang="zh-CN" altLang="en-US" sz="2000" dirty="0">
                <a:latin typeface="楷体" panose="02010609060101010101" charset="-122"/>
                <a:ea typeface="楷体" panose="02010609060101010101" charset="-122"/>
                <a:cs typeface="楷体" panose="02010609060101010101" charset="-122"/>
                <a:sym typeface="+mn-ea"/>
              </a:rPr>
              <a:t>无论是男孩还是女孩，调皮的还是内向的，长相俊俏的还是相貌平平的，每个孩子都需要爱的滋润。</a:t>
            </a:r>
            <a:endParaRPr lang="zh-CN" altLang="en-US" sz="2000" dirty="0">
              <a:latin typeface="楷体" panose="02010609060101010101" charset="-122"/>
              <a:ea typeface="楷体" panose="02010609060101010101" charset="-122"/>
              <a:cs typeface="楷体" panose="02010609060101010101" charset="-122"/>
            </a:endParaRPr>
          </a:p>
          <a:p>
            <a:pPr eaLnBrk="1" hangingPunct="1">
              <a:lnSpc>
                <a:spcPct val="150000"/>
              </a:lnSpc>
            </a:pPr>
            <a:r>
              <a:rPr lang="zh-CN" altLang="en-US" sz="2000" dirty="0">
                <a:latin typeface="楷体" panose="02010609060101010101" charset="-122"/>
                <a:ea typeface="楷体" panose="02010609060101010101" charset="-122"/>
                <a:cs typeface="楷体" panose="02010609060101010101" charset="-122"/>
                <a:sym typeface="+mn-ea"/>
              </a:rPr>
              <a:t>　　王晓瑞是一个非常调皮的小男孩，总是惹事，我没少批评他，却一直不见成效。渐渐地，我也不怎么喜欢他了。有一天早晨晓瑞来园时，他的妈妈对我说：“彭老师，今天排队时，能让晓瑞当一次排头吗？他非常想当排头。”晓瑞妈妈走后，我问晓瑞：“你为什么想当排头？”“</a:t>
            </a:r>
            <a:r>
              <a:rPr lang="zh-CN" altLang="en-US" sz="2000" dirty="0">
                <a:solidFill>
                  <a:srgbClr val="FF3300"/>
                </a:solidFill>
                <a:latin typeface="楷体" panose="02010609060101010101" charset="-122"/>
                <a:ea typeface="楷体" panose="02010609060101010101" charset="-122"/>
                <a:cs typeface="楷体" panose="02010609060101010101" charset="-122"/>
                <a:sym typeface="+mn-ea"/>
              </a:rPr>
              <a:t>当排头能让老师拉着手</a:t>
            </a:r>
            <a:r>
              <a:rPr lang="zh-CN" altLang="en-US" sz="2000" dirty="0">
                <a:latin typeface="楷体" panose="02010609060101010101" charset="-122"/>
                <a:ea typeface="楷体" panose="02010609060101010101" charset="-122"/>
                <a:cs typeface="楷体" panose="02010609060101010101" charset="-122"/>
                <a:sym typeface="+mn-ea"/>
              </a:rPr>
              <a:t>。”晓瑞的话使我一怔，平时当排头的孩子都是老师喜欢的乖孩子，却忽略了其他孩子渴望得到老师关爱的情感。我怀着深深的内疚紧紧地拉起了他的小手，我看到孩子的脸上露出了满足的微笑。这以后，晓瑞变了，像晓瑞一样的孩子都变了；可改变最大的是我，我要用加倍的爱去关爱曾被我忽略的心。</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99060" y="138430"/>
            <a:ext cx="8587740" cy="4554220"/>
          </a:xfrm>
          <a:prstGeom prst="rect">
            <a:avLst/>
          </a:prstGeom>
          <a:noFill/>
        </p:spPr>
        <p:txBody>
          <a:bodyPr wrap="square" rtlCol="0">
            <a:spAutoFit/>
          </a:bodyPr>
          <a:p>
            <a:r>
              <a:rPr lang="zh-CN" altLang="en-US" sz="3600">
                <a:latin typeface="华文新魏" panose="02010800040101010101" pitchFamily="2" charset="-122"/>
                <a:ea typeface="华文新魏" panose="02010800040101010101" pitchFamily="2" charset="-122"/>
              </a:rPr>
              <a:t>一、儿童观的概念</a:t>
            </a:r>
            <a:endParaRPr lang="zh-CN" altLang="en-US" sz="3600">
              <a:latin typeface="华文新魏" panose="02010800040101010101" pitchFamily="2" charset="-122"/>
              <a:ea typeface="华文新魏" panose="02010800040101010101" pitchFamily="2" charset="-122"/>
            </a:endParaRPr>
          </a:p>
          <a:p>
            <a:endParaRPr lang="zh-CN" altLang="en-US"/>
          </a:p>
          <a:p>
            <a:pPr>
              <a:lnSpc>
                <a:spcPct val="150000"/>
              </a:lnSpc>
            </a:pPr>
            <a:r>
              <a:rPr lang="zh-CN" altLang="en-US" sz="3600">
                <a:latin typeface="楷体" panose="02010609060101010101" charset="-122"/>
                <a:ea typeface="楷体" panose="02010609060101010101" charset="-122"/>
              </a:rPr>
              <a:t>    </a:t>
            </a:r>
            <a:endParaRPr lang="zh-CN" altLang="en-US" sz="3600">
              <a:latin typeface="楷体" panose="02010609060101010101" charset="-122"/>
              <a:ea typeface="楷体" panose="02010609060101010101" charset="-122"/>
            </a:endParaRPr>
          </a:p>
          <a:p>
            <a:pPr>
              <a:lnSpc>
                <a:spcPct val="150000"/>
              </a:lnSpc>
            </a:pPr>
            <a:r>
              <a:rPr lang="zh-CN" altLang="en-US" sz="3600">
                <a:latin typeface="楷体" panose="02010609060101010101" charset="-122"/>
                <a:ea typeface="楷体" panose="02010609060101010101" charset="-122"/>
              </a:rPr>
              <a:t>     </a:t>
            </a:r>
            <a:r>
              <a:rPr lang="zh-CN" altLang="en-US" sz="4400" b="1">
                <a:solidFill>
                  <a:srgbClr val="FF0000"/>
                </a:solidFill>
                <a:sym typeface="+mn-ea"/>
              </a:rPr>
              <a:t>儿童观</a:t>
            </a:r>
            <a:r>
              <a:rPr lang="zh-CN" altLang="en-US" sz="4400">
                <a:sym typeface="+mn-ea"/>
              </a:rPr>
              <a:t>是人们对儿童的</a:t>
            </a:r>
            <a:r>
              <a:rPr lang="zh-CN" altLang="en-US" sz="4400" b="1">
                <a:solidFill>
                  <a:srgbClr val="353AF5"/>
                </a:solidFill>
                <a:sym typeface="+mn-ea"/>
              </a:rPr>
              <a:t>总的</a:t>
            </a:r>
            <a:r>
              <a:rPr lang="zh-CN" altLang="en-US" sz="4400">
                <a:sym typeface="+mn-ea"/>
              </a:rPr>
              <a:t>看法和</a:t>
            </a:r>
            <a:r>
              <a:rPr lang="zh-CN" altLang="en-US" sz="4400" b="1">
                <a:solidFill>
                  <a:srgbClr val="353AF5"/>
                </a:solidFill>
                <a:sym typeface="+mn-ea"/>
              </a:rPr>
              <a:t>基本</a:t>
            </a:r>
            <a:r>
              <a:rPr lang="zh-CN" altLang="en-US" sz="4400">
                <a:sym typeface="+mn-ea"/>
              </a:rPr>
              <a:t>观点。</a:t>
            </a:r>
            <a:endParaRPr lang="zh-CN" altLang="en-US"/>
          </a:p>
          <a:p>
            <a:endParaRPr lang="zh-CN" altLang="en-US"/>
          </a:p>
          <a:p>
            <a:endParaRPr lang="zh-CN" altLang="en-US" sz="32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4" name="文本框 3"/>
          <p:cNvSpPr txBox="1"/>
          <p:nvPr/>
        </p:nvSpPr>
        <p:spPr>
          <a:xfrm>
            <a:off x="380365" y="111125"/>
            <a:ext cx="8383905" cy="4246245"/>
          </a:xfrm>
          <a:prstGeom prst="rect">
            <a:avLst/>
          </a:prstGeom>
          <a:noFill/>
        </p:spPr>
        <p:txBody>
          <a:bodyPr wrap="square" rtlCol="0" anchor="t">
            <a:spAutoFit/>
          </a:bodyPr>
          <a:p>
            <a:pPr marL="342900" indent="-342900">
              <a:lnSpc>
                <a:spcPct val="150000"/>
              </a:lnSpc>
            </a:pPr>
            <a:r>
              <a:rPr lang="en-US" altLang="zh-CN" sz="2000" dirty="0">
                <a:latin typeface="+mn-ea"/>
                <a:cs typeface="+mn-ea"/>
                <a:sym typeface="+mn-ea"/>
              </a:rPr>
              <a:t> </a:t>
            </a:r>
            <a:r>
              <a:rPr lang="zh-CN" altLang="en-US" sz="2000" dirty="0">
                <a:latin typeface="+mn-ea"/>
                <a:cs typeface="+mn-ea"/>
                <a:sym typeface="+mn-ea"/>
              </a:rPr>
              <a:t>案例：</a:t>
            </a:r>
            <a:r>
              <a:rPr lang="zh-CN" altLang="en-US" sz="2000" dirty="0">
                <a:latin typeface="楷体" panose="02010609060101010101" charset="-122"/>
                <a:ea typeface="楷体" panose="02010609060101010101" charset="-122"/>
                <a:cs typeface="楷体" panose="02010609060101010101" charset="-122"/>
                <a:sym typeface="+mn-ea"/>
              </a:rPr>
              <a:t>云南建水县西湖幼儿园女教师孙琪琪对幼儿有一套“独特”却残</a:t>
            </a:r>
            <a:endParaRPr lang="zh-CN" altLang="en-US" sz="2000" dirty="0">
              <a:latin typeface="楷体" panose="02010609060101010101" charset="-122"/>
              <a:ea typeface="楷体" panose="02010609060101010101" charset="-122"/>
              <a:cs typeface="楷体" panose="02010609060101010101" charset="-122"/>
              <a:sym typeface="+mn-ea"/>
            </a:endParaRPr>
          </a:p>
          <a:p>
            <a:pPr marL="342900" indent="-342900">
              <a:lnSpc>
                <a:spcPct val="150000"/>
              </a:lnSpc>
            </a:pPr>
            <a:r>
              <a:rPr lang="zh-CN" altLang="en-US" sz="2000" dirty="0">
                <a:latin typeface="楷体" panose="02010609060101010101" charset="-122"/>
                <a:ea typeface="楷体" panose="02010609060101010101" charset="-122"/>
                <a:cs typeface="楷体" panose="02010609060101010101" charset="-122"/>
                <a:sym typeface="+mn-ea"/>
              </a:rPr>
              <a:t>忍的管教方法</a:t>
            </a:r>
            <a:r>
              <a:rPr lang="en-US" altLang="zh-CN" sz="2000" dirty="0">
                <a:latin typeface="楷体" panose="02010609060101010101" charset="-122"/>
                <a:ea typeface="楷体" panose="02010609060101010101" charset="-122"/>
                <a:cs typeface="楷体" panose="02010609060101010101" charset="-122"/>
                <a:sym typeface="+mn-ea"/>
              </a:rPr>
              <a:t>——</a:t>
            </a:r>
            <a:r>
              <a:rPr lang="zh-CN" altLang="en-US" sz="2000" dirty="0">
                <a:latin typeface="楷体" panose="02010609060101010101" charset="-122"/>
                <a:ea typeface="楷体" panose="02010609060101010101" charset="-122"/>
                <a:cs typeface="楷体" panose="02010609060101010101" charset="-122"/>
                <a:sym typeface="+mn-ea"/>
              </a:rPr>
              <a:t>只要孩子不听话，她采取的不是细心教导，而是用注射</a:t>
            </a:r>
            <a:endParaRPr lang="zh-CN" altLang="en-US" sz="2000" dirty="0">
              <a:latin typeface="楷体" panose="02010609060101010101" charset="-122"/>
              <a:ea typeface="楷体" panose="02010609060101010101" charset="-122"/>
              <a:cs typeface="楷体" panose="02010609060101010101" charset="-122"/>
              <a:sym typeface="+mn-ea"/>
            </a:endParaRPr>
          </a:p>
          <a:p>
            <a:pPr marL="342900" indent="-342900">
              <a:lnSpc>
                <a:spcPct val="150000"/>
              </a:lnSpc>
            </a:pPr>
            <a:r>
              <a:rPr lang="zh-CN" altLang="en-US" sz="2000" dirty="0">
                <a:latin typeface="楷体" panose="02010609060101010101" charset="-122"/>
                <a:ea typeface="楷体" panose="02010609060101010101" charset="-122"/>
                <a:cs typeface="楷体" panose="02010609060101010101" charset="-122"/>
                <a:sym typeface="+mn-ea"/>
              </a:rPr>
              <a:t>器针头扎。她手上带着的</a:t>
            </a:r>
            <a:r>
              <a:rPr lang="en-US" altLang="zh-CN" sz="2000" dirty="0">
                <a:latin typeface="楷体" panose="02010609060101010101" charset="-122"/>
                <a:ea typeface="楷体" panose="02010609060101010101" charset="-122"/>
                <a:cs typeface="楷体" panose="02010609060101010101" charset="-122"/>
                <a:sym typeface="+mn-ea"/>
              </a:rPr>
              <a:t>37</a:t>
            </a:r>
            <a:r>
              <a:rPr lang="zh-CN" altLang="en-US" sz="2000" dirty="0">
                <a:latin typeface="楷体" panose="02010609060101010101" charset="-122"/>
                <a:ea typeface="楷体" panose="02010609060101010101" charset="-122"/>
                <a:cs typeface="楷体" panose="02010609060101010101" charset="-122"/>
                <a:sym typeface="+mn-ea"/>
              </a:rPr>
              <a:t>名三四岁的幼儿，有</a:t>
            </a:r>
            <a:r>
              <a:rPr lang="en-US" altLang="zh-CN" sz="2000" dirty="0">
                <a:latin typeface="楷体" panose="02010609060101010101" charset="-122"/>
                <a:ea typeface="楷体" panose="02010609060101010101" charset="-122"/>
                <a:cs typeface="楷体" panose="02010609060101010101" charset="-122"/>
                <a:sym typeface="+mn-ea"/>
              </a:rPr>
              <a:t>20</a:t>
            </a:r>
            <a:r>
              <a:rPr lang="zh-CN" altLang="en-US" sz="2000" dirty="0">
                <a:latin typeface="楷体" panose="02010609060101010101" charset="-122"/>
                <a:ea typeface="楷体" panose="02010609060101010101" charset="-122"/>
                <a:cs typeface="楷体" panose="02010609060101010101" charset="-122"/>
                <a:sym typeface="+mn-ea"/>
              </a:rPr>
              <a:t>人遭遇过其毒手。</a:t>
            </a:r>
            <a:r>
              <a:rPr lang="en-US" altLang="zh-CN" sz="2000" dirty="0">
                <a:latin typeface="楷体" panose="02010609060101010101" charset="-122"/>
                <a:ea typeface="楷体" panose="02010609060101010101" charset="-122"/>
                <a:cs typeface="楷体" panose="02010609060101010101" charset="-122"/>
                <a:sym typeface="+mn-ea"/>
              </a:rPr>
              <a:t>23</a:t>
            </a:r>
            <a:r>
              <a:rPr lang="zh-CN" altLang="en-US" sz="2000" dirty="0">
                <a:latin typeface="楷体" panose="02010609060101010101" charset="-122"/>
                <a:ea typeface="楷体" panose="02010609060101010101" charset="-122"/>
                <a:cs typeface="楷体" panose="02010609060101010101" charset="-122"/>
                <a:sym typeface="+mn-ea"/>
              </a:rPr>
              <a:t>号，</a:t>
            </a:r>
            <a:endParaRPr lang="zh-CN" altLang="en-US" sz="2000" dirty="0">
              <a:latin typeface="楷体" panose="02010609060101010101" charset="-122"/>
              <a:ea typeface="楷体" panose="02010609060101010101" charset="-122"/>
              <a:cs typeface="楷体" panose="02010609060101010101" charset="-122"/>
              <a:sym typeface="+mn-ea"/>
            </a:endParaRPr>
          </a:p>
          <a:p>
            <a:pPr marL="342900" indent="-342900">
              <a:lnSpc>
                <a:spcPct val="150000"/>
              </a:lnSpc>
            </a:pPr>
            <a:r>
              <a:rPr lang="en-US" altLang="zh-CN" sz="2000" dirty="0">
                <a:latin typeface="楷体" panose="02010609060101010101" charset="-122"/>
                <a:ea typeface="楷体" panose="02010609060101010101" charset="-122"/>
                <a:cs typeface="楷体" panose="02010609060101010101" charset="-122"/>
                <a:sym typeface="+mn-ea"/>
              </a:rPr>
              <a:t>20</a:t>
            </a:r>
            <a:r>
              <a:rPr lang="zh-CN" altLang="en-US" sz="2000" dirty="0">
                <a:latin typeface="楷体" panose="02010609060101010101" charset="-122"/>
                <a:ea typeface="楷体" panose="02010609060101010101" charset="-122"/>
                <a:cs typeface="楷体" panose="02010609060101010101" charset="-122"/>
                <a:sym typeface="+mn-ea"/>
              </a:rPr>
              <a:t>多名幼儿家长来到陈官派出所报案。</a:t>
            </a:r>
            <a:endParaRPr lang="zh-CN" altLang="en-US" sz="2000" dirty="0">
              <a:latin typeface="楷体" panose="02010609060101010101" charset="-122"/>
              <a:ea typeface="楷体" panose="02010609060101010101" charset="-122"/>
              <a:cs typeface="楷体" panose="02010609060101010101" charset="-122"/>
            </a:endParaRPr>
          </a:p>
          <a:p>
            <a:pPr marL="342900" indent="-342900">
              <a:lnSpc>
                <a:spcPct val="150000"/>
              </a:lnSpc>
            </a:pPr>
            <a:r>
              <a:rPr lang="zh-CN" altLang="en-US" sz="2000" dirty="0">
                <a:latin typeface="楷体" panose="02010609060101010101" charset="-122"/>
                <a:ea typeface="楷体" panose="02010609060101010101" charset="-122"/>
                <a:cs typeface="楷体" panose="02010609060101010101" charset="-122"/>
                <a:sym typeface="+mn-ea"/>
              </a:rPr>
              <a:t>    据云南建水县警方透露，孙琪琪昨天已被刑拘。</a:t>
            </a:r>
            <a:r>
              <a:rPr lang="en-US" altLang="zh-CN" sz="2000" dirty="0">
                <a:latin typeface="楷体" panose="02010609060101010101" charset="-122"/>
                <a:ea typeface="楷体" panose="02010609060101010101" charset="-122"/>
                <a:cs typeface="楷体" panose="02010609060101010101" charset="-122"/>
                <a:sym typeface="+mn-ea"/>
              </a:rPr>
              <a:t>24</a:t>
            </a:r>
            <a:r>
              <a:rPr lang="zh-CN" altLang="en-US" sz="2000" dirty="0">
                <a:latin typeface="楷体" panose="02010609060101010101" charset="-122"/>
                <a:ea typeface="楷体" panose="02010609060101010101" charset="-122"/>
                <a:cs typeface="楷体" panose="02010609060101010101" charset="-122"/>
                <a:sym typeface="+mn-ea"/>
              </a:rPr>
              <a:t>日，</a:t>
            </a:r>
            <a:r>
              <a:rPr lang="en-US" altLang="zh-CN" sz="2000" dirty="0">
                <a:latin typeface="楷体" panose="02010609060101010101" charset="-122"/>
                <a:ea typeface="楷体" panose="02010609060101010101" charset="-122"/>
                <a:cs typeface="楷体" panose="02010609060101010101" charset="-122"/>
                <a:sym typeface="+mn-ea"/>
              </a:rPr>
              <a:t>20</a:t>
            </a:r>
            <a:r>
              <a:rPr lang="zh-CN" altLang="en-US" sz="2000" dirty="0">
                <a:latin typeface="楷体" panose="02010609060101010101" charset="-122"/>
                <a:ea typeface="楷体" panose="02010609060101010101" charset="-122"/>
                <a:cs typeface="楷体" panose="02010609060101010101" charset="-122"/>
                <a:sym typeface="+mn-ea"/>
              </a:rPr>
              <a:t>名孩子在建</a:t>
            </a:r>
            <a:endParaRPr lang="zh-CN" altLang="en-US" sz="2000" dirty="0">
              <a:latin typeface="楷体" panose="02010609060101010101" charset="-122"/>
              <a:ea typeface="楷体" panose="02010609060101010101" charset="-122"/>
              <a:cs typeface="楷体" panose="02010609060101010101" charset="-122"/>
              <a:sym typeface="+mn-ea"/>
            </a:endParaRPr>
          </a:p>
          <a:p>
            <a:pPr marL="342900" indent="-342900">
              <a:lnSpc>
                <a:spcPct val="150000"/>
              </a:lnSpc>
            </a:pPr>
            <a:r>
              <a:rPr lang="zh-CN" altLang="en-US" sz="2000" dirty="0">
                <a:latin typeface="楷体" panose="02010609060101010101" charset="-122"/>
                <a:ea typeface="楷体" panose="02010609060101010101" charset="-122"/>
                <a:cs typeface="楷体" panose="02010609060101010101" charset="-122"/>
                <a:sym typeface="+mn-ea"/>
              </a:rPr>
              <a:t>水陈官卫生院抽血化验，主要检测指标为</a:t>
            </a:r>
            <a:r>
              <a:rPr lang="en-US" altLang="zh-CN" sz="2000" dirty="0">
                <a:latin typeface="楷体" panose="02010609060101010101" charset="-122"/>
                <a:ea typeface="楷体" panose="02010609060101010101" charset="-122"/>
                <a:cs typeface="楷体" panose="02010609060101010101" charset="-122"/>
                <a:sym typeface="+mn-ea"/>
              </a:rPr>
              <a:t>HIV(</a:t>
            </a:r>
            <a:r>
              <a:rPr lang="zh-CN" altLang="en-US" sz="2000" dirty="0">
                <a:latin typeface="楷体" panose="02010609060101010101" charset="-122"/>
                <a:ea typeface="楷体" panose="02010609060101010101" charset="-122"/>
                <a:cs typeface="楷体" panose="02010609060101010101" charset="-122"/>
                <a:sym typeface="+mn-ea"/>
              </a:rPr>
              <a:t>艾滋病</a:t>
            </a:r>
            <a:r>
              <a:rPr lang="en-US" altLang="zh-CN" sz="2000" dirty="0">
                <a:latin typeface="楷体" panose="02010609060101010101" charset="-122"/>
                <a:ea typeface="楷体" panose="02010609060101010101" charset="-122"/>
                <a:cs typeface="楷体" panose="02010609060101010101" charset="-122"/>
                <a:sym typeface="+mn-ea"/>
              </a:rPr>
              <a:t>)</a:t>
            </a:r>
            <a:r>
              <a:rPr lang="zh-CN" altLang="en-US" sz="2000" dirty="0">
                <a:latin typeface="楷体" panose="02010609060101010101" charset="-122"/>
                <a:ea typeface="楷体" panose="02010609060101010101" charset="-122"/>
                <a:cs typeface="楷体" panose="02010609060101010101" charset="-122"/>
                <a:sym typeface="+mn-ea"/>
              </a:rPr>
              <a:t>病毒。</a:t>
            </a:r>
            <a:endParaRPr lang="zh-CN" altLang="en-US" sz="2000" dirty="0">
              <a:latin typeface="楷体" panose="02010609060101010101" charset="-122"/>
              <a:ea typeface="楷体" panose="02010609060101010101" charset="-122"/>
              <a:cs typeface="楷体" panose="02010609060101010101" charset="-122"/>
            </a:endParaRPr>
          </a:p>
          <a:p>
            <a:pPr marL="342900" indent="-342900">
              <a:lnSpc>
                <a:spcPct val="150000"/>
              </a:lnSpc>
            </a:pPr>
            <a:r>
              <a:rPr lang="zh-CN" altLang="en-US" sz="2000" dirty="0">
                <a:latin typeface="楷体" panose="02010609060101010101" charset="-122"/>
                <a:ea typeface="楷体" panose="02010609060101010101" charset="-122"/>
                <a:cs typeface="楷体" panose="02010609060101010101" charset="-122"/>
                <a:sym typeface="+mn-ea"/>
              </a:rPr>
              <a:t>    目前，云南建水县教育局已就此事展开调查，而孙琪琪所在的幼儿园</a:t>
            </a:r>
            <a:endParaRPr lang="zh-CN" altLang="en-US" sz="2000" dirty="0">
              <a:latin typeface="楷体" panose="02010609060101010101" charset="-122"/>
              <a:ea typeface="楷体" panose="02010609060101010101" charset="-122"/>
              <a:cs typeface="楷体" panose="02010609060101010101" charset="-122"/>
              <a:sym typeface="+mn-ea"/>
            </a:endParaRPr>
          </a:p>
          <a:p>
            <a:pPr marL="342900" indent="-342900">
              <a:lnSpc>
                <a:spcPct val="150000"/>
              </a:lnSpc>
            </a:pPr>
            <a:r>
              <a:rPr lang="zh-CN" altLang="en-US" sz="2000" dirty="0">
                <a:latin typeface="楷体" panose="02010609060101010101" charset="-122"/>
                <a:ea typeface="楷体" panose="02010609060101010101" charset="-122"/>
                <a:cs typeface="楷体" panose="02010609060101010101" charset="-122"/>
                <a:sym typeface="+mn-ea"/>
              </a:rPr>
              <a:t>属私立幼儿园，无任何办学资格，她本人也无教师资格证。</a:t>
            </a:r>
            <a:endParaRPr lang="zh-CN" altLang="en-US" sz="2000" dirty="0">
              <a:latin typeface="楷体" panose="02010609060101010101" charset="-122"/>
              <a:ea typeface="楷体" panose="02010609060101010101" charset="-122"/>
              <a:cs typeface="楷体" panose="02010609060101010101" charset="-122"/>
            </a:endParaRPr>
          </a:p>
          <a:p>
            <a:pPr marL="342900" indent="-342900">
              <a:lnSpc>
                <a:spcPct val="150000"/>
              </a:lnSpc>
            </a:pPr>
            <a:r>
              <a:rPr lang="zh-CN" altLang="en-US" sz="2000" dirty="0">
                <a:solidFill>
                  <a:srgbClr val="FF3300"/>
                </a:solidFill>
                <a:latin typeface="楷体" panose="02010609060101010101" charset="-122"/>
                <a:ea typeface="楷体" panose="02010609060101010101" charset="-122"/>
                <a:cs typeface="楷体" panose="02010609060101010101" charset="-122"/>
                <a:sym typeface="+mn-ea"/>
              </a:rPr>
              <a:t>请就此事件发表看法？</a:t>
            </a:r>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pic>
        <p:nvPicPr>
          <p:cNvPr id="285700" name="Picture 4" descr="xinsrc_221202190916234273342"/>
          <p:cNvPicPr>
            <a:picLocks noChangeAspect="1" noChangeArrowheads="1"/>
          </p:cNvPicPr>
          <p:nvPr/>
        </p:nvPicPr>
        <p:blipFill>
          <a:blip r:embed="rId3" cstate="print"/>
          <a:srcRect/>
          <a:stretch>
            <a:fillRect/>
          </a:stretch>
        </p:blipFill>
        <p:spPr bwMode="auto">
          <a:xfrm>
            <a:off x="4478655" y="332740"/>
            <a:ext cx="4422140" cy="4304030"/>
          </a:xfrm>
          <a:prstGeom prst="rect">
            <a:avLst/>
          </a:prstGeom>
          <a:noFill/>
        </p:spPr>
      </p:pic>
      <p:sp>
        <p:nvSpPr>
          <p:cNvPr id="285699" name="Rectangle 3"/>
          <p:cNvSpPr>
            <a:spLocks noGrp="1" noChangeArrowheads="1"/>
          </p:cNvSpPr>
          <p:nvPr>
            <p:ph type="body" idx="1"/>
          </p:nvPr>
        </p:nvSpPr>
        <p:spPr>
          <a:xfrm>
            <a:off x="80010" y="2059616"/>
            <a:ext cx="4143404" cy="1500198"/>
          </a:xfrm>
        </p:spPr>
        <p:txBody>
          <a:bodyPr/>
          <a:p>
            <a:pPr>
              <a:buFont typeface="Wingdings" panose="05000000000000000000" pitchFamily="2" charset="2"/>
              <a:buNone/>
            </a:pPr>
            <a:r>
              <a:rPr lang="zh-CN" altLang="en-US" b="1" dirty="0">
                <a:solidFill>
                  <a:schemeClr val="tx1"/>
                </a:solidFill>
                <a:ea typeface="楷体_GB2312" pitchFamily="49" charset="-122"/>
              </a:rPr>
              <a:t>“你得听我的话，</a:t>
            </a:r>
            <a:endParaRPr lang="zh-CN" altLang="en-US" b="1" dirty="0">
              <a:solidFill>
                <a:schemeClr val="tx1"/>
              </a:solidFill>
              <a:ea typeface="楷体_GB2312" pitchFamily="49" charset="-122"/>
            </a:endParaRPr>
          </a:p>
          <a:p>
            <a:pPr>
              <a:buFont typeface="Wingdings" panose="05000000000000000000" pitchFamily="2" charset="2"/>
              <a:buNone/>
            </a:pPr>
            <a:r>
              <a:rPr lang="zh-CN" altLang="en-US" b="1" dirty="0">
                <a:solidFill>
                  <a:schemeClr val="tx1"/>
                </a:solidFill>
                <a:ea typeface="楷体_GB2312" pitchFamily="49" charset="-122"/>
              </a:rPr>
              <a:t>不然我就</a:t>
            </a:r>
            <a:r>
              <a:rPr lang="zh-CN" altLang="en-US" b="1" dirty="0" smtClean="0">
                <a:solidFill>
                  <a:schemeClr val="tx1"/>
                </a:solidFill>
                <a:ea typeface="楷体_GB2312" pitchFamily="49" charset="-122"/>
              </a:rPr>
              <a:t>打死你</a:t>
            </a:r>
            <a:r>
              <a:rPr lang="zh-CN" altLang="en-US" b="1" dirty="0">
                <a:solidFill>
                  <a:schemeClr val="tx1"/>
                </a:solidFill>
                <a:ea typeface="楷体_GB2312" pitchFamily="49" charset="-122"/>
              </a:rPr>
              <a:t>！”</a:t>
            </a:r>
            <a:endParaRPr lang="zh-CN" altLang="en-US" b="1" dirty="0">
              <a:ea typeface="楷体_GB2312" pitchFamily="49" charset="-122"/>
            </a:endParaRPr>
          </a:p>
          <a:p>
            <a:endParaRPr lang="zh-CN" altLang="en-US" b="1" dirty="0">
              <a:ea typeface="楷体_GB2312" pitchFamily="49" charset="-122"/>
            </a:endParaRPr>
          </a:p>
        </p:txBody>
      </p:sp>
      <p:sp>
        <p:nvSpPr>
          <p:cNvPr id="3" name="文本框 2"/>
          <p:cNvSpPr txBox="1"/>
          <p:nvPr/>
        </p:nvSpPr>
        <p:spPr>
          <a:xfrm>
            <a:off x="223520" y="332740"/>
            <a:ext cx="4356100" cy="1198880"/>
          </a:xfrm>
          <a:prstGeom prst="rect">
            <a:avLst/>
          </a:prstGeom>
          <a:noFill/>
        </p:spPr>
        <p:txBody>
          <a:bodyPr wrap="square" rtlCol="0" anchor="t">
            <a:spAutoFit/>
          </a:bodyPr>
          <a:p>
            <a:r>
              <a:rPr lang="zh-CN" altLang="en-US" sz="3600" dirty="0">
                <a:solidFill>
                  <a:srgbClr val="FF0000"/>
                </a:solidFill>
                <a:latin typeface="华文新魏" panose="02010800040101010101" pitchFamily="2" charset="-122"/>
                <a:ea typeface="华文新魏" panose="02010800040101010101" pitchFamily="2" charset="-122"/>
                <a:sym typeface="+mn-ea"/>
              </a:rPr>
              <a:t>一个</a:t>
            </a:r>
            <a:r>
              <a:rPr lang="en-US" altLang="zh-CN" sz="3600" dirty="0">
                <a:solidFill>
                  <a:srgbClr val="FF0000"/>
                </a:solidFill>
                <a:latin typeface="华文新魏" panose="02010800040101010101" pitchFamily="2" charset="-122"/>
                <a:ea typeface="华文新魏" panose="02010800040101010101" pitchFamily="2" charset="-122"/>
                <a:sym typeface="+mn-ea"/>
              </a:rPr>
              <a:t>7</a:t>
            </a:r>
            <a:r>
              <a:rPr lang="zh-CN" altLang="en-US" sz="3600" dirty="0">
                <a:solidFill>
                  <a:srgbClr val="FF0000"/>
                </a:solidFill>
                <a:latin typeface="华文新魏" panose="02010800040101010101" pitchFamily="2" charset="-122"/>
                <a:ea typeface="华文新魏" panose="02010800040101010101" pitchFamily="2" charset="-122"/>
                <a:sym typeface="+mn-ea"/>
              </a:rPr>
              <a:t>岁男孩这样画“我心目中的父母”</a:t>
            </a:r>
            <a:r>
              <a:rPr lang="zh-CN" altLang="en-US" dirty="0">
                <a:solidFill>
                  <a:srgbClr val="FF0000"/>
                </a:solidFill>
                <a:latin typeface="华文新魏" panose="02010800040101010101" pitchFamily="2" charset="-122"/>
                <a:ea typeface="华文新魏" panose="02010800040101010101" pitchFamily="2" charset="-122"/>
                <a:sym typeface="+mn-ea"/>
              </a:rPr>
              <a:t> </a:t>
            </a: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47138" name="Rectangle 2"/>
          <p:cNvSpPr>
            <a:spLocks noGrp="1" noChangeArrowheads="1"/>
          </p:cNvSpPr>
          <p:nvPr>
            <p:ph type="title"/>
          </p:nvPr>
        </p:nvSpPr>
        <p:spPr>
          <a:xfrm>
            <a:off x="1128054" y="299381"/>
            <a:ext cx="7543800" cy="819150"/>
          </a:xfrm>
        </p:spPr>
        <p:txBody>
          <a:bodyPr/>
          <a:p>
            <a:r>
              <a:rPr lang="zh-CN" altLang="en-US" sz="2800" b="1" dirty="0">
                <a:solidFill>
                  <a:srgbClr val="353AF5"/>
                </a:solidFill>
                <a:latin typeface="宋体" panose="02010600030101010101" pitchFamily="2" charset="-122"/>
                <a:ea typeface="宋体" panose="02010600030101010101" pitchFamily="2" charset="-122"/>
              </a:rPr>
              <a:t>洛阳幼儿园老师用绳拴孩子逛</a:t>
            </a:r>
            <a:r>
              <a:rPr lang="zh-CN" altLang="en-US" sz="2800" b="1" dirty="0" smtClean="0">
                <a:solidFill>
                  <a:srgbClr val="353AF5"/>
                </a:solidFill>
                <a:latin typeface="宋体" panose="02010600030101010101" pitchFamily="2" charset="-122"/>
                <a:ea typeface="宋体" panose="02010600030101010101" pitchFamily="2" charset="-122"/>
              </a:rPr>
              <a:t>公园 </a:t>
            </a:r>
            <a:r>
              <a:rPr lang="en-US" altLang="zh-CN" sz="2800" b="1" dirty="0" smtClean="0">
                <a:solidFill>
                  <a:srgbClr val="353AF5"/>
                </a:solidFill>
                <a:latin typeface="宋体" panose="02010600030101010101" pitchFamily="2" charset="-122"/>
                <a:ea typeface="宋体" panose="02010600030101010101" pitchFamily="2" charset="-122"/>
              </a:rPr>
              <a:t>(</a:t>
            </a:r>
            <a:r>
              <a:rPr lang="zh-CN" altLang="en-US" sz="2800" b="1" dirty="0">
                <a:solidFill>
                  <a:srgbClr val="353AF5"/>
                </a:solidFill>
                <a:latin typeface="宋体" panose="02010600030101010101" pitchFamily="2" charset="-122"/>
                <a:ea typeface="宋体" panose="02010600030101010101" pitchFamily="2" charset="-122"/>
              </a:rPr>
              <a:t>图</a:t>
            </a:r>
            <a:r>
              <a:rPr lang="en-US" altLang="zh-CN" sz="2800" b="1" dirty="0">
                <a:solidFill>
                  <a:srgbClr val="353AF5"/>
                </a:solidFill>
                <a:latin typeface="宋体" panose="02010600030101010101" pitchFamily="2" charset="-122"/>
                <a:ea typeface="宋体" panose="02010600030101010101" pitchFamily="2" charset="-122"/>
              </a:rPr>
              <a:t>) </a:t>
            </a:r>
            <a:endParaRPr lang="en-US" altLang="zh-CN" sz="2800" b="1" dirty="0">
              <a:solidFill>
                <a:srgbClr val="353AF5"/>
              </a:solidFill>
              <a:latin typeface="宋体" panose="02010600030101010101" pitchFamily="2" charset="-122"/>
              <a:ea typeface="宋体" panose="02010600030101010101" pitchFamily="2" charset="-122"/>
            </a:endParaRPr>
          </a:p>
        </p:txBody>
      </p:sp>
      <p:pic>
        <p:nvPicPr>
          <p:cNvPr id="347140" name="Picture 4" descr="9557704"/>
          <p:cNvPicPr>
            <a:picLocks noChangeAspect="1" noChangeArrowheads="1"/>
          </p:cNvPicPr>
          <p:nvPr/>
        </p:nvPicPr>
        <p:blipFill>
          <a:blip r:embed="rId3" cstate="print"/>
          <a:srcRect/>
          <a:stretch>
            <a:fillRect/>
          </a:stretch>
        </p:blipFill>
        <p:spPr bwMode="auto">
          <a:xfrm>
            <a:off x="449580" y="1110615"/>
            <a:ext cx="3976370" cy="3850640"/>
          </a:xfrm>
          <a:prstGeom prst="rect">
            <a:avLst/>
          </a:prstGeom>
          <a:noFill/>
        </p:spPr>
      </p:pic>
      <p:pic>
        <p:nvPicPr>
          <p:cNvPr id="347141" name="Picture 5" descr="9557702"/>
          <p:cNvPicPr>
            <a:picLocks noChangeAspect="1" noChangeArrowheads="1"/>
          </p:cNvPicPr>
          <p:nvPr/>
        </p:nvPicPr>
        <p:blipFill>
          <a:blip r:embed="rId4" cstate="print"/>
          <a:srcRect/>
          <a:stretch>
            <a:fillRect/>
          </a:stretch>
        </p:blipFill>
        <p:spPr bwMode="auto">
          <a:xfrm>
            <a:off x="4555490" y="1110615"/>
            <a:ext cx="4220845" cy="3864610"/>
          </a:xfrm>
          <a:prstGeom prst="rect">
            <a:avLst/>
          </a:prstGeom>
          <a:noFill/>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pic>
        <p:nvPicPr>
          <p:cNvPr id="4" name="图片 3"/>
          <p:cNvPicPr>
            <a:picLocks noChangeAspect="1"/>
          </p:cNvPicPr>
          <p:nvPr/>
        </p:nvPicPr>
        <p:blipFill>
          <a:blip r:embed="rId3"/>
          <a:stretch>
            <a:fillRect/>
          </a:stretch>
        </p:blipFill>
        <p:spPr>
          <a:xfrm>
            <a:off x="189865" y="144780"/>
            <a:ext cx="3534410" cy="4830445"/>
          </a:xfrm>
          <a:prstGeom prst="rect">
            <a:avLst/>
          </a:prstGeom>
        </p:spPr>
      </p:pic>
      <p:sp>
        <p:nvSpPr>
          <p:cNvPr id="5" name="文本框 4"/>
          <p:cNvSpPr txBox="1"/>
          <p:nvPr/>
        </p:nvSpPr>
        <p:spPr>
          <a:xfrm>
            <a:off x="4049395" y="1238250"/>
            <a:ext cx="4482465" cy="768350"/>
          </a:xfrm>
          <a:prstGeom prst="rect">
            <a:avLst/>
          </a:prstGeom>
          <a:noFill/>
        </p:spPr>
        <p:txBody>
          <a:bodyPr wrap="square" rtlCol="0">
            <a:spAutoFit/>
          </a:bodyPr>
          <a:p>
            <a:r>
              <a:rPr lang="zh-CN" altLang="en-US" sz="4400" b="1">
                <a:solidFill>
                  <a:srgbClr val="353AF5"/>
                </a:solidFill>
              </a:rPr>
              <a:t>你的看法呢？</a:t>
            </a:r>
            <a:endParaRPr lang="zh-CN" altLang="en-US" sz="4400" b="1">
              <a:solidFill>
                <a:srgbClr val="353AF5"/>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95681" y="499852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89430" y="498363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7741798" y="481682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7596896" y="452674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5" name="Rectangle 234"/>
          <p:cNvSpPr/>
          <p:nvPr/>
        </p:nvSpPr>
        <p:spPr>
          <a:xfrm>
            <a:off x="0" y="505550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78676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4966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362032" y="4854712"/>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217765" y="45646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368822" y="49986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723792" y="498373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236048" y="485429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127940" y="463660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97547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78655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4964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400685" y="288290"/>
            <a:ext cx="5755640" cy="645160"/>
          </a:xfrm>
          <a:prstGeom prst="rect">
            <a:avLst/>
          </a:prstGeom>
          <a:noFill/>
        </p:spPr>
        <p:txBody>
          <a:bodyPr wrap="square" rtlCol="0">
            <a:spAutoFit/>
          </a:bodyPr>
          <a:p>
            <a:r>
              <a:rPr lang="zh-CN" altLang="en-US" sz="3600">
                <a:latin typeface="华文新魏" panose="02010800040101010101" pitchFamily="2" charset="-122"/>
                <a:ea typeface="华文新魏" panose="02010800040101010101" pitchFamily="2" charset="-122"/>
              </a:rPr>
              <a:t>二、儿童观的演变</a:t>
            </a:r>
            <a:endParaRPr lang="zh-CN" altLang="en-US" sz="3600">
              <a:latin typeface="华文新魏" panose="02010800040101010101" pitchFamily="2" charset="-122"/>
              <a:ea typeface="华文新魏" panose="02010800040101010101" pitchFamily="2" charset="-122"/>
            </a:endParaRPr>
          </a:p>
        </p:txBody>
      </p:sp>
      <p:sp>
        <p:nvSpPr>
          <p:cNvPr id="4" name="圆角矩形 3"/>
          <p:cNvSpPr/>
          <p:nvPr/>
        </p:nvSpPr>
        <p:spPr>
          <a:xfrm>
            <a:off x="659130" y="1779905"/>
            <a:ext cx="2016125" cy="108013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4000"/>
              <a:t>古代</a:t>
            </a:r>
            <a:endParaRPr lang="zh-CN" altLang="en-US" sz="4000"/>
          </a:p>
        </p:txBody>
      </p:sp>
      <p:sp>
        <p:nvSpPr>
          <p:cNvPr id="6" name="圆角矩形 5"/>
          <p:cNvSpPr/>
          <p:nvPr/>
        </p:nvSpPr>
        <p:spPr>
          <a:xfrm>
            <a:off x="3449320" y="1779905"/>
            <a:ext cx="2016125" cy="108013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4000"/>
              <a:t>近代</a:t>
            </a:r>
            <a:endParaRPr lang="zh-CN" altLang="en-US" sz="4000"/>
          </a:p>
        </p:txBody>
      </p:sp>
      <p:sp>
        <p:nvSpPr>
          <p:cNvPr id="7" name="圆角矩形 6"/>
          <p:cNvSpPr/>
          <p:nvPr/>
        </p:nvSpPr>
        <p:spPr>
          <a:xfrm>
            <a:off x="6239510" y="1779905"/>
            <a:ext cx="2016125" cy="1080135"/>
          </a:xfrm>
          <a:prstGeom prst="roundRect">
            <a:avLst/>
          </a:prstGeom>
        </p:spPr>
        <p:style>
          <a:lnRef idx="2">
            <a:schemeClr val="dk1"/>
          </a:lnRef>
          <a:fillRef idx="1">
            <a:schemeClr val="lt1"/>
          </a:fillRef>
          <a:effectRef idx="0">
            <a:schemeClr val="dk1"/>
          </a:effectRef>
          <a:fontRef idx="minor">
            <a:schemeClr val="dk1"/>
          </a:fontRef>
        </p:style>
        <p:txBody>
          <a:bodyPr rtlCol="0" anchor="ctr"/>
          <a:p>
            <a:pPr algn="ctr"/>
            <a:r>
              <a:rPr lang="zh-CN" altLang="en-US" sz="4000"/>
              <a:t>现代</a:t>
            </a:r>
            <a:endParaRPr lang="zh-CN" altLang="en-US" sz="4000"/>
          </a:p>
        </p:txBody>
      </p:sp>
      <p:sp>
        <p:nvSpPr>
          <p:cNvPr id="8" name="右箭头 7"/>
          <p:cNvSpPr/>
          <p:nvPr/>
        </p:nvSpPr>
        <p:spPr>
          <a:xfrm>
            <a:off x="2920365" y="2211705"/>
            <a:ext cx="283210" cy="2882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9" name="右箭头 8"/>
          <p:cNvSpPr/>
          <p:nvPr/>
        </p:nvSpPr>
        <p:spPr>
          <a:xfrm>
            <a:off x="5710555" y="2211705"/>
            <a:ext cx="283210" cy="2882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CATEGORY" val="diagram"/>
  <p:tag name="KSO_WM_TEMPLATE_INDEX" val="160812"/>
  <p:tag name="KSO_WM_UNIT_TYPE" val="r_i"/>
  <p:tag name="KSO_WM_UNIT_INDEX" val="1_9"/>
  <p:tag name="KSO_WM_UNIT_ID" val="257*r_i*1_9"/>
  <p:tag name="KSO_WM_UNIT_CLEAR" val="1"/>
  <p:tag name="KSO_WM_UNIT_LAYERLEVEL" val="1_1"/>
  <p:tag name="KSO_WM_BEAUTIFY_FLAG" val="#wm#"/>
  <p:tag name="KSO_WM_TAG_VERSION" val="1.0"/>
  <p:tag name="KSO_WM_DIAGRAM_GROUP_CODE" val="r1-1"/>
  <p:tag name="KSO_WM_UNIT_FILL_FORE_SCHEMECOLOR_INDEX" val="7"/>
  <p:tag name="KSO_WM_UNIT_FILL_TYPE" val="1"/>
</p:tagLst>
</file>

<file path=ppt/tags/tag10.xml><?xml version="1.0" encoding="utf-8"?>
<p:tagLst xmlns:p="http://schemas.openxmlformats.org/presentationml/2006/main">
  <p:tag name="KSO_WM_TEMPLATE_CATEGORY" val="diagram"/>
  <p:tag name="KSO_WM_TEMPLATE_INDEX" val="160812"/>
  <p:tag name="KSO_WM_UNIT_TYPE" val="r_t"/>
  <p:tag name="KSO_WM_UNIT_INDEX" val="1_1"/>
  <p:tag name="KSO_WM_UNIT_ID" val="257*r_t*1_1"/>
  <p:tag name="KSO_WM_UNIT_CLEAR" val="1"/>
  <p:tag name="KSO_WM_UNIT_LAYERLEVEL" val="1_1"/>
  <p:tag name="KSO_WM_UNIT_DIAGRAM_CONTRAST_TITLE_CNT" val="3"/>
  <p:tag name="KSO_WM_UNIT_DIAGRAM_DIMENSION_TITLE_CNT" val="1"/>
  <p:tag name="KSO_WM_UNIT_VALUE" val="7"/>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1.xml><?xml version="1.0" encoding="utf-8"?>
<p:tagLst xmlns:p="http://schemas.openxmlformats.org/presentationml/2006/main">
  <p:tag name="KSO_WM_TEMPLATE_CATEGORY" val="diagram"/>
  <p:tag name="KSO_WM_TEMPLATE_INDEX" val="160812"/>
  <p:tag name="KSO_WM_UNIT_TYPE" val="r_i"/>
  <p:tag name="KSO_WM_UNIT_INDEX" val="1_18"/>
  <p:tag name="KSO_WM_UNIT_ID" val="257*r_i*1_18"/>
  <p:tag name="KSO_WM_UNIT_CLEAR" val="1"/>
  <p:tag name="KSO_WM_UNIT_LAYERLEVEL" val="1_1"/>
  <p:tag name="KSO_WM_BEAUTIFY_FLAG" val="#wm#"/>
  <p:tag name="KSO_WM_TAG_VERSION" val="1.0"/>
  <p:tag name="KSO_WM_DIAGRAM_GROUP_CODE" val="r1-1"/>
  <p:tag name="KSO_WM_UNIT_FILL_FORE_SCHEMECOLOR_INDEX" val="14"/>
  <p:tag name="KSO_WM_UNIT_FILL_TYPE" val="1"/>
</p:tagLst>
</file>

<file path=ppt/tags/tag12.xml><?xml version="1.0" encoding="utf-8"?>
<p:tagLst xmlns:p="http://schemas.openxmlformats.org/presentationml/2006/main">
  <p:tag name="KSO_WM_TEMPLATE_CATEGORY" val="diagram"/>
  <p:tag name="KSO_WM_TEMPLATE_INDEX" val="160812"/>
  <p:tag name="KSO_WM_UNIT_TYPE" val="r_t"/>
  <p:tag name="KSO_WM_UNIT_INDEX" val="1_1"/>
  <p:tag name="KSO_WM_UNIT_ID" val="257*r_t*1_1"/>
  <p:tag name="KSO_WM_UNIT_CLEAR" val="1"/>
  <p:tag name="KSO_WM_UNIT_LAYERLEVEL" val="1_1"/>
  <p:tag name="KSO_WM_UNIT_DIAGRAM_CONTRAST_TITLE_CNT" val="3"/>
  <p:tag name="KSO_WM_UNIT_DIAGRAM_DIMENSION_TITLE_CNT" val="1"/>
  <p:tag name="KSO_WM_UNIT_VALUE" val="7"/>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3.xml><?xml version="1.0" encoding="utf-8"?>
<p:tagLst xmlns:p="http://schemas.openxmlformats.org/presentationml/2006/main">
  <p:tag name="COMMONDATA" val="eyJoZGlkIjoiYjk5ODM0YmMxOWJiYWQyNDU4MGIzYWRmYTA0ZmI5NDcifQ=="/>
</p:tagLst>
</file>

<file path=ppt/tags/tag2.xml><?xml version="1.0" encoding="utf-8"?>
<p:tagLst xmlns:p="http://schemas.openxmlformats.org/presentationml/2006/main">
  <p:tag name="KSO_WM_TEMPLATE_CATEGORY" val="diagram"/>
  <p:tag name="KSO_WM_TEMPLATE_INDEX" val="160812"/>
  <p:tag name="KSO_WM_UNIT_TYPE" val="r_i"/>
  <p:tag name="KSO_WM_UNIT_INDEX" val="1_10"/>
  <p:tag name="KSO_WM_UNIT_ID" val="257*r_i*1_10"/>
  <p:tag name="KSO_WM_UNIT_CLEAR" val="1"/>
  <p:tag name="KSO_WM_UNIT_LAYERLEVEL" val="1_1"/>
  <p:tag name="KSO_WM_BEAUTIFY_FLAG" val="#wm#"/>
  <p:tag name="KSO_WM_TAG_VERSION" val="1.0"/>
  <p:tag name="KSO_WM_DIAGRAM_GROUP_CODE" val="r1-1"/>
  <p:tag name="KSO_WM_UNIT_FILL_FORE_SCHEMECOLOR_INDEX" val="14"/>
  <p:tag name="KSO_WM_UNIT_FILL_TYPE" val="1"/>
</p:tagLst>
</file>

<file path=ppt/tags/tag3.xml><?xml version="1.0" encoding="utf-8"?>
<p:tagLst xmlns:p="http://schemas.openxmlformats.org/presentationml/2006/main">
  <p:tag name="KSO_WM_TEMPLATE_CATEGORY" val="diagram"/>
  <p:tag name="KSO_WM_TEMPLATE_INDEX" val="160812"/>
  <p:tag name="KSO_WM_UNIT_TYPE" val="r_i"/>
  <p:tag name="KSO_WM_UNIT_INDEX" val="1_17"/>
  <p:tag name="KSO_WM_UNIT_ID" val="257*r_i*1_17"/>
  <p:tag name="KSO_WM_UNIT_CLEAR" val="1"/>
  <p:tag name="KSO_WM_UNIT_LAYERLEVEL" val="1_1"/>
  <p:tag name="KSO_WM_BEAUTIFY_FLAG" val="#wm#"/>
  <p:tag name="KSO_WM_TAG_VERSION" val="1.0"/>
  <p:tag name="KSO_WM_DIAGRAM_GROUP_CODE" val="r1-1"/>
  <p:tag name="KSO_WM_UNIT_FILL_FORE_SCHEMECOLOR_INDEX" val="8"/>
  <p:tag name="KSO_WM_UNIT_FILL_TYPE" val="1"/>
</p:tagLst>
</file>

<file path=ppt/tags/tag4.xml><?xml version="1.0" encoding="utf-8"?>
<p:tagLst xmlns:p="http://schemas.openxmlformats.org/presentationml/2006/main">
  <p:tag name="KSO_WM_TEMPLATE_CATEGORY" val="diagram"/>
  <p:tag name="KSO_WM_TEMPLATE_INDEX" val="160812"/>
  <p:tag name="KSO_WM_UNIT_TYPE" val="r_t"/>
  <p:tag name="KSO_WM_UNIT_INDEX" val="1_1"/>
  <p:tag name="KSO_WM_UNIT_ID" val="257*r_t*1_1"/>
  <p:tag name="KSO_WM_UNIT_CLEAR" val="1"/>
  <p:tag name="KSO_WM_UNIT_LAYERLEVEL" val="1_1"/>
  <p:tag name="KSO_WM_UNIT_DIAGRAM_CONTRAST_TITLE_CNT" val="3"/>
  <p:tag name="KSO_WM_UNIT_DIAGRAM_DIMENSION_TITLE_CNT" val="1"/>
  <p:tag name="KSO_WM_UNIT_VALUE" val="7"/>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5.xml><?xml version="1.0" encoding="utf-8"?>
<p:tagLst xmlns:p="http://schemas.openxmlformats.org/presentationml/2006/main">
  <p:tag name="KSO_WM_TEMPLATE_CATEGORY" val="diagram"/>
  <p:tag name="KSO_WM_TEMPLATE_INDEX" val="160812"/>
  <p:tag name="KSO_WM_UNIT_TYPE" val="r_t"/>
  <p:tag name="KSO_WM_UNIT_INDEX" val="1_1"/>
  <p:tag name="KSO_WM_UNIT_ID" val="257*r_t*1_1"/>
  <p:tag name="KSO_WM_UNIT_CLEAR" val="1"/>
  <p:tag name="KSO_WM_UNIT_LAYERLEVEL" val="1_1"/>
  <p:tag name="KSO_WM_UNIT_DIAGRAM_CONTRAST_TITLE_CNT" val="3"/>
  <p:tag name="KSO_WM_UNIT_DIAGRAM_DIMENSION_TITLE_CNT" val="1"/>
  <p:tag name="KSO_WM_UNIT_VALUE" val="7"/>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6.xml><?xml version="1.0" encoding="utf-8"?>
<p:tagLst xmlns:p="http://schemas.openxmlformats.org/presentationml/2006/main">
  <p:tag name="KSO_WM_TEMPLATE_CATEGORY" val="diagram"/>
  <p:tag name="KSO_WM_TEMPLATE_INDEX" val="160812"/>
  <p:tag name="KSO_WM_UNIT_TYPE" val="r_t"/>
  <p:tag name="KSO_WM_UNIT_INDEX" val="1_1"/>
  <p:tag name="KSO_WM_UNIT_ID" val="257*r_t*1_1"/>
  <p:tag name="KSO_WM_UNIT_CLEAR" val="1"/>
  <p:tag name="KSO_WM_UNIT_LAYERLEVEL" val="1_1"/>
  <p:tag name="KSO_WM_UNIT_DIAGRAM_CONTRAST_TITLE_CNT" val="3"/>
  <p:tag name="KSO_WM_UNIT_DIAGRAM_DIMENSION_TITLE_CNT" val="1"/>
  <p:tag name="KSO_WM_UNIT_VALUE" val="7"/>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7.xml><?xml version="1.0" encoding="utf-8"?>
<p:tagLst xmlns:p="http://schemas.openxmlformats.org/presentationml/2006/main">
  <p:tag name="KSO_WM_TEMPLATE_CATEGORY" val="diagram"/>
  <p:tag name="KSO_WM_TEMPLATE_INDEX" val="160812"/>
  <p:tag name="KSO_WM_UNIT_TYPE" val="r_i"/>
  <p:tag name="KSO_WM_UNIT_INDEX" val="1_1"/>
  <p:tag name="KSO_WM_UNIT_ID" val="257*r_i*1_1"/>
  <p:tag name="KSO_WM_UNIT_CLEAR" val="1"/>
  <p:tag name="KSO_WM_UNIT_LAYERLEVEL" val="1_1"/>
  <p:tag name="KSO_WM_BEAUTIFY_FLAG" val="#wm#"/>
  <p:tag name="KSO_WM_TAG_VERSION" val="1.0"/>
  <p:tag name="KSO_WM_DIAGRAM_GROUP_CODE" val="r1-1"/>
  <p:tag name="KSO_WM_UNIT_FILL_FORE_SCHEMECOLOR_INDEX" val="6"/>
  <p:tag name="KSO_WM_UNIT_FILL_TYPE" val="1"/>
</p:tagLst>
</file>

<file path=ppt/tags/tag8.xml><?xml version="1.0" encoding="utf-8"?>
<p:tagLst xmlns:p="http://schemas.openxmlformats.org/presentationml/2006/main">
  <p:tag name="KSO_WM_TEMPLATE_CATEGORY" val="diagram"/>
  <p:tag name="KSO_WM_TEMPLATE_INDEX" val="160812"/>
  <p:tag name="KSO_WM_UNIT_TYPE" val="r_i"/>
  <p:tag name="KSO_WM_UNIT_INDEX" val="1_2"/>
  <p:tag name="KSO_WM_UNIT_ID" val="257*r_i*1_2"/>
  <p:tag name="KSO_WM_UNIT_CLEAR" val="1"/>
  <p:tag name="KSO_WM_UNIT_LAYERLEVEL" val="1_1"/>
  <p:tag name="KSO_WM_BEAUTIFY_FLAG" val="#wm#"/>
  <p:tag name="KSO_WM_TAG_VERSION" val="1.0"/>
  <p:tag name="KSO_WM_DIAGRAM_GROUP_CODE" val="r1-1"/>
  <p:tag name="KSO_WM_UNIT_FILL_FORE_SCHEMECOLOR_INDEX" val="14"/>
  <p:tag name="KSO_WM_UNIT_FILL_TYPE" val="1"/>
</p:tagLst>
</file>

<file path=ppt/tags/tag9.xml><?xml version="1.0" encoding="utf-8"?>
<p:tagLst xmlns:p="http://schemas.openxmlformats.org/presentationml/2006/main">
  <p:tag name="KSO_WM_TEMPLATE_CATEGORY" val="diagram"/>
  <p:tag name="KSO_WM_TEMPLATE_INDEX" val="160812"/>
  <p:tag name="KSO_WM_UNIT_TYPE" val="r_t"/>
  <p:tag name="KSO_WM_UNIT_INDEX" val="1_1"/>
  <p:tag name="KSO_WM_UNIT_ID" val="257*r_t*1_1"/>
  <p:tag name="KSO_WM_UNIT_CLEAR" val="1"/>
  <p:tag name="KSO_WM_UNIT_LAYERLEVEL" val="1_1"/>
  <p:tag name="KSO_WM_UNIT_DIAGRAM_CONTRAST_TITLE_CNT" val="3"/>
  <p:tag name="KSO_WM_UNIT_DIAGRAM_DIMENSION_TITLE_CNT" val="1"/>
  <p:tag name="KSO_WM_UNIT_VALUE" val="7"/>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5088</Words>
  <Application>WPS 演示</Application>
  <PresentationFormat>全屏显示(16:9)</PresentationFormat>
  <Paragraphs>439</Paragraphs>
  <Slides>50</Slides>
  <Notes>82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50</vt:i4>
      </vt:variant>
    </vt:vector>
  </HeadingPairs>
  <TitlesOfParts>
    <vt:vector size="71" baseType="lpstr">
      <vt:lpstr>Arial</vt:lpstr>
      <vt:lpstr>宋体</vt:lpstr>
      <vt:lpstr>Wingdings</vt:lpstr>
      <vt:lpstr>Franchise</vt:lpstr>
      <vt:lpstr>Ebrima</vt:lpstr>
      <vt:lpstr>Open Sans Light</vt:lpstr>
      <vt:lpstr>Anonymous</vt:lpstr>
      <vt:lpstr>楷体</vt:lpstr>
      <vt:lpstr>华文新魏</vt:lpstr>
      <vt:lpstr>楷体_GB2312</vt:lpstr>
      <vt:lpstr>Calibri</vt:lpstr>
      <vt:lpstr>微软雅黑</vt:lpstr>
      <vt:lpstr>Arial Unicode MS</vt:lpstr>
      <vt:lpstr>Wingdings</vt:lpstr>
      <vt:lpstr>黑体</vt:lpstr>
      <vt:lpstr>仿宋</vt:lpstr>
      <vt:lpstr>PMingLiU</vt:lpstr>
      <vt:lpstr>新宋体</vt:lpstr>
      <vt:lpstr>PMingLiU-ExtB</vt:lpstr>
      <vt:lpstr>PMingLiU</vt:lpstr>
      <vt:lpstr>Office Theme</vt:lpstr>
      <vt:lpstr>PowerPoint 演示文稿</vt:lpstr>
      <vt:lpstr>PowerPoint 演示文稿</vt:lpstr>
      <vt:lpstr>PowerPoint 演示文稿</vt:lpstr>
      <vt:lpstr>PowerPoint 演示文稿</vt:lpstr>
      <vt:lpstr>PowerPoint 演示文稿</vt:lpstr>
      <vt:lpstr>PowerPoint 演示文稿</vt:lpstr>
      <vt:lpstr>洛阳幼儿园老师用绳拴孩子逛公园 (图)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儿童权利的保护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010101</dc:creator>
  <cp:lastModifiedBy>盈盈</cp:lastModifiedBy>
  <cp:revision>1020</cp:revision>
  <dcterms:created xsi:type="dcterms:W3CDTF">2012-06-20T01:19:00Z</dcterms:created>
  <dcterms:modified xsi:type="dcterms:W3CDTF">2022-05-19T06:09:30Z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ICV">
    <vt:lpwstr>FC9DFDCBD12E4AD9B1CA7FFD54BC1543</vt:lpwstr>
  </property>
</Properties>
</file>