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3"/>
    <p:sldId id="297" r:id="rId4"/>
    <p:sldId id="281" r:id="rId5"/>
    <p:sldId id="283" r:id="rId6"/>
    <p:sldId id="284" r:id="rId7"/>
    <p:sldId id="285" r:id="rId8"/>
    <p:sldId id="286" r:id="rId9"/>
    <p:sldId id="299" r:id="rId10"/>
    <p:sldId id="300" r:id="rId11"/>
    <p:sldId id="296" r:id="rId12"/>
    <p:sldId id="288" r:id="rId13"/>
    <p:sldId id="289" r:id="rId14"/>
    <p:sldId id="291" r:id="rId15"/>
    <p:sldId id="292" r:id="rId16"/>
    <p:sldId id="293" r:id="rId17"/>
    <p:sldId id="294" r:id="rId19"/>
    <p:sldId id="295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2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D3582-183D-43B5-B56F-0C49623085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1DE01-5E67-44FA-B053-0CDF3C5F46F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DE01-5E67-44FA-B053-0CDF3C5F46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DB7D-ED70-4504-A135-D49D94F4BD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9858-8B34-414C-BF14-40397A9BED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DB7D-ED70-4504-A135-D49D94F4BD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9858-8B34-414C-BF14-40397A9BED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DB7D-ED70-4504-A135-D49D94F4BD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9858-8B34-414C-BF14-40397A9BEDE1}" type="slidenum">
              <a:rPr lang="zh-CN" altLang="en-US" smtClean="0"/>
            </a:fld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DB7D-ED70-4504-A135-D49D94F4BD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9858-8B34-414C-BF14-40397A9BED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DB7D-ED70-4504-A135-D49D94F4BD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9858-8B34-414C-BF14-40397A9BEDE1}" type="slidenum">
              <a:rPr lang="zh-CN" altLang="en-US" smtClean="0"/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DB7D-ED70-4504-A135-D49D94F4BD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9858-8B34-414C-BF14-40397A9BED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DB7D-ED70-4504-A135-D49D94F4BD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9858-8B34-414C-BF14-40397A9BED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  <a:prstGeom prst="rect">
            <a:avLst/>
          </a:prstGeo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DB7D-ED70-4504-A135-D49D94F4BD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9858-8B34-414C-BF14-40397A9BED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DB7D-ED70-4504-A135-D49D94F4BD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9858-8B34-414C-BF14-40397A9BED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DB7D-ED70-4504-A135-D49D94F4BD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9858-8B34-414C-BF14-40397A9BED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DB7D-ED70-4504-A135-D49D94F4BD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9858-8B34-414C-BF14-40397A9BED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DB7D-ED70-4504-A135-D49D94F4BD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9858-8B34-414C-BF14-40397A9BED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DB7D-ED70-4504-A135-D49D94F4BD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9858-8B34-414C-BF14-40397A9BED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DB7D-ED70-4504-A135-D49D94F4BD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9858-8B34-414C-BF14-40397A9BED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DB7D-ED70-4504-A135-D49D94F4BD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9858-8B34-414C-BF14-40397A9BED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DB7D-ED70-4504-A135-D49D94F4BD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9858-8B34-414C-BF14-40397A9BED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.pn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BDB7D-ED70-4504-A135-D49D94F4BD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DE19858-8B34-414C-BF14-40397A9BED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7057530" cy="151553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丰富多彩的记数制度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34534" y="1954111"/>
            <a:ext cx="8596668" cy="3880773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收集有关计数和数制的资料，讲给大家听。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4248627" cy="1320800"/>
          </a:xfrm>
        </p:spPr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其他记数制度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       这种制度的特点是每一个较高的单位，都用一种新的符号来表示，比如古埃及象形文中的数字；在巴比伦楔形文中，</a:t>
            </a:r>
            <a:r>
              <a:rPr lang="en-US" altLang="zh-CN" sz="2800" dirty="0" smtClean="0"/>
              <a:t>60</a:t>
            </a:r>
            <a:r>
              <a:rPr lang="zh-CN" altLang="en-US" sz="2800" dirty="0" smtClean="0"/>
              <a:t>以下的数采用的也是简单累数制</a:t>
            </a:r>
            <a:endParaRPr lang="zh-CN" altLang="en-US" sz="2800" dirty="0"/>
          </a:p>
        </p:txBody>
      </p:sp>
      <p:sp>
        <p:nvSpPr>
          <p:cNvPr id="4" name="标题 1"/>
          <p:cNvSpPr txBox="1"/>
          <p:nvPr/>
        </p:nvSpPr>
        <p:spPr>
          <a:xfrm>
            <a:off x="5763345" y="791497"/>
            <a:ext cx="3557635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简单累数制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罗马数码采用的是简单累数制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4597" y="3959894"/>
            <a:ext cx="8596668" cy="2249178"/>
          </a:xfrm>
        </p:spPr>
        <p:txBody>
          <a:bodyPr>
            <a:normAutofit lnSpcReduction="10000"/>
          </a:bodyPr>
          <a:lstStyle/>
          <a:p>
            <a:r>
              <a:rPr lang="zh-CN" altLang="en-US" sz="2800" dirty="0" smtClean="0"/>
              <a:t>小的数字在大的数字的右边、所表示的数等于这些数字相加得到的数、 如：</a:t>
            </a:r>
            <a:r>
              <a:rPr lang="en-US" altLang="zh-CN" sz="2800" dirty="0" smtClean="0"/>
              <a:t>Ⅷ=8</a:t>
            </a:r>
            <a:r>
              <a:rPr lang="zh-CN" altLang="en-US" sz="2800" dirty="0" smtClean="0"/>
              <a:t>、</a:t>
            </a:r>
            <a:r>
              <a:rPr lang="en-US" altLang="zh-CN" sz="2800" dirty="0" smtClean="0"/>
              <a:t>Ⅻ=12</a:t>
            </a:r>
            <a:r>
              <a:rPr lang="zh-CN" altLang="en-US" sz="2800" dirty="0" smtClean="0"/>
              <a:t>；</a:t>
            </a:r>
            <a:endParaRPr lang="zh-CN" altLang="en-US" sz="2800" dirty="0" smtClean="0"/>
          </a:p>
          <a:p>
            <a:r>
              <a:rPr lang="zh-CN" altLang="en-US" sz="2800" dirty="0" smtClean="0"/>
              <a:t>小的数字（限于 </a:t>
            </a:r>
            <a:r>
              <a:rPr lang="en-US" altLang="zh-CN" sz="2800" dirty="0" smtClean="0"/>
              <a:t>I</a:t>
            </a:r>
            <a:r>
              <a:rPr lang="zh-CN" altLang="en-US" sz="2800" dirty="0" smtClean="0"/>
              <a:t>、</a:t>
            </a:r>
            <a:r>
              <a:rPr lang="en-US" altLang="zh-CN" sz="2800" dirty="0" smtClean="0"/>
              <a:t>X </a:t>
            </a:r>
            <a:r>
              <a:rPr lang="zh-CN" altLang="en-US" sz="2800" dirty="0" smtClean="0"/>
              <a:t>和 </a:t>
            </a:r>
            <a:r>
              <a:rPr lang="en-US" altLang="zh-CN" sz="2800" dirty="0" smtClean="0"/>
              <a:t>C</a:t>
            </a:r>
            <a:r>
              <a:rPr lang="zh-CN" altLang="en-US" sz="2800" dirty="0" smtClean="0"/>
              <a:t>）在大的数字的左边、所表示的数等于大数减小数得到的数、如：</a:t>
            </a:r>
            <a:r>
              <a:rPr lang="en-US" altLang="zh-CN" sz="2800" dirty="0" smtClean="0"/>
              <a:t>Ⅳ=4</a:t>
            </a:r>
            <a:r>
              <a:rPr lang="zh-CN" altLang="en-US" sz="2800" dirty="0" smtClean="0"/>
              <a:t>、</a:t>
            </a:r>
            <a:r>
              <a:rPr lang="en-US" altLang="zh-CN" sz="2800" dirty="0" smtClean="0"/>
              <a:t>Ⅸ=9</a:t>
            </a:r>
            <a:r>
              <a:rPr lang="zh-CN" altLang="en-US" sz="2800" dirty="0" smtClean="0"/>
              <a:t>；</a:t>
            </a:r>
            <a:endParaRPr lang="zh-CN" altLang="en-US" sz="2800" dirty="0" smtClean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5606" y="1678399"/>
            <a:ext cx="6448063" cy="141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5277" y="1081548"/>
            <a:ext cx="3599755" cy="248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罗马数码采用的是简单累数制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107" y="3074990"/>
            <a:ext cx="8596668" cy="22491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4000" dirty="0" smtClean="0"/>
              <a:t>一个简单的数要写成常常的一串</a:t>
            </a:r>
            <a:endParaRPr lang="en-US" altLang="zh-CN" sz="4000" dirty="0" smtClean="0"/>
          </a:p>
          <a:p>
            <a:pPr>
              <a:buNone/>
            </a:pPr>
            <a:r>
              <a:rPr lang="zh-CN" altLang="en-US" sz="4000" dirty="0" smtClean="0"/>
              <a:t>例</a:t>
            </a:r>
            <a:r>
              <a:rPr lang="en-US" altLang="zh-CN" sz="4000" dirty="0" smtClean="0"/>
              <a:t>3888=MMMDCCCLXXXVIII</a:t>
            </a:r>
            <a:endParaRPr lang="zh-CN" alt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5606" y="1678399"/>
            <a:ext cx="6448063" cy="93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分级符号制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8844" y="1688642"/>
            <a:ext cx="5236770" cy="1408519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800" dirty="0" smtClean="0"/>
              <a:t>和简单累数制比起来，分级符号制不但对每一个较高的单位都要另立符号，而且对较高单位的倍数也要设新符号。</a:t>
            </a:r>
            <a:endParaRPr lang="zh-CN" altLang="en-US" sz="2800" dirty="0"/>
          </a:p>
        </p:txBody>
      </p:sp>
      <p:pic>
        <p:nvPicPr>
          <p:cNvPr id="5" name="图片 4" descr="77094b36acaf2eddd0fe8539861001e9380193d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5729" y="0"/>
            <a:ext cx="6666271" cy="1828800"/>
          </a:xfrm>
          <a:prstGeom prst="rect">
            <a:avLst/>
          </a:prstGeom>
        </p:spPr>
      </p:pic>
      <p:pic>
        <p:nvPicPr>
          <p:cNvPr id="6" name="图片 5" descr="b58f8c5494eef01fab9dd415ebfe9925bd317d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813" y="2653941"/>
            <a:ext cx="7826440" cy="1932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乘法累数制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6327" y="1511660"/>
            <a:ext cx="8596668" cy="1320030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中国自古以来便使用十进的乘法累数制，仅用</a:t>
            </a:r>
            <a:r>
              <a:rPr lang="en-US" altLang="zh-CN" sz="2400" dirty="0" smtClean="0"/>
              <a:t>13</a:t>
            </a:r>
            <a:r>
              <a:rPr lang="zh-CN" altLang="en-US" sz="2400" dirty="0" smtClean="0"/>
              <a:t>个数字：</a:t>
            </a:r>
            <a:r>
              <a:rPr lang="zh-CN" altLang="en-US" sz="2400" b="1" dirty="0" smtClean="0">
                <a:solidFill>
                  <a:srgbClr val="92D050"/>
                </a:solidFill>
              </a:rPr>
              <a:t>一、二、三、四、五、六、七、八、九、十、百、千、万</a:t>
            </a:r>
            <a:r>
              <a:rPr lang="zh-CN" altLang="en-US" sz="2400" dirty="0" smtClean="0"/>
              <a:t>，就可以表示相当大的数。</a:t>
            </a:r>
            <a:endParaRPr lang="zh-CN" altLang="en-US" sz="2400" dirty="0"/>
          </a:p>
        </p:txBody>
      </p:sp>
      <p:sp>
        <p:nvSpPr>
          <p:cNvPr id="4" name="内容占位符 2"/>
          <p:cNvSpPr txBox="1"/>
          <p:nvPr/>
        </p:nvSpPr>
        <p:spPr>
          <a:xfrm>
            <a:off x="1375424" y="2740691"/>
            <a:ext cx="5143363" cy="680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例：二十一万四千五百五十七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888727" y="3861520"/>
            <a:ext cx="8596668" cy="1846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万以上的数，后来又增加了一些新的字，以表示更大的单位。如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《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数术记遗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》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中提出的</a:t>
            </a:r>
            <a:r>
              <a:rPr lang="zh-CN" altLang="en-US" sz="2400" b="1" dirty="0" smtClean="0">
                <a:solidFill>
                  <a:srgbClr val="92D050"/>
                </a:solidFill>
              </a:rPr>
              <a:t>亿、兆、京，垓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等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种名称，现在只剩下</a:t>
            </a:r>
            <a:r>
              <a:rPr lang="zh-CN" altLang="en-US" sz="2400" b="1" dirty="0" smtClean="0">
                <a:solidFill>
                  <a:srgbClr val="92D050"/>
                </a:solidFill>
              </a:rPr>
              <a:t>“万万为亿”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还在使用，不过在自然科学中还保留“百万为兆”的用法。比如，无线电频率中有兆赫，电子计算机中有多少兆内存等。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进位制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5824" y="1732887"/>
            <a:ext cx="8596668" cy="656352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巴比伦的记数制是</a:t>
            </a:r>
            <a:r>
              <a:rPr lang="en-US" altLang="zh-CN" sz="2800" dirty="0" smtClean="0"/>
              <a:t>60</a:t>
            </a:r>
            <a:r>
              <a:rPr lang="zh-CN" altLang="en-US" sz="2800" dirty="0" smtClean="0"/>
              <a:t>进。</a:t>
            </a:r>
            <a:endParaRPr lang="zh-CN" altLang="en-US" sz="2800" dirty="0"/>
          </a:p>
        </p:txBody>
      </p:sp>
      <p:sp>
        <p:nvSpPr>
          <p:cNvPr id="4" name="内容占位符 2"/>
          <p:cNvSpPr txBox="1"/>
          <p:nvPr/>
        </p:nvSpPr>
        <p:spPr>
          <a:xfrm>
            <a:off x="859232" y="2548947"/>
            <a:ext cx="8596668" cy="656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英国的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进制。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859232" y="3330591"/>
            <a:ext cx="8596668" cy="656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玛雅人的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进制。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908396" y="4161399"/>
            <a:ext cx="8596668" cy="656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计算机的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进制。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4818" y="2364658"/>
            <a:ext cx="8596668" cy="1320800"/>
          </a:xfrm>
        </p:spPr>
        <p:txBody>
          <a:bodyPr/>
          <a:lstStyle/>
          <a:p>
            <a:r>
              <a:rPr lang="zh-CN" altLang="en-US" b="1" dirty="0" smtClean="0"/>
              <a:t>       结合本节课的学习，谈谈你对数学符号和记数制想法</a:t>
            </a:r>
            <a:r>
              <a:rPr lang="en-US" altLang="zh-CN" b="1" dirty="0" smtClean="0"/>
              <a:t>?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713e3c724aaf469ea5bebf088bb8e37b550xauto@u=3291669523,693508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054" y="413697"/>
            <a:ext cx="3131018" cy="2863458"/>
          </a:xfrm>
          <a:prstGeom prst="rect">
            <a:avLst/>
          </a:prstGeom>
        </p:spPr>
      </p:pic>
      <p:pic>
        <p:nvPicPr>
          <p:cNvPr id="5" name="图片 4" descr="u=978751299,3563613245&amp;fm=173&amp;app=25&amp;f=JP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278" y="648929"/>
            <a:ext cx="3426322" cy="2285999"/>
          </a:xfrm>
          <a:prstGeom prst="rect">
            <a:avLst/>
          </a:prstGeom>
        </p:spPr>
      </p:pic>
      <p:pic>
        <p:nvPicPr>
          <p:cNvPr id="6" name="图片 5" descr="u=3990194524,847124530&amp;fm=173&amp;app=25&amp;f=JPE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54" y="3517490"/>
            <a:ext cx="3572387" cy="2679290"/>
          </a:xfrm>
          <a:prstGeom prst="rect">
            <a:avLst/>
          </a:prstGeom>
        </p:spPr>
      </p:pic>
      <p:pic>
        <p:nvPicPr>
          <p:cNvPr id="7" name="图片 6" descr="fd1249540923dd5430786ffddb09b3de9c8248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523" y="3578370"/>
            <a:ext cx="3551456" cy="2363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1106129"/>
            <a:ext cx="8596668" cy="4935233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十进位值制包含两个要素：一个是</a:t>
            </a:r>
            <a:r>
              <a:rPr lang="zh-CN" altLang="en-US" sz="2800" b="1" dirty="0" smtClean="0">
                <a:solidFill>
                  <a:schemeClr val="accent4"/>
                </a:solidFill>
              </a:rPr>
              <a:t>十进</a:t>
            </a:r>
            <a:r>
              <a:rPr lang="zh-CN" altLang="en-US" sz="2800" dirty="0" smtClean="0"/>
              <a:t>，一个是</a:t>
            </a:r>
            <a:r>
              <a:rPr lang="zh-CN" altLang="en-US" sz="2800" b="1" dirty="0" smtClean="0">
                <a:solidFill>
                  <a:schemeClr val="accent4"/>
                </a:solidFill>
              </a:rPr>
              <a:t>位值</a:t>
            </a:r>
            <a:r>
              <a:rPr lang="zh-CN" altLang="en-US" sz="2800" dirty="0" smtClean="0"/>
              <a:t>，二者缺一不可。在这两个要素中，位值的思想比进位的思想更具实际意义。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中国古代的算筹记数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1579" y="1570654"/>
            <a:ext cx="8596668" cy="2131192"/>
          </a:xfrm>
        </p:spPr>
        <p:txBody>
          <a:bodyPr/>
          <a:lstStyle/>
          <a:p>
            <a:pPr>
              <a:buNone/>
            </a:pPr>
            <a:r>
              <a:rPr lang="zh-CN" altLang="en-US" sz="3600" dirty="0" smtClean="0"/>
              <a:t>         </a:t>
            </a:r>
            <a:r>
              <a:rPr lang="zh-CN" altLang="en-US" sz="2800" dirty="0" smtClean="0"/>
              <a:t>算筹是将几寸长的小竹棍，也有用木，骨，玉，金属材料制成的。使用时，在平面上进行计算。</a:t>
            </a:r>
            <a:endParaRPr lang="zh-CN" altLang="en-US" sz="3600" dirty="0" smtClean="0"/>
          </a:p>
          <a:p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32312" y="3048000"/>
            <a:ext cx="60769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6475" y="3219932"/>
            <a:ext cx="3714596" cy="342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算筹记数有横纵两种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60095" y="4358099"/>
            <a:ext cx="6401892" cy="7743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800" b="1" dirty="0" smtClean="0"/>
              <a:t>中国古代算筹筹码</a:t>
            </a:r>
            <a:endParaRPr lang="zh-CN" alt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/>
          <a:srcRect t="20665"/>
          <a:stretch>
            <a:fillRect/>
          </a:stretch>
        </p:blipFill>
        <p:spPr bwMode="auto">
          <a:xfrm>
            <a:off x="682267" y="1993692"/>
            <a:ext cx="9538365" cy="220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3" y="2160589"/>
            <a:ext cx="9100847" cy="38807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800" dirty="0" smtClean="0"/>
              <a:t>        算筹记数有纵横两种：</a:t>
            </a:r>
            <a:r>
              <a:rPr lang="en-US" altLang="zh-CN" sz="2800" dirty="0" smtClean="0"/>
              <a:t>《</a:t>
            </a:r>
            <a:r>
              <a:rPr lang="zh-CN" altLang="en-US" sz="2800" dirty="0" smtClean="0"/>
              <a:t>孙子算经</a:t>
            </a:r>
            <a:r>
              <a:rPr lang="en-US" altLang="zh-CN" sz="2800" dirty="0" smtClean="0"/>
              <a:t>》(</a:t>
            </a:r>
            <a:r>
              <a:rPr lang="zh-CN" altLang="en-US" sz="2800" dirty="0" smtClean="0"/>
              <a:t>约公元前</a:t>
            </a:r>
            <a:r>
              <a:rPr lang="en-US" altLang="zh-CN" sz="2800" dirty="0" smtClean="0"/>
              <a:t>3-4</a:t>
            </a:r>
            <a:r>
              <a:rPr lang="zh-CN" altLang="en-US" sz="2800" dirty="0" smtClean="0"/>
              <a:t>世纪</a:t>
            </a:r>
            <a:r>
              <a:rPr lang="en-US" altLang="zh-CN" sz="2800" dirty="0" smtClean="0"/>
              <a:t>)</a:t>
            </a:r>
            <a:r>
              <a:rPr lang="zh-CN" altLang="en-US" sz="2800" dirty="0" smtClean="0"/>
              <a:t>中记载：“凡算之法，先识其位，一纵十横，百立千僵，千十相望，万百相当。”</a:t>
            </a:r>
            <a:r>
              <a:rPr lang="en-US" altLang="zh-CN" sz="2800" dirty="0" smtClean="0"/>
              <a:t>(</a:t>
            </a:r>
            <a:r>
              <a:rPr lang="zh-CN" altLang="en-US" sz="2800" dirty="0" smtClean="0"/>
              <a:t>意思说，</a:t>
            </a:r>
            <a:r>
              <a:rPr lang="zh-CN" altLang="en-US" sz="2800" dirty="0" smtClean="0">
                <a:solidFill>
                  <a:srgbClr val="92D050"/>
                </a:solidFill>
              </a:rPr>
              <a:t>算法记数之法，先看数位，个位用纵式，十位用横式，百位用纵式，千位再用横式，如此类推</a:t>
            </a:r>
            <a:r>
              <a:rPr lang="en-US" altLang="zh-CN" sz="2800" dirty="0" smtClean="0"/>
              <a:t>)</a:t>
            </a:r>
            <a:r>
              <a:rPr lang="zh-CN" altLang="en-US" sz="2800" dirty="0" smtClean="0"/>
              <a:t>遇零则空置</a:t>
            </a:r>
            <a:r>
              <a:rPr lang="en-US" altLang="zh-CN" sz="2800" dirty="0" smtClean="0"/>
              <a:t>.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印度</a:t>
            </a:r>
            <a:r>
              <a:rPr lang="en-US" altLang="zh-CN" dirty="0" smtClean="0"/>
              <a:t>—</a:t>
            </a:r>
            <a:r>
              <a:rPr lang="zh-CN" altLang="en-US" dirty="0" smtClean="0"/>
              <a:t>阿拉伯数码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2302" y="1865623"/>
            <a:ext cx="4558343" cy="2440906"/>
          </a:xfrm>
        </p:spPr>
        <p:txBody>
          <a:bodyPr>
            <a:noAutofit/>
          </a:bodyPr>
          <a:lstStyle/>
          <a:p>
            <a:r>
              <a:rPr lang="zh-CN" altLang="en-US" sz="3200" dirty="0" smtClean="0"/>
              <a:t>国际通用的 数码常称为阿拉伯数码，这是历史遗留下来的不确切名称，其实叫做印度</a:t>
            </a:r>
            <a:r>
              <a:rPr lang="en-US" altLang="zh-CN" sz="3200" dirty="0" smtClean="0"/>
              <a:t>—</a:t>
            </a:r>
            <a:r>
              <a:rPr lang="zh-CN" altLang="en-US" sz="3200" dirty="0" smtClean="0"/>
              <a:t>阿拉伯数码</a:t>
            </a:r>
            <a:endParaRPr lang="zh-CN" altLang="en-US" sz="3200" dirty="0"/>
          </a:p>
        </p:txBody>
      </p:sp>
      <p:sp>
        <p:nvSpPr>
          <p:cNvPr id="4" name="内容占位符 2"/>
          <p:cNvSpPr txBox="1"/>
          <p:nvPr/>
        </p:nvSpPr>
        <p:spPr>
          <a:xfrm>
            <a:off x="1139451" y="4702186"/>
            <a:ext cx="7163891" cy="1393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印度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阿拉伯数码最早这种文字形成于公元前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世纪，是印度文字的祖先。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178345" y="1926968"/>
            <a:ext cx="35814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6385"/>
          <p:cNvGrpSpPr/>
          <p:nvPr/>
        </p:nvGrpSpPr>
        <p:grpSpPr bwMode="auto">
          <a:xfrm>
            <a:off x="6400800" y="1143000"/>
            <a:ext cx="4025900" cy="4343400"/>
            <a:chOff x="0" y="0"/>
            <a:chExt cx="2536" cy="2736"/>
          </a:xfrm>
        </p:grpSpPr>
        <p:pic>
          <p:nvPicPr>
            <p:cNvPr id="34818" name="图片 16386" descr="QQ截图2014112514300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36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19" name="矩形 16387"/>
            <p:cNvSpPr>
              <a:spLocks noChangeArrowheads="1"/>
            </p:cNvSpPr>
            <p:nvPr/>
          </p:nvSpPr>
          <p:spPr bwMode="auto">
            <a:xfrm>
              <a:off x="0" y="2112"/>
              <a:ext cx="2496" cy="62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6389" name="矩形 16388"/>
          <p:cNvSpPr/>
          <p:nvPr/>
        </p:nvSpPr>
        <p:spPr>
          <a:xfrm>
            <a:off x="2057400" y="609601"/>
            <a:ext cx="3886200" cy="5584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n-ea"/>
              </a:rPr>
              <a:t>      </a:t>
            </a:r>
            <a:r>
              <a:rPr lang="zh-CN" altLang="en-US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n-ea"/>
              </a:rPr>
              <a:t>大约公元</a:t>
            </a:r>
            <a:r>
              <a:rPr lang="en-US" altLang="zh-CN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n-ea"/>
              </a:rPr>
              <a:t>700</a:t>
            </a:r>
            <a:r>
              <a:rPr lang="zh-CN" altLang="en-US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n-ea"/>
              </a:rPr>
              <a:t>年前后阿拉伯人征服了印度北部，他们发现被征服的印度地区数学比他们先进。于是</a:t>
            </a:r>
            <a:r>
              <a:rPr lang="en-US" altLang="zh-CN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n-ea"/>
              </a:rPr>
              <a:t>771</a:t>
            </a:r>
            <a:r>
              <a:rPr lang="zh-CN" altLang="en-US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n-ea"/>
              </a:rPr>
              <a:t>年，印度北部的数学家被抓到阿拉伯的巴格达，被迫给当地人传授数学。</a:t>
            </a:r>
            <a:endParaRPr lang="zh-CN" altLang="en-US" sz="36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7409"/>
          <p:cNvSpPr/>
          <p:nvPr/>
        </p:nvSpPr>
        <p:spPr>
          <a:xfrm rot="-10800000" flipV="1">
            <a:off x="1903412" y="838201"/>
            <a:ext cx="8461375" cy="3387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6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n-ea"/>
              </a:rPr>
              <a:t>       </a:t>
            </a:r>
            <a:r>
              <a:rPr lang="zh-CN" altLang="en-US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n-ea"/>
              </a:rPr>
              <a:t>后来阿拉伯人把这些数学符号传到了很多地方。最开始阿拉伯数字的形状与现代阿拉伯数字并不完全相同，只是比较接近而已，为了使它变成今天的</a:t>
            </a:r>
            <a:r>
              <a:rPr lang="en-US" altLang="zh-CN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n-ea"/>
              </a:rPr>
              <a:t>0</a:t>
            </a:r>
            <a:r>
              <a:rPr lang="zh-CN" altLang="en-US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n-ea"/>
              </a:rPr>
              <a:t>、</a:t>
            </a:r>
            <a:r>
              <a:rPr lang="en-US" altLang="zh-CN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n-ea"/>
              </a:rPr>
              <a:t>1</a:t>
            </a:r>
            <a:r>
              <a:rPr lang="zh-CN" altLang="en-US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n-ea"/>
              </a:rPr>
              <a:t>、</a:t>
            </a:r>
            <a:r>
              <a:rPr lang="en-US" altLang="zh-CN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n-ea"/>
              </a:rPr>
              <a:t>2</a:t>
            </a:r>
            <a:r>
              <a:rPr lang="zh-CN" altLang="en-US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n-ea"/>
              </a:rPr>
              <a:t>、</a:t>
            </a:r>
            <a:r>
              <a:rPr lang="en-US" altLang="zh-CN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n-ea"/>
              </a:rPr>
              <a:t>3</a:t>
            </a:r>
            <a:r>
              <a:rPr lang="zh-CN" altLang="en-US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n-ea"/>
              </a:rPr>
              <a:t>、</a:t>
            </a:r>
            <a:r>
              <a:rPr lang="en-US" altLang="zh-CN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n-ea"/>
              </a:rPr>
              <a:t>4</a:t>
            </a:r>
            <a:r>
              <a:rPr lang="zh-CN" altLang="en-US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n-ea"/>
              </a:rPr>
              <a:t>、</a:t>
            </a:r>
            <a:r>
              <a:rPr lang="en-US" altLang="zh-CN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n-ea"/>
              </a:rPr>
              <a:t>5</a:t>
            </a:r>
            <a:r>
              <a:rPr lang="zh-CN" altLang="en-US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n-ea"/>
              </a:rPr>
              <a:t>、</a:t>
            </a:r>
            <a:r>
              <a:rPr lang="en-US" altLang="zh-CN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n-ea"/>
              </a:rPr>
              <a:t>6</a:t>
            </a:r>
            <a:r>
              <a:rPr lang="zh-CN" altLang="en-US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n-ea"/>
              </a:rPr>
              <a:t>、</a:t>
            </a:r>
            <a:r>
              <a:rPr lang="en-US" altLang="zh-CN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n-ea"/>
              </a:rPr>
              <a:t>7</a:t>
            </a:r>
            <a:r>
              <a:rPr lang="zh-CN" altLang="en-US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n-ea"/>
              </a:rPr>
              <a:t>、</a:t>
            </a:r>
            <a:r>
              <a:rPr lang="en-US" altLang="zh-CN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n-ea"/>
              </a:rPr>
              <a:t>8</a:t>
            </a:r>
            <a:r>
              <a:rPr lang="zh-CN" altLang="en-US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n-ea"/>
              </a:rPr>
              <a:t>、</a:t>
            </a:r>
            <a:r>
              <a:rPr lang="en-US" altLang="zh-CN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n-ea"/>
              </a:rPr>
              <a:t>9......</a:t>
            </a:r>
            <a:r>
              <a:rPr lang="zh-CN" altLang="en-US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n-ea"/>
              </a:rPr>
              <a:t>的书写形式，又有许多数学家做了许多努力。</a:t>
            </a:r>
            <a:endParaRPr lang="zh-CN" altLang="en-US" sz="36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1148</Words>
  <Application>WPS 演示</Application>
  <PresentationFormat>宽屏</PresentationFormat>
  <Paragraphs>68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Wingdings 3</vt:lpstr>
      <vt:lpstr>Symbol</vt:lpstr>
      <vt:lpstr>Arial</vt:lpstr>
      <vt:lpstr>Times New Roman</vt:lpstr>
      <vt:lpstr>方正姚体</vt:lpstr>
      <vt:lpstr>Segoe Print</vt:lpstr>
      <vt:lpstr>Trebuchet MS</vt:lpstr>
      <vt:lpstr>华文新魏</vt:lpstr>
      <vt:lpstr>微软雅黑</vt:lpstr>
      <vt:lpstr>Arial Unicode MS</vt:lpstr>
      <vt:lpstr>Calibri</vt:lpstr>
      <vt:lpstr>平面</vt:lpstr>
      <vt:lpstr>《丰富多彩的记数制度》</vt:lpstr>
      <vt:lpstr>PowerPoint 演示文稿</vt:lpstr>
      <vt:lpstr>PowerPoint 演示文稿</vt:lpstr>
      <vt:lpstr>1.中国古代的算筹记数 </vt:lpstr>
      <vt:lpstr>算筹记数有横纵两种</vt:lpstr>
      <vt:lpstr>PowerPoint 演示文稿</vt:lpstr>
      <vt:lpstr>2.印度—阿拉伯数码</vt:lpstr>
      <vt:lpstr>PowerPoint 演示文稿</vt:lpstr>
      <vt:lpstr>PowerPoint 演示文稿</vt:lpstr>
      <vt:lpstr>PowerPoint 演示文稿</vt:lpstr>
      <vt:lpstr>3.其他记数制度</vt:lpstr>
      <vt:lpstr>罗马数码采用的是简单累数制</vt:lpstr>
      <vt:lpstr>罗马数码采用的是简单累数制</vt:lpstr>
      <vt:lpstr>分级符号制</vt:lpstr>
      <vt:lpstr>乘法累数制</vt:lpstr>
      <vt:lpstr>进位制</vt:lpstr>
      <vt:lpstr>       结合本节课的学习，谈谈你对数学符号和记数制想法?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《丰富多彩的记数制度》</dc:title>
  <dc:creator/>
  <cp:lastModifiedBy>优来客</cp:lastModifiedBy>
  <cp:revision>58</cp:revision>
  <dcterms:created xsi:type="dcterms:W3CDTF">2017-10-25T11:22:00Z</dcterms:created>
  <dcterms:modified xsi:type="dcterms:W3CDTF">2022-02-11T12:02:26Z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D709A92B8DAB4F5EA4EFDD386EEE27D5</vt:lpwstr>
  </property>
  <property fmtid="{D5CDD505-2E9C-101B-9397-08002B2CF9AE}" pid="3" name="KSOProductBuildVer">
    <vt:lpwstr>2052-11.1.0.11365</vt:lpwstr>
  </property>
</Properties>
</file>