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wmf" ContentType="image/x-wmf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302" r:id="rId3"/>
    <p:sldId id="308" r:id="rId4"/>
    <p:sldId id="299" r:id="rId5"/>
    <p:sldId id="295" r:id="rId6"/>
    <p:sldId id="298" r:id="rId7"/>
    <p:sldId id="297" r:id="rId8"/>
    <p:sldId id="306" r:id="rId9"/>
    <p:sldId id="300" r:id="rId10"/>
    <p:sldId id="275" r:id="rId11"/>
    <p:sldId id="292" r:id="rId12"/>
    <p:sldId id="294" r:id="rId13"/>
    <p:sldId id="307" r:id="rId14"/>
    <p:sldId id="293" r:id="rId15"/>
    <p:sldId id="310" r:id="rId16"/>
    <p:sldId id="312" r:id="rId18"/>
    <p:sldId id="314" r:id="rId19"/>
    <p:sldId id="285" r:id="rId20"/>
    <p:sldId id="311" r:id="rId21"/>
    <p:sldId id="313" r:id="rId22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0"/>
    <p:restoredTop sz="94581"/>
  </p:normalViewPr>
  <p:slideViewPr>
    <p:cSldViewPr showGuides="1">
      <p:cViewPr varScale="1">
        <p:scale>
          <a:sx n="66" d="100"/>
          <a:sy n="66" d="100"/>
        </p:scale>
        <p:origin x="-149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9" Type="http://schemas.openxmlformats.org/officeDocument/2006/relationships/image" Target="../media/image11.wmf"/><Relationship Id="rId8" Type="http://schemas.openxmlformats.org/officeDocument/2006/relationships/image" Target="../media/image10.wmf"/><Relationship Id="rId7" Type="http://schemas.openxmlformats.org/officeDocument/2006/relationships/image" Target="../media/image9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0" Type="http://schemas.openxmlformats.org/officeDocument/2006/relationships/image" Target="../media/image12.wmf"/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4" Type="http://schemas.openxmlformats.org/officeDocument/2006/relationships/image" Target="../media/image55.wmf"/><Relationship Id="rId3" Type="http://schemas.openxmlformats.org/officeDocument/2006/relationships/image" Target="../media/image54.wmf"/><Relationship Id="rId2" Type="http://schemas.openxmlformats.org/officeDocument/2006/relationships/image" Target="../media/image53.wmf"/><Relationship Id="rId1" Type="http://schemas.openxmlformats.org/officeDocument/2006/relationships/image" Target="../media/image52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63.wmf"/><Relationship Id="rId7" Type="http://schemas.openxmlformats.org/officeDocument/2006/relationships/image" Target="../media/image62.wmf"/><Relationship Id="rId6" Type="http://schemas.openxmlformats.org/officeDocument/2006/relationships/image" Target="../media/image61.wmf"/><Relationship Id="rId5" Type="http://schemas.openxmlformats.org/officeDocument/2006/relationships/image" Target="../media/image60.wmf"/><Relationship Id="rId4" Type="http://schemas.openxmlformats.org/officeDocument/2006/relationships/image" Target="../media/image59.wmf"/><Relationship Id="rId3" Type="http://schemas.openxmlformats.org/officeDocument/2006/relationships/image" Target="../media/image58.wmf"/><Relationship Id="rId2" Type="http://schemas.openxmlformats.org/officeDocument/2006/relationships/image" Target="../media/image57.wmf"/><Relationship Id="rId1" Type="http://schemas.openxmlformats.org/officeDocument/2006/relationships/image" Target="../media/image56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2" Type="http://schemas.openxmlformats.org/officeDocument/2006/relationships/image" Target="../media/image65.wmf"/><Relationship Id="rId1" Type="http://schemas.openxmlformats.org/officeDocument/2006/relationships/image" Target="../media/image64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7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0.wmf"/><Relationship Id="rId2" Type="http://schemas.openxmlformats.org/officeDocument/2006/relationships/image" Target="../media/image69.wmf"/><Relationship Id="rId1" Type="http://schemas.openxmlformats.org/officeDocument/2006/relationships/image" Target="../media/image68.wmf"/></Relationships>
</file>

<file path=ppt/drawings/_rels/vmlDrawing15.vml.rels><?xml version="1.0" encoding="UTF-8" standalone="yes"?>
<Relationships xmlns="http://schemas.openxmlformats.org/package/2006/relationships"><Relationship Id="rId6" Type="http://schemas.openxmlformats.org/officeDocument/2006/relationships/image" Target="../media/image76.wmf"/><Relationship Id="rId5" Type="http://schemas.openxmlformats.org/officeDocument/2006/relationships/image" Target="../media/image75.wmf"/><Relationship Id="rId4" Type="http://schemas.openxmlformats.org/officeDocument/2006/relationships/image" Target="../media/image74.wmf"/><Relationship Id="rId3" Type="http://schemas.openxmlformats.org/officeDocument/2006/relationships/image" Target="../media/image73.wmf"/><Relationship Id="rId2" Type="http://schemas.openxmlformats.org/officeDocument/2006/relationships/image" Target="../media/image72.wmf"/><Relationship Id="rId1" Type="http://schemas.openxmlformats.org/officeDocument/2006/relationships/image" Target="../media/image71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78.wmf"/><Relationship Id="rId1" Type="http://schemas.openxmlformats.org/officeDocument/2006/relationships/image" Target="../media/image77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80.wmf"/><Relationship Id="rId1" Type="http://schemas.openxmlformats.org/officeDocument/2006/relationships/image" Target="../media/image79.wmf"/></Relationships>
</file>

<file path=ppt/drawings/_rels/vmlDrawing2.vml.rels><?xml version="1.0" encoding="UTF-8" standalone="yes"?>
<Relationships xmlns="http://schemas.openxmlformats.org/package/2006/relationships"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7" Type="http://schemas.openxmlformats.org/officeDocument/2006/relationships/image" Target="../media/image26.wmf"/><Relationship Id="rId6" Type="http://schemas.openxmlformats.org/officeDocument/2006/relationships/image" Target="../media/image25.wmf"/><Relationship Id="rId5" Type="http://schemas.openxmlformats.org/officeDocument/2006/relationships/image" Target="../media/image23.wmf"/><Relationship Id="rId4" Type="http://schemas.openxmlformats.org/officeDocument/2006/relationships/image" Target="../media/image22.wmf"/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4.vml.rels><?xml version="1.0" encoding="UTF-8" standalone="yes"?>
<Relationships xmlns="http://schemas.openxmlformats.org/package/2006/relationships"><Relationship Id="rId7" Type="http://schemas.openxmlformats.org/officeDocument/2006/relationships/image" Target="../media/image32.wmf"/><Relationship Id="rId6" Type="http://schemas.openxmlformats.org/officeDocument/2006/relationships/image" Target="../media/image31.wmf"/><Relationship Id="rId5" Type="http://schemas.openxmlformats.org/officeDocument/2006/relationships/image" Target="../media/image30.wmf"/><Relationship Id="rId4" Type="http://schemas.openxmlformats.org/officeDocument/2006/relationships/image" Target="../media/image29.wmf"/><Relationship Id="rId3" Type="http://schemas.openxmlformats.org/officeDocument/2006/relationships/image" Target="../media/image1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5.vml.rels><?xml version="1.0" encoding="UTF-8" standalone="yes"?>
<Relationships xmlns="http://schemas.openxmlformats.org/package/2006/relationships"><Relationship Id="rId7" Type="http://schemas.openxmlformats.org/officeDocument/2006/relationships/image" Target="../media/image36.wmf"/><Relationship Id="rId6" Type="http://schemas.openxmlformats.org/officeDocument/2006/relationships/image" Target="../media/image35.wmf"/><Relationship Id="rId5" Type="http://schemas.openxmlformats.org/officeDocument/2006/relationships/image" Target="../media/image22.wmf"/><Relationship Id="rId4" Type="http://schemas.openxmlformats.org/officeDocument/2006/relationships/image" Target="../media/image34.wmf"/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3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7.vml.rels><?xml version="1.0" encoding="UTF-8" standalone="yes"?>
<Relationships xmlns="http://schemas.openxmlformats.org/package/2006/relationships"><Relationship Id="rId4" Type="http://schemas.openxmlformats.org/officeDocument/2006/relationships/image" Target="../media/image33.wmf"/><Relationship Id="rId3" Type="http://schemas.openxmlformats.org/officeDocument/2006/relationships/image" Target="../media/image23.wmf"/><Relationship Id="rId2" Type="http://schemas.openxmlformats.org/officeDocument/2006/relationships/image" Target="../media/image28.wmf"/><Relationship Id="rId1" Type="http://schemas.openxmlformats.org/officeDocument/2006/relationships/image" Target="../media/image37.wmf"/></Relationships>
</file>

<file path=ppt/drawings/_rels/vmlDrawing8.vml.rels><?xml version="1.0" encoding="UTF-8" standalone="yes"?>
<Relationships xmlns="http://schemas.openxmlformats.org/package/2006/relationships"><Relationship Id="rId4" Type="http://schemas.openxmlformats.org/officeDocument/2006/relationships/image" Target="../media/image41.wmf"/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9.vml.rels><?xml version="1.0" encoding="UTF-8" standalone="yes"?>
<Relationships xmlns="http://schemas.openxmlformats.org/package/2006/relationships"><Relationship Id="rId9" Type="http://schemas.openxmlformats.org/officeDocument/2006/relationships/image" Target="../media/image50.wmf"/><Relationship Id="rId8" Type="http://schemas.openxmlformats.org/officeDocument/2006/relationships/image" Target="../media/image49.wmf"/><Relationship Id="rId7" Type="http://schemas.openxmlformats.org/officeDocument/2006/relationships/image" Target="../media/image48.wmf"/><Relationship Id="rId6" Type="http://schemas.openxmlformats.org/officeDocument/2006/relationships/image" Target="../media/image47.wmf"/><Relationship Id="rId5" Type="http://schemas.openxmlformats.org/officeDocument/2006/relationships/image" Target="../media/image46.wmf"/><Relationship Id="rId4" Type="http://schemas.openxmlformats.org/officeDocument/2006/relationships/image" Target="../media/image45.wmf"/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0" Type="http://schemas.openxmlformats.org/officeDocument/2006/relationships/image" Target="../media/image51.wmf"/><Relationship Id="rId1" Type="http://schemas.openxmlformats.org/officeDocument/2006/relationships/image" Target="../media/image4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ECEF687-8BE2-4D7E-B2B6-DAC69020F979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en-US" altLang="zh-CN" sz="1200" dirty="0"/>
            </a:fld>
            <a:endParaRPr lang="en-US" altLang="zh-CN" sz="1200" dirty="0"/>
          </a:p>
        </p:txBody>
      </p:sp>
      <p:sp>
        <p:nvSpPr>
          <p:cNvPr id="26627" name="Rectangle 2"/>
          <p:cNvSpPr>
            <a:spLocks noRo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6628" name="Rectangle 3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>
              <a:spcBef>
                <a:spcPct val="0"/>
              </a:spcBef>
            </a:pPr>
            <a:endParaRPr lang="zh-CN" altLang="zh-CN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3962400" y="1066800"/>
            <a:ext cx="4648200" cy="19812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62819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3962400" y="3657600"/>
            <a:ext cx="4572000" cy="16764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076950"/>
            <a:ext cx="2289175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76950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076950"/>
            <a:ext cx="2289175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>
              <a:buNone/>
            </a:pPr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10363" y="685800"/>
            <a:ext cx="2135187" cy="5181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685800"/>
            <a:ext cx="6256338" cy="5181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1625" y="685800"/>
            <a:ext cx="854075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304800" y="1981200"/>
            <a:ext cx="4194175" cy="3886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51375" y="1981200"/>
            <a:ext cx="4194175" cy="18669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51375" y="4000500"/>
            <a:ext cx="4194175" cy="18669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301625" y="685800"/>
            <a:ext cx="854075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304800" y="1981200"/>
            <a:ext cx="4194175" cy="18669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51375" y="1981200"/>
            <a:ext cx="4194175" cy="18669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304800" y="4000500"/>
            <a:ext cx="4194175" cy="18669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51375" y="4000500"/>
            <a:ext cx="4194175" cy="18669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标题，文本与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 hasCustomPrompt="1"/>
          </p:nvPr>
        </p:nvSpPr>
        <p:spPr>
          <a:xfrm>
            <a:off x="685800" y="1676400"/>
            <a:ext cx="3810000" cy="4419600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4648200" y="1676400"/>
            <a:ext cx="3810000" cy="4419600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301625" y="6019800"/>
            <a:ext cx="2289175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9800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019800"/>
            <a:ext cx="2289175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zh-CN" altLang="zh-CN" dirty="0"/>
            </a:fld>
            <a:endParaRPr lang="zh-CN" altLang="zh-CN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981200"/>
            <a:ext cx="4194175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1375" y="1981200"/>
            <a:ext cx="4194175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../media/image2.jpeg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8434" name="Rectangle 2"/>
          <p:cNvSpPr>
            <a:spLocks noGrp="1" noRot="1"/>
          </p:cNvSpPr>
          <p:nvPr>
            <p:ph type="title"/>
          </p:nvPr>
        </p:nvSpPr>
        <p:spPr>
          <a:xfrm>
            <a:off x="301625" y="685800"/>
            <a:ext cx="854075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8435" name="Rectangle 3"/>
          <p:cNvSpPr>
            <a:spLocks noGrp="1" noRot="1"/>
          </p:cNvSpPr>
          <p:nvPr>
            <p:ph type="body" idx="1"/>
          </p:nvPr>
        </p:nvSpPr>
        <p:spPr>
          <a:xfrm>
            <a:off x="304800" y="1981200"/>
            <a:ext cx="8540750" cy="3886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617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019800"/>
            <a:ext cx="2289175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 smtClean="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17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9800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smtClean="0"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17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019800"/>
            <a:ext cx="2289175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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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51.bin"/><Relationship Id="rId8" Type="http://schemas.openxmlformats.org/officeDocument/2006/relationships/image" Target="../media/image45.wmf"/><Relationship Id="rId7" Type="http://schemas.openxmlformats.org/officeDocument/2006/relationships/oleObject" Target="../embeddings/oleObject50.bin"/><Relationship Id="rId6" Type="http://schemas.openxmlformats.org/officeDocument/2006/relationships/image" Target="../media/image44.wmf"/><Relationship Id="rId5" Type="http://schemas.openxmlformats.org/officeDocument/2006/relationships/oleObject" Target="../embeddings/oleObject49.bin"/><Relationship Id="rId4" Type="http://schemas.openxmlformats.org/officeDocument/2006/relationships/image" Target="../media/image43.wmf"/><Relationship Id="rId3" Type="http://schemas.openxmlformats.org/officeDocument/2006/relationships/oleObject" Target="../embeddings/oleObject48.bin"/><Relationship Id="rId23" Type="http://schemas.openxmlformats.org/officeDocument/2006/relationships/vmlDrawing" Target="../drawings/vmlDrawing9.vml"/><Relationship Id="rId22" Type="http://schemas.openxmlformats.org/officeDocument/2006/relationships/slideLayout" Target="../slideLayouts/slideLayout7.xml"/><Relationship Id="rId21" Type="http://schemas.openxmlformats.org/officeDocument/2006/relationships/image" Target="../media/image51.wmf"/><Relationship Id="rId20" Type="http://schemas.openxmlformats.org/officeDocument/2006/relationships/oleObject" Target="../embeddings/oleObject57.bin"/><Relationship Id="rId2" Type="http://schemas.openxmlformats.org/officeDocument/2006/relationships/image" Target="../media/image42.wmf"/><Relationship Id="rId19" Type="http://schemas.openxmlformats.org/officeDocument/2006/relationships/image" Target="../media/image50.wmf"/><Relationship Id="rId18" Type="http://schemas.openxmlformats.org/officeDocument/2006/relationships/oleObject" Target="../embeddings/oleObject56.bin"/><Relationship Id="rId17" Type="http://schemas.openxmlformats.org/officeDocument/2006/relationships/image" Target="../media/image49.wmf"/><Relationship Id="rId16" Type="http://schemas.openxmlformats.org/officeDocument/2006/relationships/oleObject" Target="../embeddings/oleObject55.bin"/><Relationship Id="rId15" Type="http://schemas.openxmlformats.org/officeDocument/2006/relationships/oleObject" Target="../embeddings/oleObject54.bin"/><Relationship Id="rId14" Type="http://schemas.openxmlformats.org/officeDocument/2006/relationships/image" Target="../media/image48.wmf"/><Relationship Id="rId13" Type="http://schemas.openxmlformats.org/officeDocument/2006/relationships/oleObject" Target="../embeddings/oleObject53.bin"/><Relationship Id="rId12" Type="http://schemas.openxmlformats.org/officeDocument/2006/relationships/image" Target="../media/image47.wmf"/><Relationship Id="rId11" Type="http://schemas.openxmlformats.org/officeDocument/2006/relationships/oleObject" Target="../embeddings/oleObject52.bin"/><Relationship Id="rId10" Type="http://schemas.openxmlformats.org/officeDocument/2006/relationships/image" Target="../media/image46.wmf"/><Relationship Id="rId1" Type="http://schemas.openxmlformats.org/officeDocument/2006/relationships/oleObject" Target="../embeddings/oleObject47.bin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55.wmf"/><Relationship Id="rId8" Type="http://schemas.openxmlformats.org/officeDocument/2006/relationships/oleObject" Target="../embeddings/oleObject61.bin"/><Relationship Id="rId7" Type="http://schemas.openxmlformats.org/officeDocument/2006/relationships/image" Target="../media/image54.wmf"/><Relationship Id="rId6" Type="http://schemas.openxmlformats.org/officeDocument/2006/relationships/oleObject" Target="../embeddings/oleObject60.bin"/><Relationship Id="rId5" Type="http://schemas.openxmlformats.org/officeDocument/2006/relationships/image" Target="../media/image53.wmf"/><Relationship Id="rId4" Type="http://schemas.openxmlformats.org/officeDocument/2006/relationships/oleObject" Target="../embeddings/oleObject59.bin"/><Relationship Id="rId3" Type="http://schemas.openxmlformats.org/officeDocument/2006/relationships/image" Target="../media/image52.wmf"/><Relationship Id="rId2" Type="http://schemas.openxmlformats.org/officeDocument/2006/relationships/oleObject" Target="../embeddings/oleObject58.bin"/><Relationship Id="rId12" Type="http://schemas.openxmlformats.org/officeDocument/2006/relationships/vmlDrawing" Target="../drawings/vmlDrawing10.vml"/><Relationship Id="rId11" Type="http://schemas.openxmlformats.org/officeDocument/2006/relationships/slideLayout" Target="../slideLayouts/slideLayout7.xml"/><Relationship Id="rId10" Type="http://schemas.openxmlformats.org/officeDocument/2006/relationships/oleObject" Target="../embeddings/oleObject62.bin"/><Relationship Id="rId1" Type="http://schemas.openxmlformats.org/officeDocument/2006/relationships/slide" Target="slide8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67.bin"/><Relationship Id="rId8" Type="http://schemas.openxmlformats.org/officeDocument/2006/relationships/image" Target="../media/image59.wmf"/><Relationship Id="rId7" Type="http://schemas.openxmlformats.org/officeDocument/2006/relationships/oleObject" Target="../embeddings/oleObject66.bin"/><Relationship Id="rId6" Type="http://schemas.openxmlformats.org/officeDocument/2006/relationships/image" Target="../media/image58.wmf"/><Relationship Id="rId5" Type="http://schemas.openxmlformats.org/officeDocument/2006/relationships/oleObject" Target="../embeddings/oleObject65.bin"/><Relationship Id="rId4" Type="http://schemas.openxmlformats.org/officeDocument/2006/relationships/image" Target="../media/image57.wmf"/><Relationship Id="rId3" Type="http://schemas.openxmlformats.org/officeDocument/2006/relationships/oleObject" Target="../embeddings/oleObject64.bin"/><Relationship Id="rId2" Type="http://schemas.openxmlformats.org/officeDocument/2006/relationships/image" Target="../media/image56.wmf"/><Relationship Id="rId18" Type="http://schemas.openxmlformats.org/officeDocument/2006/relationships/vmlDrawing" Target="../drawings/vmlDrawing11.vml"/><Relationship Id="rId17" Type="http://schemas.openxmlformats.org/officeDocument/2006/relationships/slideLayout" Target="../slideLayouts/slideLayout13.xml"/><Relationship Id="rId16" Type="http://schemas.openxmlformats.org/officeDocument/2006/relationships/image" Target="../media/image63.wmf"/><Relationship Id="rId15" Type="http://schemas.openxmlformats.org/officeDocument/2006/relationships/oleObject" Target="../embeddings/oleObject70.bin"/><Relationship Id="rId14" Type="http://schemas.openxmlformats.org/officeDocument/2006/relationships/image" Target="../media/image62.wmf"/><Relationship Id="rId13" Type="http://schemas.openxmlformats.org/officeDocument/2006/relationships/oleObject" Target="../embeddings/oleObject69.bin"/><Relationship Id="rId12" Type="http://schemas.openxmlformats.org/officeDocument/2006/relationships/image" Target="../media/image61.wmf"/><Relationship Id="rId11" Type="http://schemas.openxmlformats.org/officeDocument/2006/relationships/oleObject" Target="../embeddings/oleObject68.bin"/><Relationship Id="rId10" Type="http://schemas.openxmlformats.org/officeDocument/2006/relationships/image" Target="../media/image60.wmf"/><Relationship Id="rId1" Type="http://schemas.openxmlformats.org/officeDocument/2006/relationships/oleObject" Target="../embeddings/oleObject63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12.v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66.wmf"/><Relationship Id="rId5" Type="http://schemas.openxmlformats.org/officeDocument/2006/relationships/oleObject" Target="../embeddings/oleObject73.bin"/><Relationship Id="rId4" Type="http://schemas.openxmlformats.org/officeDocument/2006/relationships/image" Target="../media/image65.wmf"/><Relationship Id="rId3" Type="http://schemas.openxmlformats.org/officeDocument/2006/relationships/oleObject" Target="../embeddings/oleObject72.bin"/><Relationship Id="rId2" Type="http://schemas.openxmlformats.org/officeDocument/2006/relationships/image" Target="../media/image64.wmf"/><Relationship Id="rId1" Type="http://schemas.openxmlformats.org/officeDocument/2006/relationships/oleObject" Target="../embeddings/oleObject71.bin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vmlDrawing" Target="../drawings/vmlDrawing13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7.wmf"/><Relationship Id="rId1" Type="http://schemas.openxmlformats.org/officeDocument/2006/relationships/oleObject" Target="../embeddings/oleObject74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14.vml"/><Relationship Id="rId7" Type="http://schemas.openxmlformats.org/officeDocument/2006/relationships/slideLayout" Target="../slideLayouts/slideLayout14.xml"/><Relationship Id="rId6" Type="http://schemas.openxmlformats.org/officeDocument/2006/relationships/image" Target="../media/image70.wmf"/><Relationship Id="rId5" Type="http://schemas.openxmlformats.org/officeDocument/2006/relationships/oleObject" Target="../embeddings/oleObject77.bin"/><Relationship Id="rId4" Type="http://schemas.openxmlformats.org/officeDocument/2006/relationships/image" Target="../media/image69.wmf"/><Relationship Id="rId3" Type="http://schemas.openxmlformats.org/officeDocument/2006/relationships/oleObject" Target="../embeddings/oleObject76.bin"/><Relationship Id="rId2" Type="http://schemas.openxmlformats.org/officeDocument/2006/relationships/image" Target="../media/image68.wmf"/><Relationship Id="rId1" Type="http://schemas.openxmlformats.org/officeDocument/2006/relationships/oleObject" Target="../embeddings/oleObject75.bin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82.bin"/><Relationship Id="rId8" Type="http://schemas.openxmlformats.org/officeDocument/2006/relationships/image" Target="../media/image74.wmf"/><Relationship Id="rId7" Type="http://schemas.openxmlformats.org/officeDocument/2006/relationships/oleObject" Target="../embeddings/oleObject81.bin"/><Relationship Id="rId6" Type="http://schemas.openxmlformats.org/officeDocument/2006/relationships/image" Target="../media/image73.wmf"/><Relationship Id="rId5" Type="http://schemas.openxmlformats.org/officeDocument/2006/relationships/oleObject" Target="../embeddings/oleObject80.bin"/><Relationship Id="rId4" Type="http://schemas.openxmlformats.org/officeDocument/2006/relationships/image" Target="../media/image72.wmf"/><Relationship Id="rId3" Type="http://schemas.openxmlformats.org/officeDocument/2006/relationships/oleObject" Target="../embeddings/oleObject79.bin"/><Relationship Id="rId2" Type="http://schemas.openxmlformats.org/officeDocument/2006/relationships/image" Target="../media/image71.wmf"/><Relationship Id="rId14" Type="http://schemas.openxmlformats.org/officeDocument/2006/relationships/vmlDrawing" Target="../drawings/vmlDrawing15.vml"/><Relationship Id="rId13" Type="http://schemas.openxmlformats.org/officeDocument/2006/relationships/slideLayout" Target="../slideLayouts/slideLayout2.xml"/><Relationship Id="rId12" Type="http://schemas.openxmlformats.org/officeDocument/2006/relationships/image" Target="../media/image76.wmf"/><Relationship Id="rId11" Type="http://schemas.openxmlformats.org/officeDocument/2006/relationships/oleObject" Target="../embeddings/oleObject83.bin"/><Relationship Id="rId10" Type="http://schemas.openxmlformats.org/officeDocument/2006/relationships/image" Target="../media/image75.wmf"/><Relationship Id="rId1" Type="http://schemas.openxmlformats.org/officeDocument/2006/relationships/oleObject" Target="../embeddings/oleObject78.bin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6.v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78.wmf"/><Relationship Id="rId3" Type="http://schemas.openxmlformats.org/officeDocument/2006/relationships/oleObject" Target="../embeddings/oleObject85.bin"/><Relationship Id="rId2" Type="http://schemas.openxmlformats.org/officeDocument/2006/relationships/image" Target="../media/image77.wmf"/><Relationship Id="rId1" Type="http://schemas.openxmlformats.org/officeDocument/2006/relationships/oleObject" Target="../embeddings/oleObject84.bin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7.v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80.wmf"/><Relationship Id="rId3" Type="http://schemas.openxmlformats.org/officeDocument/2006/relationships/oleObject" Target="../embeddings/oleObject87.bin"/><Relationship Id="rId2" Type="http://schemas.openxmlformats.org/officeDocument/2006/relationships/image" Target="../media/image79.wmf"/><Relationship Id="rId1" Type="http://schemas.openxmlformats.org/officeDocument/2006/relationships/oleObject" Target="../embeddings/oleObject86.bin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84.GIF"/><Relationship Id="rId3" Type="http://schemas.openxmlformats.org/officeDocument/2006/relationships/image" Target="../media/image83.jpeg"/><Relationship Id="rId2" Type="http://schemas.openxmlformats.org/officeDocument/2006/relationships/image" Target="../media/image82.jpeg"/><Relationship Id="rId1" Type="http://schemas.openxmlformats.org/officeDocument/2006/relationships/image" Target="../media/image81.jpe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5.bin"/><Relationship Id="rId8" Type="http://schemas.openxmlformats.org/officeDocument/2006/relationships/image" Target="../media/image6.wmf"/><Relationship Id="rId7" Type="http://schemas.openxmlformats.org/officeDocument/2006/relationships/oleObject" Target="../embeddings/oleObject4.bin"/><Relationship Id="rId6" Type="http://schemas.openxmlformats.org/officeDocument/2006/relationships/image" Target="../media/image5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4.wmf"/><Relationship Id="rId3" Type="http://schemas.openxmlformats.org/officeDocument/2006/relationships/oleObject" Target="../embeddings/oleObject2.bin"/><Relationship Id="rId22" Type="http://schemas.openxmlformats.org/officeDocument/2006/relationships/vmlDrawing" Target="../drawings/vmlDrawing1.vml"/><Relationship Id="rId21" Type="http://schemas.openxmlformats.org/officeDocument/2006/relationships/slideLayout" Target="../slideLayouts/slideLayout2.xml"/><Relationship Id="rId20" Type="http://schemas.openxmlformats.org/officeDocument/2006/relationships/image" Target="../media/image12.wmf"/><Relationship Id="rId2" Type="http://schemas.openxmlformats.org/officeDocument/2006/relationships/image" Target="../media/image3.wmf"/><Relationship Id="rId19" Type="http://schemas.openxmlformats.org/officeDocument/2006/relationships/oleObject" Target="../embeddings/oleObject10.bin"/><Relationship Id="rId18" Type="http://schemas.openxmlformats.org/officeDocument/2006/relationships/image" Target="../media/image11.wmf"/><Relationship Id="rId17" Type="http://schemas.openxmlformats.org/officeDocument/2006/relationships/oleObject" Target="../embeddings/oleObject9.bin"/><Relationship Id="rId16" Type="http://schemas.openxmlformats.org/officeDocument/2006/relationships/image" Target="../media/image10.wmf"/><Relationship Id="rId15" Type="http://schemas.openxmlformats.org/officeDocument/2006/relationships/oleObject" Target="../embeddings/oleObject8.bin"/><Relationship Id="rId14" Type="http://schemas.openxmlformats.org/officeDocument/2006/relationships/image" Target="../media/image9.wmf"/><Relationship Id="rId13" Type="http://schemas.openxmlformats.org/officeDocument/2006/relationships/oleObject" Target="../embeddings/oleObject7.bin"/><Relationship Id="rId12" Type="http://schemas.openxmlformats.org/officeDocument/2006/relationships/image" Target="../media/image8.wmf"/><Relationship Id="rId11" Type="http://schemas.openxmlformats.org/officeDocument/2006/relationships/oleObject" Target="../embeddings/oleObject6.bin"/><Relationship Id="rId10" Type="http://schemas.openxmlformats.org/officeDocument/2006/relationships/image" Target="../media/image7.wmf"/><Relationship Id="rId1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5.bin"/><Relationship Id="rId8" Type="http://schemas.openxmlformats.org/officeDocument/2006/relationships/image" Target="../media/image16.wmf"/><Relationship Id="rId7" Type="http://schemas.openxmlformats.org/officeDocument/2006/relationships/oleObject" Target="../embeddings/oleObject14.bin"/><Relationship Id="rId6" Type="http://schemas.openxmlformats.org/officeDocument/2006/relationships/image" Target="../media/image15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4.wmf"/><Relationship Id="rId3" Type="http://schemas.openxmlformats.org/officeDocument/2006/relationships/oleObject" Target="../embeddings/oleObject12.bin"/><Relationship Id="rId2" Type="http://schemas.openxmlformats.org/officeDocument/2006/relationships/image" Target="../media/image13.wmf"/><Relationship Id="rId14" Type="http://schemas.openxmlformats.org/officeDocument/2006/relationships/vmlDrawing" Target="../drawings/vmlDrawing2.vml"/><Relationship Id="rId13" Type="http://schemas.openxmlformats.org/officeDocument/2006/relationships/slideLayout" Target="../slideLayouts/slideLayout7.xml"/><Relationship Id="rId12" Type="http://schemas.openxmlformats.org/officeDocument/2006/relationships/image" Target="../media/image18.wmf"/><Relationship Id="rId11" Type="http://schemas.openxmlformats.org/officeDocument/2006/relationships/oleObject" Target="../embeddings/oleObject16.bin"/><Relationship Id="rId10" Type="http://schemas.openxmlformats.org/officeDocument/2006/relationships/image" Target="../media/image17.wmf"/><Relationship Id="rId1" Type="http://schemas.openxmlformats.org/officeDocument/2006/relationships/oleObject" Target="../embeddings/oleObject11.bin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21.bin"/><Relationship Id="rId8" Type="http://schemas.openxmlformats.org/officeDocument/2006/relationships/image" Target="../media/image22.wmf"/><Relationship Id="rId7" Type="http://schemas.openxmlformats.org/officeDocument/2006/relationships/oleObject" Target="../embeddings/oleObject20.bin"/><Relationship Id="rId6" Type="http://schemas.openxmlformats.org/officeDocument/2006/relationships/image" Target="../media/image21.w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20.wmf"/><Relationship Id="rId3" Type="http://schemas.openxmlformats.org/officeDocument/2006/relationships/oleObject" Target="../embeddings/oleObject18.bin"/><Relationship Id="rId2" Type="http://schemas.openxmlformats.org/officeDocument/2006/relationships/image" Target="../media/image19.wmf"/><Relationship Id="rId17" Type="http://schemas.openxmlformats.org/officeDocument/2006/relationships/vmlDrawing" Target="../drawings/vmlDrawing3.vml"/><Relationship Id="rId16" Type="http://schemas.openxmlformats.org/officeDocument/2006/relationships/slideLayout" Target="../slideLayouts/slideLayout7.xml"/><Relationship Id="rId15" Type="http://schemas.openxmlformats.org/officeDocument/2006/relationships/image" Target="../media/image26.wmf"/><Relationship Id="rId14" Type="http://schemas.openxmlformats.org/officeDocument/2006/relationships/oleObject" Target="../embeddings/oleObject23.bin"/><Relationship Id="rId13" Type="http://schemas.openxmlformats.org/officeDocument/2006/relationships/image" Target="../media/image25.wmf"/><Relationship Id="rId12" Type="http://schemas.openxmlformats.org/officeDocument/2006/relationships/oleObject" Target="../embeddings/oleObject22.bin"/><Relationship Id="rId11" Type="http://schemas.openxmlformats.org/officeDocument/2006/relationships/image" Target="../media/image24.png"/><Relationship Id="rId10" Type="http://schemas.openxmlformats.org/officeDocument/2006/relationships/image" Target="../media/image23.wmf"/><Relationship Id="rId1" Type="http://schemas.openxmlformats.org/officeDocument/2006/relationships/oleObject" Target="../embeddings/oleObject17.bin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28.bin"/><Relationship Id="rId8" Type="http://schemas.openxmlformats.org/officeDocument/2006/relationships/image" Target="../media/image29.wmf"/><Relationship Id="rId7" Type="http://schemas.openxmlformats.org/officeDocument/2006/relationships/oleObject" Target="../embeddings/oleObject27.bin"/><Relationship Id="rId6" Type="http://schemas.openxmlformats.org/officeDocument/2006/relationships/image" Target="../media/image19.wmf"/><Relationship Id="rId5" Type="http://schemas.openxmlformats.org/officeDocument/2006/relationships/oleObject" Target="../embeddings/oleObject26.bin"/><Relationship Id="rId4" Type="http://schemas.openxmlformats.org/officeDocument/2006/relationships/image" Target="../media/image28.wmf"/><Relationship Id="rId3" Type="http://schemas.openxmlformats.org/officeDocument/2006/relationships/oleObject" Target="../embeddings/oleObject25.bin"/><Relationship Id="rId2" Type="http://schemas.openxmlformats.org/officeDocument/2006/relationships/image" Target="../media/image27.wmf"/><Relationship Id="rId17" Type="http://schemas.openxmlformats.org/officeDocument/2006/relationships/vmlDrawing" Target="../drawings/vmlDrawing4.vml"/><Relationship Id="rId16" Type="http://schemas.openxmlformats.org/officeDocument/2006/relationships/slideLayout" Target="../slideLayouts/slideLayout7.xml"/><Relationship Id="rId15" Type="http://schemas.openxmlformats.org/officeDocument/2006/relationships/image" Target="../media/image32.wmf"/><Relationship Id="rId14" Type="http://schemas.openxmlformats.org/officeDocument/2006/relationships/oleObject" Target="../embeddings/oleObject30.bin"/><Relationship Id="rId13" Type="http://schemas.openxmlformats.org/officeDocument/2006/relationships/image" Target="../media/image31.wmf"/><Relationship Id="rId12" Type="http://schemas.openxmlformats.org/officeDocument/2006/relationships/oleObject" Target="../embeddings/oleObject29.bin"/><Relationship Id="rId11" Type="http://schemas.openxmlformats.org/officeDocument/2006/relationships/image" Target="../media/image24.png"/><Relationship Id="rId10" Type="http://schemas.openxmlformats.org/officeDocument/2006/relationships/image" Target="../media/image30.wmf"/><Relationship Id="rId1" Type="http://schemas.openxmlformats.org/officeDocument/2006/relationships/oleObject" Target="../embeddings/oleObject24.bin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35.bin"/><Relationship Id="rId8" Type="http://schemas.openxmlformats.org/officeDocument/2006/relationships/image" Target="../media/image34.wmf"/><Relationship Id="rId7" Type="http://schemas.openxmlformats.org/officeDocument/2006/relationships/oleObject" Target="../embeddings/oleObject34.bin"/><Relationship Id="rId6" Type="http://schemas.openxmlformats.org/officeDocument/2006/relationships/image" Target="../media/image20.wmf"/><Relationship Id="rId5" Type="http://schemas.openxmlformats.org/officeDocument/2006/relationships/oleObject" Target="../embeddings/oleObject33.bin"/><Relationship Id="rId4" Type="http://schemas.openxmlformats.org/officeDocument/2006/relationships/image" Target="../media/image19.wmf"/><Relationship Id="rId3" Type="http://schemas.openxmlformats.org/officeDocument/2006/relationships/oleObject" Target="../embeddings/oleObject32.bin"/><Relationship Id="rId2" Type="http://schemas.openxmlformats.org/officeDocument/2006/relationships/image" Target="../media/image33.wmf"/><Relationship Id="rId17" Type="http://schemas.openxmlformats.org/officeDocument/2006/relationships/vmlDrawing" Target="../drawings/vmlDrawing5.vml"/><Relationship Id="rId16" Type="http://schemas.openxmlformats.org/officeDocument/2006/relationships/slideLayout" Target="../slideLayouts/slideLayout7.xml"/><Relationship Id="rId15" Type="http://schemas.openxmlformats.org/officeDocument/2006/relationships/image" Target="../media/image36.wmf"/><Relationship Id="rId14" Type="http://schemas.openxmlformats.org/officeDocument/2006/relationships/oleObject" Target="../embeddings/oleObject37.bin"/><Relationship Id="rId13" Type="http://schemas.openxmlformats.org/officeDocument/2006/relationships/image" Target="../media/image35.wmf"/><Relationship Id="rId12" Type="http://schemas.openxmlformats.org/officeDocument/2006/relationships/oleObject" Target="../embeddings/oleObject36.bin"/><Relationship Id="rId11" Type="http://schemas.openxmlformats.org/officeDocument/2006/relationships/image" Target="../media/image24.png"/><Relationship Id="rId10" Type="http://schemas.openxmlformats.org/officeDocument/2006/relationships/image" Target="../media/image22.wmf"/><Relationship Id="rId1" Type="http://schemas.openxmlformats.org/officeDocument/2006/relationships/oleObject" Target="../embeddings/oleObject31.bin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6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7.wmf"/><Relationship Id="rId1" Type="http://schemas.openxmlformats.org/officeDocument/2006/relationships/oleObject" Target="../embeddings/oleObject38.bin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slide" Target="slide11.xml"/><Relationship Id="rId8" Type="http://schemas.openxmlformats.org/officeDocument/2006/relationships/image" Target="../media/image33.wmf"/><Relationship Id="rId7" Type="http://schemas.openxmlformats.org/officeDocument/2006/relationships/oleObject" Target="../embeddings/oleObject42.bin"/><Relationship Id="rId6" Type="http://schemas.openxmlformats.org/officeDocument/2006/relationships/image" Target="../media/image23.wmf"/><Relationship Id="rId5" Type="http://schemas.openxmlformats.org/officeDocument/2006/relationships/oleObject" Target="../embeddings/oleObject41.bin"/><Relationship Id="rId4" Type="http://schemas.openxmlformats.org/officeDocument/2006/relationships/image" Target="../media/image28.wmf"/><Relationship Id="rId3" Type="http://schemas.openxmlformats.org/officeDocument/2006/relationships/oleObject" Target="../embeddings/oleObject40.bin"/><Relationship Id="rId2" Type="http://schemas.openxmlformats.org/officeDocument/2006/relationships/image" Target="../media/image37.wmf"/><Relationship Id="rId11" Type="http://schemas.openxmlformats.org/officeDocument/2006/relationships/vmlDrawing" Target="../drawings/vmlDrawing7.vml"/><Relationship Id="rId10" Type="http://schemas.openxmlformats.org/officeDocument/2006/relationships/slideLayout" Target="../slideLayouts/slideLayout7.xml"/><Relationship Id="rId1" Type="http://schemas.openxmlformats.org/officeDocument/2006/relationships/oleObject" Target="../embeddings/oleObject39.bin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image" Target="../media/image41.wmf"/><Relationship Id="rId7" Type="http://schemas.openxmlformats.org/officeDocument/2006/relationships/oleObject" Target="../embeddings/oleObject46.bin"/><Relationship Id="rId6" Type="http://schemas.openxmlformats.org/officeDocument/2006/relationships/image" Target="../media/image40.wmf"/><Relationship Id="rId5" Type="http://schemas.openxmlformats.org/officeDocument/2006/relationships/oleObject" Target="../embeddings/oleObject45.bin"/><Relationship Id="rId4" Type="http://schemas.openxmlformats.org/officeDocument/2006/relationships/image" Target="../media/image39.wmf"/><Relationship Id="rId3" Type="http://schemas.openxmlformats.org/officeDocument/2006/relationships/oleObject" Target="../embeddings/oleObject44.bin"/><Relationship Id="rId2" Type="http://schemas.openxmlformats.org/officeDocument/2006/relationships/image" Target="../media/image38.wmf"/><Relationship Id="rId10" Type="http://schemas.openxmlformats.org/officeDocument/2006/relationships/vmlDrawing" Target="../drawings/vmlDrawing8.vml"/><Relationship Id="rId1" Type="http://schemas.openxmlformats.org/officeDocument/2006/relationships/oleObject" Target="../embeddings/oleObject4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Rectangle 2"/>
          <p:cNvSpPr>
            <a:spLocks noGrp="1" noRot="1"/>
          </p:cNvSpPr>
          <p:nvPr>
            <p:ph type="ctr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>
              <a:buClrTx/>
              <a:buSzTx/>
              <a:buFontTx/>
            </a:pPr>
            <a:r>
              <a:rPr lang="zh-CN" altLang="zh-CN" dirty="0">
                <a:latin typeface="+mj-lt"/>
                <a:ea typeface="+mj-ea"/>
                <a:cs typeface="+mj-cs"/>
              </a:rPr>
              <a:t>诱导公式</a:t>
            </a:r>
            <a:endParaRPr lang="zh-CN" altLang="zh-CN" dirty="0">
              <a:latin typeface="+mj-lt"/>
              <a:ea typeface="+mj-ea"/>
              <a:cs typeface="+mj-cs"/>
            </a:endParaRPr>
          </a:p>
        </p:txBody>
      </p:sp>
      <p:sp>
        <p:nvSpPr>
          <p:cNvPr id="22531" name="Rectangle 3"/>
          <p:cNvSpPr>
            <a:spLocks noGrp="1" noRot="1"/>
          </p:cNvSpPr>
          <p:nvPr>
            <p:ph type="subTitle" idx="1"/>
          </p:nvPr>
        </p:nvSpPr>
        <p:spPr>
          <a:xfrm>
            <a:off x="3962400" y="3657600"/>
            <a:ext cx="4975225" cy="1676400"/>
          </a:xfrm>
          <a:ln/>
        </p:spPr>
        <p:txBody>
          <a:bodyPr vert="horz" wrap="square" lIns="91440" tIns="45720" rIns="91440" bIns="45720" anchor="t"/>
          <a:p>
            <a:pPr eaLnBrk="1" hangingPunct="1">
              <a:buSzPct val="70000"/>
            </a:pPr>
            <a:r>
              <a:rPr lang="zh-CN" altLang="en-US" sz="2800" dirty="0">
                <a:solidFill>
                  <a:srgbClr val="FF33CC"/>
                </a:solidFill>
                <a:latin typeface="Calibri" panose="020F0502020204030204" pitchFamily="34" charset="0"/>
                <a:sym typeface="+mn-ea"/>
              </a:rPr>
              <a:t>苏州幼儿师范</a:t>
            </a:r>
            <a:r>
              <a:rPr lang="zh-CN" altLang="en-US" sz="2800" dirty="0">
                <a:solidFill>
                  <a:srgbClr val="FF33CC"/>
                </a:solidFill>
                <a:latin typeface="Calibri" panose="020F0502020204030204" pitchFamily="34" charset="0"/>
                <a:sym typeface="+mn-ea"/>
              </a:rPr>
              <a:t>高等专科</a:t>
            </a:r>
            <a:r>
              <a:rPr lang="zh-CN" altLang="en-US" sz="2800" dirty="0">
                <a:solidFill>
                  <a:srgbClr val="FF33CC"/>
                </a:solidFill>
                <a:latin typeface="Calibri" panose="020F0502020204030204" pitchFamily="34" charset="0"/>
                <a:sym typeface="+mn-ea"/>
              </a:rPr>
              <a:t>学校</a:t>
            </a:r>
            <a:endParaRPr lang="zh-CN" altLang="en-US" dirty="0">
              <a:solidFill>
                <a:srgbClr val="FF33CC"/>
              </a:solidFill>
              <a:latin typeface="Calibri" panose="020F0502020204030204" pitchFamily="34" charset="0"/>
            </a:endParaRPr>
          </a:p>
          <a:p>
            <a:pPr eaLnBrk="1" hangingPunct="1">
              <a:buSzPct val="70000"/>
            </a:pPr>
            <a:endParaRPr lang="zh-CN" altLang="zh-CN" dirty="0"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Group 10"/>
          <p:cNvGrpSpPr/>
          <p:nvPr/>
        </p:nvGrpSpPr>
        <p:grpSpPr>
          <a:xfrm>
            <a:off x="2339975" y="2708275"/>
            <a:ext cx="3313113" cy="3455988"/>
            <a:chOff x="1338" y="572"/>
            <a:chExt cx="3129" cy="2631"/>
          </a:xfrm>
        </p:grpSpPr>
        <p:sp>
          <p:nvSpPr>
            <p:cNvPr id="9247" name="Line 5"/>
            <p:cNvSpPr/>
            <p:nvPr/>
          </p:nvSpPr>
          <p:spPr>
            <a:xfrm>
              <a:off x="1338" y="1933"/>
              <a:ext cx="2767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9248" name="Line 6"/>
            <p:cNvSpPr/>
            <p:nvPr/>
          </p:nvSpPr>
          <p:spPr>
            <a:xfrm flipV="1">
              <a:off x="2699" y="754"/>
              <a:ext cx="0" cy="2449"/>
            </a:xfrm>
            <a:prstGeom prst="line">
              <a:avLst/>
            </a:prstGeom>
            <a:ln w="3492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9249" name="Text Box 7"/>
            <p:cNvSpPr txBox="1"/>
            <p:nvPr/>
          </p:nvSpPr>
          <p:spPr>
            <a:xfrm>
              <a:off x="2426" y="572"/>
              <a:ext cx="453" cy="39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800" dirty="0">
                  <a:latin typeface="Arial" panose="020B0604020202020204" pitchFamily="34" charset="0"/>
                </a:rPr>
                <a:t>y</a:t>
              </a:r>
              <a:endParaRPr lang="en-US" altLang="zh-CN" sz="2800" dirty="0">
                <a:latin typeface="Arial" panose="020B0604020202020204" pitchFamily="34" charset="0"/>
              </a:endParaRPr>
            </a:p>
          </p:txBody>
        </p:sp>
        <p:sp>
          <p:nvSpPr>
            <p:cNvPr id="9250" name="Text Box 8"/>
            <p:cNvSpPr txBox="1"/>
            <p:nvPr/>
          </p:nvSpPr>
          <p:spPr>
            <a:xfrm>
              <a:off x="4014" y="1842"/>
              <a:ext cx="453" cy="39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800" dirty="0">
                  <a:latin typeface="Arial" panose="020B0604020202020204" pitchFamily="34" charset="0"/>
                </a:rPr>
                <a:t>x</a:t>
              </a:r>
              <a:endParaRPr lang="en-US" altLang="zh-CN" sz="2800" dirty="0">
                <a:latin typeface="Arial" panose="020B0604020202020204" pitchFamily="34" charset="0"/>
              </a:endParaRPr>
            </a:p>
          </p:txBody>
        </p:sp>
        <p:sp>
          <p:nvSpPr>
            <p:cNvPr id="9251" name="Text Box 9"/>
            <p:cNvSpPr txBox="1"/>
            <p:nvPr/>
          </p:nvSpPr>
          <p:spPr>
            <a:xfrm>
              <a:off x="2471" y="1888"/>
              <a:ext cx="453" cy="39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800" dirty="0">
                  <a:latin typeface="Arial" panose="020B0604020202020204" pitchFamily="34" charset="0"/>
                </a:rPr>
                <a:t>o</a:t>
              </a:r>
              <a:endParaRPr lang="en-US" altLang="zh-CN" sz="2800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9230" name="Group 47"/>
          <p:cNvGrpSpPr/>
          <p:nvPr/>
        </p:nvGrpSpPr>
        <p:grpSpPr>
          <a:xfrm>
            <a:off x="2339975" y="333375"/>
            <a:ext cx="4033838" cy="457200"/>
            <a:chOff x="1474" y="210"/>
            <a:chExt cx="2541" cy="288"/>
          </a:xfrm>
        </p:grpSpPr>
        <p:sp>
          <p:nvSpPr>
            <p:cNvPr id="9246" name="Text Box 11"/>
            <p:cNvSpPr txBox="1"/>
            <p:nvPr/>
          </p:nvSpPr>
          <p:spPr>
            <a:xfrm>
              <a:off x="1474" y="210"/>
              <a:ext cx="2541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2400" b="1" dirty="0">
                  <a:latin typeface="Arial" panose="020B0604020202020204" pitchFamily="34" charset="0"/>
                </a:rPr>
                <a:t>设    是一个锐角</a:t>
              </a:r>
              <a:r>
                <a:rPr lang="en-US" altLang="zh-CN" sz="2400" b="1" dirty="0">
                  <a:latin typeface="Arial" panose="020B0604020202020204" pitchFamily="34" charset="0"/>
                </a:rPr>
                <a:t>,</a:t>
              </a:r>
              <a:endParaRPr lang="en-US" altLang="zh-CN" sz="2400" b="1" dirty="0">
                <a:latin typeface="Arial" panose="020B0604020202020204" pitchFamily="34" charset="0"/>
              </a:endParaRPr>
            </a:p>
          </p:txBody>
        </p:sp>
        <p:graphicFrame>
          <p:nvGraphicFramePr>
            <p:cNvPr id="9228" name="Object 12"/>
            <p:cNvGraphicFramePr/>
            <p:nvPr/>
          </p:nvGraphicFramePr>
          <p:xfrm>
            <a:off x="1746" y="255"/>
            <a:ext cx="229" cy="2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2" name="" r:id="rId1" imgW="152400" imgH="139700" progId="Equation.3">
                    <p:embed/>
                  </p:oleObj>
                </mc:Choice>
                <mc:Fallback>
                  <p:oleObj name="" r:id="rId1" imgW="152400" imgH="139700" progId="Equation.3">
                    <p:embed/>
                    <p:pic>
                      <p:nvPicPr>
                        <p:cNvPr id="0" name="图片 3091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1746" y="255"/>
                          <a:ext cx="229" cy="21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" name="Group 30"/>
          <p:cNvGrpSpPr/>
          <p:nvPr/>
        </p:nvGrpSpPr>
        <p:grpSpPr>
          <a:xfrm>
            <a:off x="2124075" y="620713"/>
            <a:ext cx="4824413" cy="1122362"/>
            <a:chOff x="839" y="436"/>
            <a:chExt cx="3039" cy="707"/>
          </a:xfrm>
        </p:grpSpPr>
        <p:sp>
          <p:nvSpPr>
            <p:cNvPr id="9245" name="Text Box 18"/>
            <p:cNvSpPr txBox="1"/>
            <p:nvPr/>
          </p:nvSpPr>
          <p:spPr>
            <a:xfrm>
              <a:off x="839" y="510"/>
              <a:ext cx="3039" cy="63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2400" b="1" dirty="0">
                  <a:latin typeface="Arial" panose="020B0604020202020204" pitchFamily="34" charset="0"/>
                </a:rPr>
                <a:t>则            的角可以表示为</a:t>
              </a:r>
              <a:endParaRPr lang="zh-CN" altLang="en-US" sz="2400" b="1" dirty="0">
                <a:latin typeface="Arial" panose="020B0604020202020204" pitchFamily="34" charset="0"/>
              </a:endParaRPr>
            </a:p>
            <a:p>
              <a:pPr>
                <a:spcBef>
                  <a:spcPct val="50000"/>
                </a:spcBef>
              </a:pPr>
              <a:endParaRPr lang="en-US" altLang="zh-CN" sz="2400" dirty="0">
                <a:latin typeface="Arial" panose="020B0604020202020204" pitchFamily="34" charset="0"/>
              </a:endParaRPr>
            </a:p>
          </p:txBody>
        </p:sp>
        <p:graphicFrame>
          <p:nvGraphicFramePr>
            <p:cNvPr id="9227" name="Object 20"/>
            <p:cNvGraphicFramePr/>
            <p:nvPr/>
          </p:nvGraphicFramePr>
          <p:xfrm>
            <a:off x="1156" y="436"/>
            <a:ext cx="542" cy="4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9" name="" r:id="rId3" imgW="444500" imgH="393700" progId="Equation.3">
                    <p:embed/>
                  </p:oleObj>
                </mc:Choice>
                <mc:Fallback>
                  <p:oleObj name="" r:id="rId3" imgW="444500" imgH="393700" progId="Equation.3">
                    <p:embed/>
                    <p:pic>
                      <p:nvPicPr>
                        <p:cNvPr id="0" name="图片 3088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156" y="436"/>
                          <a:ext cx="542" cy="48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" name="Group 31"/>
          <p:cNvGrpSpPr/>
          <p:nvPr/>
        </p:nvGrpSpPr>
        <p:grpSpPr>
          <a:xfrm>
            <a:off x="2124075" y="1196975"/>
            <a:ext cx="6049963" cy="1147763"/>
            <a:chOff x="748" y="1117"/>
            <a:chExt cx="3811" cy="723"/>
          </a:xfrm>
        </p:grpSpPr>
        <p:sp>
          <p:nvSpPr>
            <p:cNvPr id="9244" name="Text Box 16"/>
            <p:cNvSpPr txBox="1"/>
            <p:nvPr/>
          </p:nvSpPr>
          <p:spPr>
            <a:xfrm>
              <a:off x="748" y="1207"/>
              <a:ext cx="3811" cy="63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2400" b="1" dirty="0">
                  <a:latin typeface="Arial" panose="020B0604020202020204" pitchFamily="34" charset="0"/>
                </a:rPr>
                <a:t>则              的角可以表示为</a:t>
              </a:r>
              <a:endParaRPr lang="zh-CN" altLang="en-US" sz="2400" b="1" dirty="0">
                <a:latin typeface="Arial" panose="020B0604020202020204" pitchFamily="34" charset="0"/>
              </a:endParaRPr>
            </a:p>
            <a:p>
              <a:pPr>
                <a:spcBef>
                  <a:spcPct val="50000"/>
                </a:spcBef>
              </a:pPr>
              <a:endParaRPr lang="en-US" altLang="zh-CN" sz="2400" b="1" dirty="0">
                <a:latin typeface="Arial" panose="020B0604020202020204" pitchFamily="34" charset="0"/>
              </a:endParaRPr>
            </a:p>
          </p:txBody>
        </p:sp>
        <p:graphicFrame>
          <p:nvGraphicFramePr>
            <p:cNvPr id="9226" name="Object 21"/>
            <p:cNvGraphicFramePr/>
            <p:nvPr/>
          </p:nvGraphicFramePr>
          <p:xfrm>
            <a:off x="1066" y="1117"/>
            <a:ext cx="637" cy="4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7" name="" r:id="rId5" imgW="520700" imgH="393700" progId="Equation.3">
                    <p:embed/>
                  </p:oleObj>
                </mc:Choice>
                <mc:Fallback>
                  <p:oleObj name="" r:id="rId5" imgW="520700" imgH="393700" progId="Equation.3">
                    <p:embed/>
                    <p:pic>
                      <p:nvPicPr>
                        <p:cNvPr id="0" name="图片 3086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1066" y="1117"/>
                          <a:ext cx="637" cy="48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" name="Group 32"/>
          <p:cNvGrpSpPr/>
          <p:nvPr/>
        </p:nvGrpSpPr>
        <p:grpSpPr>
          <a:xfrm>
            <a:off x="2124075" y="1916113"/>
            <a:ext cx="6337300" cy="1149350"/>
            <a:chOff x="839" y="1797"/>
            <a:chExt cx="3992" cy="724"/>
          </a:xfrm>
        </p:grpSpPr>
        <p:sp>
          <p:nvSpPr>
            <p:cNvPr id="9243" name="Text Box 19"/>
            <p:cNvSpPr txBox="1"/>
            <p:nvPr/>
          </p:nvSpPr>
          <p:spPr>
            <a:xfrm>
              <a:off x="839" y="1888"/>
              <a:ext cx="3992" cy="63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2400" b="1" dirty="0">
                  <a:latin typeface="Arial" panose="020B0604020202020204" pitchFamily="34" charset="0"/>
                </a:rPr>
                <a:t>则               的角可以表示为</a:t>
              </a:r>
              <a:endParaRPr lang="zh-CN" altLang="en-US" sz="2400" b="1" dirty="0">
                <a:latin typeface="Arial" panose="020B0604020202020204" pitchFamily="34" charset="0"/>
              </a:endParaRPr>
            </a:p>
            <a:p>
              <a:pPr>
                <a:spcBef>
                  <a:spcPct val="50000"/>
                </a:spcBef>
              </a:pPr>
              <a:endParaRPr lang="en-US" altLang="zh-CN" sz="2400" b="1" dirty="0">
                <a:latin typeface="Arial" panose="020B0604020202020204" pitchFamily="34" charset="0"/>
              </a:endParaRPr>
            </a:p>
          </p:txBody>
        </p:sp>
        <p:graphicFrame>
          <p:nvGraphicFramePr>
            <p:cNvPr id="9225" name="Object 22"/>
            <p:cNvGraphicFramePr/>
            <p:nvPr/>
          </p:nvGraphicFramePr>
          <p:xfrm>
            <a:off x="1156" y="1797"/>
            <a:ext cx="672" cy="45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8" name="" r:id="rId7" imgW="584200" imgH="393700" progId="Equation.3">
                    <p:embed/>
                  </p:oleObj>
                </mc:Choice>
                <mc:Fallback>
                  <p:oleObj name="" r:id="rId7" imgW="584200" imgH="393700" progId="Equation.3">
                    <p:embed/>
                    <p:pic>
                      <p:nvPicPr>
                        <p:cNvPr id="0" name="图片 3087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1156" y="1797"/>
                          <a:ext cx="672" cy="453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37601" name="Object 33"/>
          <p:cNvGraphicFramePr/>
          <p:nvPr/>
        </p:nvGraphicFramePr>
        <p:xfrm>
          <a:off x="5940425" y="765175"/>
          <a:ext cx="982663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" name="" r:id="rId9" imgW="381000" imgH="139700" progId="Equation.3">
                  <p:embed/>
                </p:oleObj>
              </mc:Choice>
              <mc:Fallback>
                <p:oleObj name="" r:id="rId9" imgW="381000" imgH="139700" progId="Equation.3">
                  <p:embed/>
                  <p:pic>
                    <p:nvPicPr>
                      <p:cNvPr id="0" name="图片 3089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940425" y="765175"/>
                        <a:ext cx="982663" cy="3603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7603" name="Object 35"/>
          <p:cNvGraphicFramePr/>
          <p:nvPr/>
        </p:nvGraphicFramePr>
        <p:xfrm>
          <a:off x="5940425" y="1412875"/>
          <a:ext cx="982663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" r:id="rId11" imgW="380365" imgH="152400" progId="Equation.3">
                  <p:embed/>
                </p:oleObj>
              </mc:Choice>
              <mc:Fallback>
                <p:oleObj name="" r:id="rId11" imgW="380365" imgH="152400" progId="Equation.3">
                  <p:embed/>
                  <p:pic>
                    <p:nvPicPr>
                      <p:cNvPr id="0" name="图片 3082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940425" y="1412875"/>
                        <a:ext cx="982663" cy="3937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7605" name="Object 37"/>
          <p:cNvGraphicFramePr/>
          <p:nvPr/>
        </p:nvGraphicFramePr>
        <p:xfrm>
          <a:off x="6273800" y="2109788"/>
          <a:ext cx="655638" cy="36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" r:id="rId13" imgW="254000" imgH="139700" progId="Equation.3">
                  <p:embed/>
                </p:oleObj>
              </mc:Choice>
              <mc:Fallback>
                <p:oleObj name="" r:id="rId13" imgW="254000" imgH="139700" progId="Equation.3">
                  <p:embed/>
                  <p:pic>
                    <p:nvPicPr>
                      <p:cNvPr id="0" name="图片 3090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273800" y="2109788"/>
                        <a:ext cx="655638" cy="3603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34" name="Text Box 39"/>
          <p:cNvSpPr txBox="1"/>
          <p:nvPr/>
        </p:nvSpPr>
        <p:spPr>
          <a:xfrm>
            <a:off x="468313" y="476250"/>
            <a:ext cx="719137" cy="1431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400" dirty="0">
                <a:solidFill>
                  <a:srgbClr val="FF3300"/>
                </a:solidFill>
                <a:latin typeface="Arial" panose="020B0604020202020204" pitchFamily="34" charset="0"/>
                <a:ea typeface="隶书" pitchFamily="49" charset="-122"/>
              </a:rPr>
              <a:t>思考</a:t>
            </a:r>
            <a:endParaRPr lang="zh-CN" altLang="en-US" sz="4400" dirty="0">
              <a:solidFill>
                <a:srgbClr val="FF3300"/>
              </a:solidFill>
              <a:latin typeface="Arial" panose="020B0604020202020204" pitchFamily="34" charset="0"/>
              <a:ea typeface="隶书" pitchFamily="49" charset="-122"/>
            </a:endParaRPr>
          </a:p>
        </p:txBody>
      </p:sp>
      <p:grpSp>
        <p:nvGrpSpPr>
          <p:cNvPr id="7" name="Group 49"/>
          <p:cNvGrpSpPr/>
          <p:nvPr/>
        </p:nvGrpSpPr>
        <p:grpSpPr>
          <a:xfrm>
            <a:off x="1547813" y="3213100"/>
            <a:ext cx="2232025" cy="1295400"/>
            <a:chOff x="975" y="2024"/>
            <a:chExt cx="1406" cy="816"/>
          </a:xfrm>
        </p:grpSpPr>
        <p:graphicFrame>
          <p:nvGraphicFramePr>
            <p:cNvPr id="9224" name="Object 34"/>
            <p:cNvGraphicFramePr/>
            <p:nvPr/>
          </p:nvGraphicFramePr>
          <p:xfrm>
            <a:off x="975" y="2024"/>
            <a:ext cx="619" cy="2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0" name="" r:id="rId15" imgW="381000" imgH="139700" progId="Equation.3">
                    <p:embed/>
                  </p:oleObj>
                </mc:Choice>
                <mc:Fallback>
                  <p:oleObj name="" r:id="rId15" imgW="381000" imgH="139700" progId="Equation.3">
                    <p:embed/>
                    <p:pic>
                      <p:nvPicPr>
                        <p:cNvPr id="0" name="图片 3079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975" y="2024"/>
                          <a:ext cx="619" cy="227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242" name="Line 43"/>
            <p:cNvSpPr/>
            <p:nvPr/>
          </p:nvSpPr>
          <p:spPr>
            <a:xfrm flipH="1" flipV="1">
              <a:off x="1610" y="2296"/>
              <a:ext cx="771" cy="544"/>
            </a:xfrm>
            <a:prstGeom prst="line">
              <a:avLst/>
            </a:prstGeom>
            <a:ln w="25400" cap="flat" cmpd="sng">
              <a:solidFill>
                <a:srgbClr val="FF6600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8" name="Group 50"/>
          <p:cNvGrpSpPr/>
          <p:nvPr/>
        </p:nvGrpSpPr>
        <p:grpSpPr>
          <a:xfrm>
            <a:off x="1979613" y="4508500"/>
            <a:ext cx="1800225" cy="1328738"/>
            <a:chOff x="1247" y="2840"/>
            <a:chExt cx="1134" cy="837"/>
          </a:xfrm>
        </p:grpSpPr>
        <p:graphicFrame>
          <p:nvGraphicFramePr>
            <p:cNvPr id="9223" name="Object 38"/>
            <p:cNvGraphicFramePr/>
            <p:nvPr/>
          </p:nvGraphicFramePr>
          <p:xfrm>
            <a:off x="1247" y="3430"/>
            <a:ext cx="619" cy="24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4" name="" r:id="rId16" imgW="380365" imgH="152400" progId="Equation.3">
                    <p:embed/>
                  </p:oleObj>
                </mc:Choice>
                <mc:Fallback>
                  <p:oleObj name="" r:id="rId16" imgW="380365" imgH="152400" progId="Equation.3">
                    <p:embed/>
                    <p:pic>
                      <p:nvPicPr>
                        <p:cNvPr id="0" name="图片 3083"/>
                        <p:cNvPicPr/>
                        <p:nvPr/>
                      </p:nvPicPr>
                      <p:blipFill>
                        <a:blip r:embed="rId17"/>
                        <a:stretch>
                          <a:fillRect/>
                        </a:stretch>
                      </p:blipFill>
                      <p:spPr>
                        <a:xfrm>
                          <a:off x="1247" y="3430"/>
                          <a:ext cx="619" cy="247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241" name="Line 44"/>
            <p:cNvSpPr/>
            <p:nvPr/>
          </p:nvSpPr>
          <p:spPr>
            <a:xfrm flipH="1">
              <a:off x="1655" y="2840"/>
              <a:ext cx="726" cy="545"/>
            </a:xfrm>
            <a:prstGeom prst="line">
              <a:avLst/>
            </a:prstGeom>
            <a:ln w="25400" cap="flat" cmpd="sng">
              <a:solidFill>
                <a:srgbClr val="969696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9" name="Group 51"/>
          <p:cNvGrpSpPr/>
          <p:nvPr/>
        </p:nvGrpSpPr>
        <p:grpSpPr>
          <a:xfrm>
            <a:off x="3779838" y="4508500"/>
            <a:ext cx="1420812" cy="1346200"/>
            <a:chOff x="2381" y="2840"/>
            <a:chExt cx="895" cy="848"/>
          </a:xfrm>
        </p:grpSpPr>
        <p:graphicFrame>
          <p:nvGraphicFramePr>
            <p:cNvPr id="9222" name="Object 36"/>
            <p:cNvGraphicFramePr/>
            <p:nvPr/>
          </p:nvGraphicFramePr>
          <p:xfrm>
            <a:off x="2863" y="3461"/>
            <a:ext cx="413" cy="2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5" name="" r:id="rId18" imgW="254000" imgH="139700" progId="Equation.3">
                    <p:embed/>
                  </p:oleObj>
                </mc:Choice>
                <mc:Fallback>
                  <p:oleObj name="" r:id="rId18" imgW="254000" imgH="139700" progId="Equation.3">
                    <p:embed/>
                    <p:pic>
                      <p:nvPicPr>
                        <p:cNvPr id="0" name="图片 3084"/>
                        <p:cNvPicPr/>
                        <p:nvPr/>
                      </p:nvPicPr>
                      <p:blipFill>
                        <a:blip r:embed="rId19"/>
                        <a:stretch>
                          <a:fillRect/>
                        </a:stretch>
                      </p:blipFill>
                      <p:spPr>
                        <a:xfrm>
                          <a:off x="2863" y="3461"/>
                          <a:ext cx="413" cy="227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240" name="Line 45"/>
            <p:cNvSpPr/>
            <p:nvPr/>
          </p:nvSpPr>
          <p:spPr>
            <a:xfrm>
              <a:off x="2381" y="2840"/>
              <a:ext cx="771" cy="590"/>
            </a:xfrm>
            <a:prstGeom prst="line">
              <a:avLst/>
            </a:prstGeom>
            <a:ln w="25400" cap="flat" cmpd="sng">
              <a:solidFill>
                <a:schemeClr val="hlink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10" name="Group 48"/>
          <p:cNvGrpSpPr/>
          <p:nvPr/>
        </p:nvGrpSpPr>
        <p:grpSpPr>
          <a:xfrm>
            <a:off x="3779838" y="3284538"/>
            <a:ext cx="1725612" cy="1225550"/>
            <a:chOff x="2381" y="2069"/>
            <a:chExt cx="1087" cy="772"/>
          </a:xfrm>
        </p:grpSpPr>
        <p:sp>
          <p:nvSpPr>
            <p:cNvPr id="9239" name="Line 42"/>
            <p:cNvSpPr/>
            <p:nvPr/>
          </p:nvSpPr>
          <p:spPr>
            <a:xfrm flipV="1">
              <a:off x="2381" y="2251"/>
              <a:ext cx="817" cy="59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graphicFrame>
          <p:nvGraphicFramePr>
            <p:cNvPr id="9221" name="Object 46"/>
            <p:cNvGraphicFramePr/>
            <p:nvPr/>
          </p:nvGraphicFramePr>
          <p:xfrm>
            <a:off x="3243" y="2069"/>
            <a:ext cx="225" cy="2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6" name="" r:id="rId20" imgW="139700" imgH="139700" progId="Equation.3">
                    <p:embed/>
                  </p:oleObj>
                </mc:Choice>
                <mc:Fallback>
                  <p:oleObj name="" r:id="rId20" imgW="139700" imgH="139700" progId="Equation.3">
                    <p:embed/>
                    <p:pic>
                      <p:nvPicPr>
                        <p:cNvPr id="0" name="图片 3085"/>
                        <p:cNvPicPr/>
                        <p:nvPr/>
                      </p:nvPicPr>
                      <p:blipFill>
                        <a:blip r:embed="rId21"/>
                        <a:stretch>
                          <a:fillRect/>
                        </a:stretch>
                      </p:blipFill>
                      <p:spPr>
                        <a:xfrm>
                          <a:off x="3243" y="2069"/>
                          <a:ext cx="225" cy="225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76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76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7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7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7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37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7" name="Rectangle 4"/>
          <p:cNvSpPr/>
          <p:nvPr/>
        </p:nvSpPr>
        <p:spPr>
          <a:xfrm>
            <a:off x="1547813" y="765175"/>
            <a:ext cx="6732587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latin typeface="Arial" panose="020B0604020202020204" pitchFamily="34" charset="0"/>
              </a:rPr>
              <a:t>观察我们学过的四组诱导公式它们能否通过一句话概括出来呢</a:t>
            </a:r>
            <a:r>
              <a:rPr lang="zh-CN" altLang="en-US" sz="2800" b="1" dirty="0">
                <a:latin typeface="Arial" panose="020B0604020202020204" pitchFamily="34" charset="0"/>
                <a:hlinkClick r:id="rId1" action="ppaction://hlinksldjump"/>
              </a:rPr>
              <a:t>？</a:t>
            </a:r>
            <a:endParaRPr lang="zh-CN" altLang="en-US" sz="2800" b="1" dirty="0">
              <a:latin typeface="Arial" panose="020B0604020202020204" pitchFamily="34" charset="0"/>
            </a:endParaRPr>
          </a:p>
        </p:txBody>
      </p:sp>
      <p:sp>
        <p:nvSpPr>
          <p:cNvPr id="239621" name="Rectangle 5"/>
          <p:cNvSpPr/>
          <p:nvPr/>
        </p:nvSpPr>
        <p:spPr>
          <a:xfrm>
            <a:off x="1258888" y="4508500"/>
            <a:ext cx="5834062" cy="5111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>
              <a:lnSpc>
                <a:spcPct val="90000"/>
              </a:lnSpc>
              <a:spcBef>
                <a:spcPct val="50000"/>
              </a:spcBef>
            </a:pPr>
            <a:r>
              <a:rPr lang="zh-CN" altLang="en-US" sz="2800" b="1" dirty="0">
                <a:latin typeface="Arial" panose="020B0604020202020204" pitchFamily="34" charset="0"/>
              </a:rPr>
              <a:t>简记为</a:t>
            </a:r>
            <a:r>
              <a:rPr lang="zh-CN" altLang="en-US" sz="2800" b="1" dirty="0">
                <a:solidFill>
                  <a:srgbClr val="FF3300"/>
                </a:solidFill>
                <a:latin typeface="Arial" panose="020B0604020202020204" pitchFamily="34" charset="0"/>
              </a:rPr>
              <a:t>“函数名不变，符号看象限”</a:t>
            </a:r>
            <a:endParaRPr lang="zh-CN" altLang="en-US" sz="28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0249" name="Text Box 6"/>
          <p:cNvSpPr txBox="1"/>
          <p:nvPr/>
        </p:nvSpPr>
        <p:spPr>
          <a:xfrm>
            <a:off x="468313" y="476250"/>
            <a:ext cx="719137" cy="1431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400" dirty="0">
                <a:solidFill>
                  <a:srgbClr val="FF3300"/>
                </a:solidFill>
                <a:latin typeface="Arial" panose="020B0604020202020204" pitchFamily="34" charset="0"/>
                <a:ea typeface="隶书" pitchFamily="49" charset="-122"/>
              </a:rPr>
              <a:t>讨论</a:t>
            </a:r>
            <a:endParaRPr lang="zh-CN" altLang="en-US" sz="4400" dirty="0">
              <a:solidFill>
                <a:srgbClr val="FF3300"/>
              </a:solidFill>
              <a:latin typeface="Arial" panose="020B0604020202020204" pitchFamily="34" charset="0"/>
              <a:ea typeface="隶书" pitchFamily="49" charset="-122"/>
            </a:endParaRPr>
          </a:p>
        </p:txBody>
      </p:sp>
      <p:grpSp>
        <p:nvGrpSpPr>
          <p:cNvPr id="2" name="Group 21"/>
          <p:cNvGrpSpPr/>
          <p:nvPr/>
        </p:nvGrpSpPr>
        <p:grpSpPr>
          <a:xfrm>
            <a:off x="1547813" y="2420938"/>
            <a:ext cx="4878387" cy="519112"/>
            <a:chOff x="748" y="1706"/>
            <a:chExt cx="3073" cy="327"/>
          </a:xfrm>
        </p:grpSpPr>
        <p:graphicFrame>
          <p:nvGraphicFramePr>
            <p:cNvPr id="10244" name="Object 7"/>
            <p:cNvGraphicFramePr/>
            <p:nvPr/>
          </p:nvGraphicFramePr>
          <p:xfrm>
            <a:off x="748" y="1706"/>
            <a:ext cx="1672" cy="3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1" name="" r:id="rId2" imgW="1040765" imgH="203200" progId="Equation.3">
                    <p:embed/>
                  </p:oleObj>
                </mc:Choice>
                <mc:Fallback>
                  <p:oleObj name="" r:id="rId2" imgW="1040765" imgH="203200" progId="Equation.3">
                    <p:embed/>
                    <p:pic>
                      <p:nvPicPr>
                        <p:cNvPr id="0" name="图片 3080"/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748" y="1706"/>
                          <a:ext cx="1672" cy="327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45" name="Object 8"/>
            <p:cNvGraphicFramePr/>
            <p:nvPr/>
          </p:nvGraphicFramePr>
          <p:xfrm>
            <a:off x="2422" y="1740"/>
            <a:ext cx="549" cy="2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2" name="" r:id="rId4" imgW="304800" imgH="152400" progId="Equation.3">
                    <p:embed/>
                  </p:oleObj>
                </mc:Choice>
                <mc:Fallback>
                  <p:oleObj name="" r:id="rId4" imgW="304800" imgH="152400" progId="Equation.3">
                    <p:embed/>
                    <p:pic>
                      <p:nvPicPr>
                        <p:cNvPr id="0" name="图片 3081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2422" y="1740"/>
                          <a:ext cx="549" cy="275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46" name="Object 9"/>
            <p:cNvGraphicFramePr/>
            <p:nvPr/>
          </p:nvGraphicFramePr>
          <p:xfrm>
            <a:off x="3163" y="1717"/>
            <a:ext cx="658" cy="29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7" name="" r:id="rId6" imgW="367665" imgH="165100" progId="Equation.3">
                    <p:embed/>
                  </p:oleObj>
                </mc:Choice>
                <mc:Fallback>
                  <p:oleObj name="" r:id="rId6" imgW="367665" imgH="165100" progId="Equation.3">
                    <p:embed/>
                    <p:pic>
                      <p:nvPicPr>
                        <p:cNvPr id="0" name="图片 3096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3163" y="1717"/>
                          <a:ext cx="658" cy="295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oup 16"/>
          <p:cNvGrpSpPr/>
          <p:nvPr/>
        </p:nvGrpSpPr>
        <p:grpSpPr>
          <a:xfrm>
            <a:off x="1116013" y="3141663"/>
            <a:ext cx="7416800" cy="946150"/>
            <a:chOff x="612" y="1616"/>
            <a:chExt cx="4672" cy="596"/>
          </a:xfrm>
        </p:grpSpPr>
        <p:sp>
          <p:nvSpPr>
            <p:cNvPr id="10252" name="Text Box 11"/>
            <p:cNvSpPr txBox="1"/>
            <p:nvPr/>
          </p:nvSpPr>
          <p:spPr>
            <a:xfrm>
              <a:off x="612" y="1616"/>
              <a:ext cx="4672" cy="59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2800" b="1" dirty="0">
                  <a:latin typeface="Arial" panose="020B0604020202020204" pitchFamily="34" charset="0"/>
                </a:rPr>
                <a:t>的三角函数值，等于    的同名三角函数值前面加上把    看作锐角时原函数值的符号。</a:t>
              </a:r>
              <a:endParaRPr lang="zh-CN" altLang="en-US" sz="2800" b="1" dirty="0">
                <a:latin typeface="Arial" panose="020B0604020202020204" pitchFamily="34" charset="0"/>
              </a:endParaRPr>
            </a:p>
          </p:txBody>
        </p:sp>
        <p:graphicFrame>
          <p:nvGraphicFramePr>
            <p:cNvPr id="10242" name="Object 13"/>
            <p:cNvGraphicFramePr/>
            <p:nvPr/>
          </p:nvGraphicFramePr>
          <p:xfrm>
            <a:off x="2699" y="1661"/>
            <a:ext cx="273" cy="25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3" name="" r:id="rId8" imgW="152400" imgH="139700" progId="Equation.3">
                    <p:embed/>
                  </p:oleObj>
                </mc:Choice>
                <mc:Fallback>
                  <p:oleObj name="" r:id="rId8" imgW="152400" imgH="139700" progId="Equation.3">
                    <p:embed/>
                    <p:pic>
                      <p:nvPicPr>
                        <p:cNvPr id="0" name="图片 3102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2699" y="1661"/>
                          <a:ext cx="273" cy="251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43" name="Object 14"/>
            <p:cNvGraphicFramePr/>
            <p:nvPr/>
          </p:nvGraphicFramePr>
          <p:xfrm>
            <a:off x="1383" y="1933"/>
            <a:ext cx="273" cy="25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3" name="" r:id="rId10" imgW="152400" imgH="139700" progId="Equation.3">
                    <p:embed/>
                  </p:oleObj>
                </mc:Choice>
                <mc:Fallback>
                  <p:oleObj name="" r:id="rId10" imgW="152400" imgH="139700" progId="Equation.3">
                    <p:embed/>
                    <p:pic>
                      <p:nvPicPr>
                        <p:cNvPr id="0" name="图片 3092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1383" y="1933"/>
                          <a:ext cx="273" cy="251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39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96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74" name="Rectangle 4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</p:txBody>
      </p:sp>
      <p:graphicFrame>
        <p:nvGraphicFramePr>
          <p:cNvPr id="199685" name="Object 2"/>
          <p:cNvGraphicFramePr/>
          <p:nvPr/>
        </p:nvGraphicFramePr>
        <p:xfrm>
          <a:off x="755650" y="1196975"/>
          <a:ext cx="1584325" cy="835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0" name="" r:id="rId1" imgW="558800" imgH="393700" progId="Equation.3">
                  <p:embed/>
                </p:oleObj>
              </mc:Choice>
              <mc:Fallback>
                <p:oleObj name="" r:id="rId1" imgW="558800" imgH="393700" progId="Equation.3">
                  <p:embed/>
                  <p:pic>
                    <p:nvPicPr>
                      <p:cNvPr id="0" name="图片 3099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755650" y="1196975"/>
                        <a:ext cx="1584325" cy="8350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5" name="Rectangle 7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</p:txBody>
      </p:sp>
      <p:graphicFrame>
        <p:nvGraphicFramePr>
          <p:cNvPr id="199688" name="Object 3"/>
          <p:cNvGraphicFramePr/>
          <p:nvPr/>
        </p:nvGraphicFramePr>
        <p:xfrm>
          <a:off x="2843213" y="1268413"/>
          <a:ext cx="1800225" cy="642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1" name="" r:id="rId3" imgW="647700" imgH="228600" progId="Equation.3">
                  <p:embed/>
                </p:oleObj>
              </mc:Choice>
              <mc:Fallback>
                <p:oleObj name="" r:id="rId3" imgW="647700" imgH="228600" progId="Equation.3">
                  <p:embed/>
                  <p:pic>
                    <p:nvPicPr>
                      <p:cNvPr id="0" name="图片 3100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43213" y="1268413"/>
                        <a:ext cx="1800225" cy="6429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6" name="Rectangle 9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</p:txBody>
      </p:sp>
      <p:graphicFrame>
        <p:nvGraphicFramePr>
          <p:cNvPr id="199690" name="Object 4"/>
          <p:cNvGraphicFramePr/>
          <p:nvPr/>
        </p:nvGraphicFramePr>
        <p:xfrm>
          <a:off x="5651500" y="1196975"/>
          <a:ext cx="1512888" cy="865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9" name="" r:id="rId5" imgW="444500" imgH="393700" progId="Equation.3">
                  <p:embed/>
                </p:oleObj>
              </mc:Choice>
              <mc:Fallback>
                <p:oleObj name="" r:id="rId5" imgW="444500" imgH="393700" progId="Equation.3">
                  <p:embed/>
                  <p:pic>
                    <p:nvPicPr>
                      <p:cNvPr id="0" name="图片 3098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651500" y="1196975"/>
                        <a:ext cx="1512888" cy="8651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7" name="Rectangle 13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1278" name="Rectangle 16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</p:txBody>
      </p:sp>
      <p:graphicFrame>
        <p:nvGraphicFramePr>
          <p:cNvPr id="199697" name="Object 5"/>
          <p:cNvGraphicFramePr/>
          <p:nvPr/>
        </p:nvGraphicFramePr>
        <p:xfrm>
          <a:off x="827088" y="2060575"/>
          <a:ext cx="1111250" cy="73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2" name="" r:id="rId7" imgW="457200" imgH="393700" progId="Equation.3">
                  <p:embed/>
                </p:oleObj>
              </mc:Choice>
              <mc:Fallback>
                <p:oleObj name="" r:id="rId7" imgW="457200" imgH="393700" progId="Equation.3">
                  <p:embed/>
                  <p:pic>
                    <p:nvPicPr>
                      <p:cNvPr id="0" name="图片 310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27088" y="2060575"/>
                        <a:ext cx="1111250" cy="7397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9" name="Rectangle 19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</p:txBody>
      </p:sp>
      <p:graphicFrame>
        <p:nvGraphicFramePr>
          <p:cNvPr id="199700" name="Object 6"/>
          <p:cNvGraphicFramePr/>
          <p:nvPr/>
        </p:nvGraphicFramePr>
        <p:xfrm>
          <a:off x="2916238" y="2276475"/>
          <a:ext cx="1439862" cy="484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5" name="" r:id="rId9" imgW="520700" imgH="203200" progId="Equation.3">
                  <p:embed/>
                </p:oleObj>
              </mc:Choice>
              <mc:Fallback>
                <p:oleObj name="" r:id="rId9" imgW="520700" imgH="203200" progId="Equation.3">
                  <p:embed/>
                  <p:pic>
                    <p:nvPicPr>
                      <p:cNvPr id="0" name="图片 3094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916238" y="2276475"/>
                        <a:ext cx="1439862" cy="4841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80" name="Rectangle 22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</p:txBody>
      </p:sp>
      <p:graphicFrame>
        <p:nvGraphicFramePr>
          <p:cNvPr id="199703" name="Object 7"/>
          <p:cNvGraphicFramePr/>
          <p:nvPr/>
        </p:nvGraphicFramePr>
        <p:xfrm>
          <a:off x="5580063" y="2205038"/>
          <a:ext cx="1512887" cy="550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" name="" r:id="rId11" imgW="520065" imgH="203200" progId="Equation.3">
                  <p:embed/>
                </p:oleObj>
              </mc:Choice>
              <mc:Fallback>
                <p:oleObj name="" r:id="rId11" imgW="520065" imgH="203200" progId="Equation.3">
                  <p:embed/>
                  <p:pic>
                    <p:nvPicPr>
                      <p:cNvPr id="0" name="图片 3093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580063" y="2205038"/>
                        <a:ext cx="1512887" cy="5508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81" name="Rectangle 25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1282" name="Rectangle 28"/>
          <p:cNvSpPr/>
          <p:nvPr/>
        </p:nvSpPr>
        <p:spPr>
          <a:xfrm>
            <a:off x="1187450" y="0"/>
            <a:ext cx="561657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</a:pPr>
            <a:r>
              <a:rPr lang="zh-CN" altLang="en-US" sz="4000" dirty="0">
                <a:solidFill>
                  <a:srgbClr val="FF3300"/>
                </a:solidFill>
                <a:latin typeface="Arial" panose="020B0604020202020204" pitchFamily="34" charset="0"/>
                <a:ea typeface="隶书" pitchFamily="49" charset="-122"/>
              </a:rPr>
              <a:t>（四）、反馈练习</a:t>
            </a:r>
            <a:endParaRPr lang="zh-CN" altLang="en-US" sz="4000" dirty="0">
              <a:solidFill>
                <a:srgbClr val="FF3300"/>
              </a:solidFill>
              <a:latin typeface="Arial" panose="020B0604020202020204" pitchFamily="34" charset="0"/>
              <a:ea typeface="隶书" pitchFamily="49" charset="-122"/>
            </a:endParaRPr>
          </a:p>
        </p:txBody>
      </p:sp>
      <p:sp>
        <p:nvSpPr>
          <p:cNvPr id="199709" name="Text Box 29"/>
          <p:cNvSpPr txBox="1"/>
          <p:nvPr/>
        </p:nvSpPr>
        <p:spPr>
          <a:xfrm>
            <a:off x="1619250" y="692150"/>
            <a:ext cx="396081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latin typeface="宋体" panose="02010600030101010101" pitchFamily="2" charset="-122"/>
              </a:rPr>
              <a:t>1</a:t>
            </a:r>
            <a:r>
              <a:rPr lang="zh-CN" altLang="en-US" sz="2400" b="1" dirty="0">
                <a:latin typeface="宋体" panose="02010600030101010101" pitchFamily="2" charset="-122"/>
              </a:rPr>
              <a:t>、口答下列各题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199711" name="Text Box 31"/>
          <p:cNvSpPr txBox="1"/>
          <p:nvPr/>
        </p:nvSpPr>
        <p:spPr>
          <a:xfrm>
            <a:off x="1403350" y="3429000"/>
            <a:ext cx="374491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latin typeface="宋体" panose="02010600030101010101" pitchFamily="2" charset="-122"/>
              </a:rPr>
              <a:t>2</a:t>
            </a:r>
            <a:r>
              <a:rPr lang="zh-CN" altLang="en-US" sz="2400" b="1" dirty="0">
                <a:latin typeface="宋体" panose="02010600030101010101" pitchFamily="2" charset="-122"/>
              </a:rPr>
              <a:t>、求下列三角函数的值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graphicFrame>
        <p:nvGraphicFramePr>
          <p:cNvPr id="199712" name="Object 8"/>
          <p:cNvGraphicFramePr/>
          <p:nvPr>
            <p:ph sz="quarter" idx="1"/>
          </p:nvPr>
        </p:nvGraphicFramePr>
        <p:xfrm>
          <a:off x="1547813" y="4076700"/>
          <a:ext cx="1112837" cy="841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" name="" r:id="rId13" imgW="520700" imgH="393700" progId="Equation.3">
                  <p:embed/>
                </p:oleObj>
              </mc:Choice>
              <mc:Fallback>
                <p:oleObj name="" r:id="rId13" imgW="520700" imgH="393700" progId="Equation.3">
                  <p:embed/>
                  <p:pic>
                    <p:nvPicPr>
                      <p:cNvPr id="0" name="图片 3097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547813" y="4076700"/>
                        <a:ext cx="1112837" cy="841375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9714" name="Object 9"/>
          <p:cNvGraphicFramePr/>
          <p:nvPr>
            <p:ph sz="quarter" idx="2"/>
          </p:nvPr>
        </p:nvGraphicFramePr>
        <p:xfrm>
          <a:off x="3563938" y="4149725"/>
          <a:ext cx="1584325" cy="752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6" name="" r:id="rId15" imgW="698500" imgH="393700" progId="Equation.3">
                  <p:embed/>
                </p:oleObj>
              </mc:Choice>
              <mc:Fallback>
                <p:oleObj name="" r:id="rId15" imgW="698500" imgH="393700" progId="Equation.3">
                  <p:embed/>
                  <p:pic>
                    <p:nvPicPr>
                      <p:cNvPr id="0" name="图片 3095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3563938" y="4149725"/>
                        <a:ext cx="1584325" cy="752475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85" name="AutoShape 27">
            <a:hlinkClick r:id="" action="ppaction://noaction"/>
          </p:cNvPr>
          <p:cNvSpPr/>
          <p:nvPr/>
        </p:nvSpPr>
        <p:spPr>
          <a:xfrm>
            <a:off x="8027988" y="5949950"/>
            <a:ext cx="1116012" cy="908050"/>
          </a:xfrm>
          <a:prstGeom prst="actionButtonBlank">
            <a:avLst/>
          </a:prstGeom>
          <a:noFill/>
          <a:ln w="9525">
            <a:noFill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1286" name="AutoShape 112">
            <a:hlinkClick r:id="" action="ppaction://hlinkshowjump?jump=nextslide"/>
          </p:cNvPr>
          <p:cNvSpPr/>
          <p:nvPr/>
        </p:nvSpPr>
        <p:spPr>
          <a:xfrm>
            <a:off x="8027988" y="2205038"/>
            <a:ext cx="792162" cy="504825"/>
          </a:xfrm>
          <a:prstGeom prst="actionButtonForwardNext">
            <a:avLst/>
          </a:prstGeom>
          <a:solidFill>
            <a:schemeClr val="accent1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9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9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9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9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96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9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96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9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96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96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9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9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9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99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199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9709" grpId="0"/>
      <p:bldP spid="1997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3" name="Rectangle 6"/>
          <p:cNvSpPr/>
          <p:nvPr/>
        </p:nvSpPr>
        <p:spPr>
          <a:xfrm>
            <a:off x="1403350" y="620713"/>
            <a:ext cx="2663825" cy="79375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r>
              <a:rPr lang="zh-CN" altLang="en-US" sz="2800" b="1" dirty="0">
                <a:latin typeface="Arial" panose="020B0604020202020204" pitchFamily="34" charset="0"/>
              </a:rPr>
              <a:t>例</a:t>
            </a:r>
            <a:r>
              <a:rPr lang="en-US" altLang="zh-CN" sz="2800" b="1" dirty="0">
                <a:latin typeface="Arial" panose="020B0604020202020204" pitchFamily="34" charset="0"/>
              </a:rPr>
              <a:t>2   </a:t>
            </a:r>
            <a:r>
              <a:rPr lang="zh-CN" altLang="en-US" sz="2800" b="1" dirty="0">
                <a:latin typeface="Arial" panose="020B0604020202020204" pitchFamily="34" charset="0"/>
              </a:rPr>
              <a:t>化简：</a:t>
            </a:r>
            <a:endParaRPr lang="zh-CN" altLang="en-US" sz="2800" b="1" dirty="0">
              <a:latin typeface="Arial" panose="020B0604020202020204" pitchFamily="34" charset="0"/>
            </a:endParaRPr>
          </a:p>
          <a:p>
            <a:pPr eaLnBrk="0" hangingPunct="0"/>
            <a:endParaRPr lang="en-US" altLang="zh-CN" dirty="0">
              <a:latin typeface="Arial" panose="020B0604020202020204" pitchFamily="34" charset="0"/>
            </a:endParaRPr>
          </a:p>
        </p:txBody>
      </p:sp>
      <p:grpSp>
        <p:nvGrpSpPr>
          <p:cNvPr id="12294" name="Group 11"/>
          <p:cNvGrpSpPr/>
          <p:nvPr/>
        </p:nvGrpSpPr>
        <p:grpSpPr>
          <a:xfrm>
            <a:off x="611188" y="3068638"/>
            <a:ext cx="7993062" cy="685800"/>
            <a:chOff x="431" y="1797"/>
            <a:chExt cx="4944" cy="386"/>
          </a:xfrm>
        </p:grpSpPr>
        <p:graphicFrame>
          <p:nvGraphicFramePr>
            <p:cNvPr id="12292" name="Object 4"/>
            <p:cNvGraphicFramePr/>
            <p:nvPr/>
          </p:nvGraphicFramePr>
          <p:xfrm>
            <a:off x="1202" y="1797"/>
            <a:ext cx="4173" cy="38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5" name="" r:id="rId1" imgW="2463800" imgH="228600" progId="Equation.3">
                    <p:embed/>
                  </p:oleObj>
                </mc:Choice>
                <mc:Fallback>
                  <p:oleObj name="" r:id="rId1" imgW="2463800" imgH="228600" progId="Equation.3">
                    <p:embed/>
                    <p:pic>
                      <p:nvPicPr>
                        <p:cNvPr id="0" name="图片 3104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1202" y="1797"/>
                          <a:ext cx="4173" cy="38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296" name="Rectangle 7"/>
            <p:cNvSpPr/>
            <p:nvPr/>
          </p:nvSpPr>
          <p:spPr>
            <a:xfrm>
              <a:off x="431" y="1814"/>
              <a:ext cx="720" cy="29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p>
              <a:r>
                <a:rPr lang="zh-CN" alt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（</a:t>
              </a:r>
              <a:r>
                <a:rPr lang="en-US" altLang="zh-CN" sz="2800" dirty="0">
                  <a:latin typeface="Arial" panose="020B0604020202020204" pitchFamily="34" charset="0"/>
                  <a:cs typeface="Times New Roman" panose="02020603050405020304" pitchFamily="18" charset="0"/>
                </a:rPr>
                <a:t>2</a:t>
              </a:r>
              <a:r>
                <a:rPr lang="zh-CN" alt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）</a:t>
              </a:r>
              <a:r>
                <a:rPr lang="zh-CN" altLang="en-US" sz="1000" dirty="0">
                  <a:latin typeface="Arial" panose="020B0604020202020204" pitchFamily="34" charset="0"/>
                  <a:cs typeface="Times New Roman" panose="02020603050405020304" pitchFamily="18" charset="0"/>
                </a:rPr>
                <a:t>  </a:t>
              </a:r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graphicFrame>
        <p:nvGraphicFramePr>
          <p:cNvPr id="12290" name="Object 5"/>
          <p:cNvGraphicFramePr/>
          <p:nvPr/>
        </p:nvGraphicFramePr>
        <p:xfrm>
          <a:off x="2257425" y="1773238"/>
          <a:ext cx="4146550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6" name="" r:id="rId3" imgW="1357630" imgH="203200" progId="Equation.DSMT4">
                  <p:embed/>
                </p:oleObj>
              </mc:Choice>
              <mc:Fallback>
                <p:oleObj name="" r:id="rId3" imgW="1357630" imgH="203200" progId="Equation.DSMT4">
                  <p:embed/>
                  <p:pic>
                    <p:nvPicPr>
                      <p:cNvPr id="0" name="图片 310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57425" y="1773238"/>
                        <a:ext cx="4146550" cy="6000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5" name="Text Box 8"/>
          <p:cNvSpPr txBox="1"/>
          <p:nvPr/>
        </p:nvSpPr>
        <p:spPr>
          <a:xfrm>
            <a:off x="827088" y="1773238"/>
            <a:ext cx="1806575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dirty="0">
                <a:latin typeface="Arial" panose="020B0604020202020204" pitchFamily="34" charset="0"/>
              </a:rPr>
              <a:t>（</a:t>
            </a:r>
            <a:r>
              <a:rPr lang="en-US" altLang="zh-CN" sz="2800" dirty="0">
                <a:latin typeface="Arial" panose="020B0604020202020204" pitchFamily="34" charset="0"/>
              </a:rPr>
              <a:t>1</a:t>
            </a:r>
            <a:r>
              <a:rPr lang="zh-CN" altLang="en-US" sz="2800" dirty="0">
                <a:latin typeface="Arial" panose="020B0604020202020204" pitchFamily="34" charset="0"/>
              </a:rPr>
              <a:t>）</a:t>
            </a:r>
            <a:endParaRPr lang="zh-CN" altLang="en-US" sz="2800" dirty="0">
              <a:latin typeface="Arial" panose="020B0604020202020204" pitchFamily="34" charset="0"/>
            </a:endParaRPr>
          </a:p>
        </p:txBody>
      </p:sp>
      <p:graphicFrame>
        <p:nvGraphicFramePr>
          <p:cNvPr id="12291" name="Object 13"/>
          <p:cNvGraphicFramePr/>
          <p:nvPr/>
        </p:nvGraphicFramePr>
        <p:xfrm>
          <a:off x="4514850" y="3340100"/>
          <a:ext cx="1143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7" name="" r:id="rId5" imgW="114300" imgH="177800" progId="Equation.DSMT4">
                  <p:embed/>
                </p:oleObj>
              </mc:Choice>
              <mc:Fallback>
                <p:oleObj name="" r:id="rId5" imgW="114300" imgH="177800" progId="Equation.DSMT4">
                  <p:embed/>
                  <p:pic>
                    <p:nvPicPr>
                      <p:cNvPr id="0" name="图片 310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14850" y="3340100"/>
                        <a:ext cx="114300" cy="1778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3314" name="Object 2"/>
          <p:cNvGraphicFramePr/>
          <p:nvPr/>
        </p:nvGraphicFramePr>
        <p:xfrm>
          <a:off x="6084888" y="134938"/>
          <a:ext cx="401637" cy="1133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8" name="" r:id="rId1" imgW="139700" imgH="393700" progId="Equation.3">
                  <p:embed/>
                </p:oleObj>
              </mc:Choice>
              <mc:Fallback>
                <p:oleObj name="" r:id="rId1" imgW="139700" imgH="393700" progId="Equation.3">
                  <p:embed/>
                  <p:pic>
                    <p:nvPicPr>
                      <p:cNvPr id="0" name="图片 3107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000000"/>
                          </a:clrFrom>
                          <a:clrTo>
                            <a:srgbClr val="0033CC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6084888" y="134938"/>
                        <a:ext cx="401637" cy="11334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315" name="Group 3"/>
          <p:cNvGrpSpPr/>
          <p:nvPr/>
        </p:nvGrpSpPr>
        <p:grpSpPr>
          <a:xfrm>
            <a:off x="250825" y="188913"/>
            <a:ext cx="8893175" cy="2212975"/>
            <a:chOff x="158" y="210"/>
            <a:chExt cx="5602" cy="1394"/>
          </a:xfrm>
        </p:grpSpPr>
        <p:sp>
          <p:nvSpPr>
            <p:cNvPr id="13317" name="Text Box 4"/>
            <p:cNvSpPr txBox="1"/>
            <p:nvPr/>
          </p:nvSpPr>
          <p:spPr>
            <a:xfrm>
              <a:off x="158" y="210"/>
              <a:ext cx="5602" cy="82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en-US" altLang="zh-CN" sz="4000" b="1" dirty="0">
                  <a:latin typeface="宋体" panose="02010600030101010101" pitchFamily="2" charset="-122"/>
                </a:rPr>
                <a:t> </a:t>
              </a:r>
              <a:r>
                <a:rPr lang="zh-CN" altLang="en-US" sz="4000" b="1" dirty="0">
                  <a:latin typeface="宋体" panose="02010600030101010101" pitchFamily="2" charset="-122"/>
                </a:rPr>
                <a:t>例</a:t>
              </a:r>
              <a:r>
                <a:rPr lang="en-US" altLang="zh-CN" sz="4000" b="1" dirty="0">
                  <a:latin typeface="宋体" panose="02010600030101010101" pitchFamily="2" charset="-122"/>
                </a:rPr>
                <a:t>3  </a:t>
              </a:r>
              <a:r>
                <a:rPr lang="zh-CN" altLang="en-US" sz="4000" b="1" dirty="0">
                  <a:latin typeface="宋体" panose="02010600030101010101" pitchFamily="2" charset="-122"/>
                </a:rPr>
                <a:t>已知</a:t>
              </a:r>
              <a:r>
                <a:rPr lang="en-US" altLang="zh-CN" sz="4000" b="1" dirty="0">
                  <a:latin typeface="宋体" panose="02010600030101010101" pitchFamily="2" charset="-122"/>
                </a:rPr>
                <a:t>cos(π</a:t>
              </a:r>
              <a:r>
                <a:rPr lang="zh-CN" altLang="en-US" sz="4000" b="1" dirty="0">
                  <a:latin typeface="宋体" panose="02010600030101010101" pitchFamily="2" charset="-122"/>
                </a:rPr>
                <a:t>＋</a:t>
              </a:r>
              <a:r>
                <a:rPr lang="en-US" altLang="zh-CN" sz="4000" b="1" i="1" dirty="0">
                  <a:latin typeface="宋体" panose="02010600030101010101" pitchFamily="2" charset="-122"/>
                </a:rPr>
                <a:t>x</a:t>
              </a:r>
              <a:r>
                <a:rPr lang="en-US" altLang="zh-CN" sz="4000" b="1" dirty="0">
                  <a:latin typeface="宋体" panose="02010600030101010101" pitchFamily="2" charset="-122"/>
                </a:rPr>
                <a:t>)</a:t>
              </a:r>
              <a:r>
                <a:rPr lang="zh-CN" altLang="en-US" sz="4000" b="1" dirty="0">
                  <a:latin typeface="宋体" panose="02010600030101010101" pitchFamily="2" charset="-122"/>
                </a:rPr>
                <a:t>＝    ，求下列各式的值：</a:t>
              </a:r>
              <a:endParaRPr lang="zh-CN" altLang="en-US" sz="4000" b="1" dirty="0">
                <a:latin typeface="宋体" panose="02010600030101010101" pitchFamily="2" charset="-122"/>
              </a:endParaRPr>
            </a:p>
          </p:txBody>
        </p:sp>
        <p:sp>
          <p:nvSpPr>
            <p:cNvPr id="13318" name="Text Box 5"/>
            <p:cNvSpPr txBox="1"/>
            <p:nvPr/>
          </p:nvSpPr>
          <p:spPr>
            <a:xfrm>
              <a:off x="158" y="1162"/>
              <a:ext cx="5602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4000" b="1" dirty="0">
                  <a:latin typeface="楷体_GB2312"/>
                  <a:ea typeface="楷体_GB2312"/>
                </a:rPr>
                <a:t>（</a:t>
              </a:r>
              <a:r>
                <a:rPr lang="en-US" altLang="zh-CN" sz="4000" b="1" dirty="0">
                  <a:latin typeface="楷体_GB2312"/>
                  <a:ea typeface="楷体_GB2312"/>
                </a:rPr>
                <a:t>1</a:t>
              </a:r>
              <a:r>
                <a:rPr lang="zh-CN" altLang="en-US" sz="4000" b="1" dirty="0">
                  <a:latin typeface="楷体_GB2312"/>
                  <a:ea typeface="楷体_GB2312"/>
                </a:rPr>
                <a:t>）</a:t>
              </a:r>
              <a:r>
                <a:rPr lang="en-US" altLang="zh-CN" sz="4000" b="1" dirty="0">
                  <a:latin typeface="楷体_GB2312"/>
                  <a:ea typeface="楷体_GB2312"/>
                </a:rPr>
                <a:t>cos(2π</a:t>
              </a:r>
              <a:r>
                <a:rPr lang="zh-CN" altLang="en-US" sz="4000" b="1" dirty="0">
                  <a:latin typeface="楷体_GB2312"/>
                  <a:ea typeface="楷体_GB2312"/>
                </a:rPr>
                <a:t>－</a:t>
              </a:r>
              <a:r>
                <a:rPr lang="en-US" altLang="zh-CN" sz="4000" b="1" i="1" dirty="0">
                  <a:latin typeface="楷体_GB2312"/>
                  <a:ea typeface="楷体_GB2312"/>
                </a:rPr>
                <a:t>x</a:t>
              </a:r>
              <a:r>
                <a:rPr lang="en-US" altLang="zh-CN" sz="4000" b="1" dirty="0">
                  <a:latin typeface="楷体_GB2312"/>
                  <a:ea typeface="楷体_GB2312"/>
                </a:rPr>
                <a:t>)</a:t>
              </a:r>
              <a:r>
                <a:rPr lang="zh-CN" altLang="en-US" sz="4000" b="1" dirty="0">
                  <a:latin typeface="楷体_GB2312"/>
                  <a:ea typeface="楷体_GB2312"/>
                </a:rPr>
                <a:t>；（</a:t>
              </a:r>
              <a:r>
                <a:rPr lang="en-US" altLang="zh-CN" sz="4000" b="1" dirty="0">
                  <a:latin typeface="楷体_GB2312"/>
                  <a:ea typeface="楷体_GB2312"/>
                </a:rPr>
                <a:t>2</a:t>
              </a:r>
              <a:r>
                <a:rPr lang="zh-CN" altLang="en-US" sz="4000" b="1" dirty="0">
                  <a:latin typeface="楷体_GB2312"/>
                  <a:ea typeface="楷体_GB2312"/>
                </a:rPr>
                <a:t>）</a:t>
              </a:r>
              <a:r>
                <a:rPr lang="en-US" altLang="zh-CN" sz="4000" b="1" dirty="0">
                  <a:latin typeface="楷体_GB2312"/>
                  <a:ea typeface="楷体_GB2312"/>
                </a:rPr>
                <a:t>cos(π</a:t>
              </a:r>
              <a:r>
                <a:rPr lang="zh-CN" altLang="en-US" sz="4000" b="1" dirty="0">
                  <a:latin typeface="楷体_GB2312"/>
                  <a:ea typeface="楷体_GB2312"/>
                </a:rPr>
                <a:t>－</a:t>
              </a:r>
              <a:r>
                <a:rPr lang="en-US" altLang="zh-CN" sz="4000" b="1" i="1" dirty="0">
                  <a:latin typeface="楷体_GB2312"/>
                  <a:ea typeface="楷体_GB2312"/>
                </a:rPr>
                <a:t>x</a:t>
              </a:r>
              <a:r>
                <a:rPr lang="en-US" altLang="zh-CN" sz="4000" b="1" dirty="0">
                  <a:latin typeface="楷体_GB2312"/>
                  <a:ea typeface="楷体_GB2312"/>
                </a:rPr>
                <a:t>).</a:t>
              </a:r>
              <a:endParaRPr lang="en-US" altLang="zh-CN" sz="4000" b="1" dirty="0">
                <a:latin typeface="楷体_GB2312"/>
                <a:ea typeface="楷体_GB2312"/>
              </a:endParaRPr>
            </a:p>
          </p:txBody>
        </p:sp>
      </p:grpSp>
      <p:sp>
        <p:nvSpPr>
          <p:cNvPr id="13316" name="Text Box 6"/>
          <p:cNvSpPr txBox="1"/>
          <p:nvPr/>
        </p:nvSpPr>
        <p:spPr>
          <a:xfrm>
            <a:off x="0" y="2924175"/>
            <a:ext cx="2051050" cy="64135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宋体" panose="02010600030101010101" pitchFamily="2" charset="-122"/>
              </a:rPr>
              <a:t>练一练：</a:t>
            </a:r>
            <a:endParaRPr lang="zh-CN" altLang="en-US" sz="3600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4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1" charset="-122"/>
                <a:ea typeface="楷体_GB2312" pitchFamily="1" charset="-122"/>
                <a:cs typeface="+mj-cs"/>
              </a:rPr>
              <a:t>课堂练习</a:t>
            </a:r>
            <a:endParaRPr kumimoji="0" lang="zh-CN" altLang="zh-CN" sz="44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1" charset="-122"/>
              <a:ea typeface="楷体_GB2312" pitchFamily="1" charset="-122"/>
              <a:cs typeface="+mj-cs"/>
            </a:endParaRPr>
          </a:p>
        </p:txBody>
      </p:sp>
      <p:graphicFrame>
        <p:nvGraphicFramePr>
          <p:cNvPr id="22531" name="Object 3"/>
          <p:cNvGraphicFramePr>
            <a:graphicFrameLocks noChangeAspect="1"/>
          </p:cNvGraphicFramePr>
          <p:nvPr>
            <p:ph sz="half" idx="2" hasCustomPrompt="1"/>
          </p:nvPr>
        </p:nvGraphicFramePr>
        <p:xfrm>
          <a:off x="811213" y="1917700"/>
          <a:ext cx="5106987" cy="1106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1" name="" r:id="rId1" imgW="3302000" imgH="609600" progId="Equation.3">
                  <p:embed/>
                </p:oleObj>
              </mc:Choice>
              <mc:Fallback>
                <p:oleObj name="" r:id="rId1" imgW="3302000" imgH="609600" progId="Equation.3">
                  <p:embed/>
                  <p:pic>
                    <p:nvPicPr>
                      <p:cNvPr id="0" name="图片 3110"/>
                      <p:cNvPicPr/>
                      <p:nvPr/>
                    </p:nvPicPr>
                    <p:blipFill>
                      <a:blip r:embed="rId2"/>
                      <a:srcRect/>
                      <a:stretch>
                        <a:fillRect/>
                      </a:stretch>
                    </p:blipFill>
                    <p:spPr>
                      <a:xfrm>
                        <a:off x="811213" y="1917700"/>
                        <a:ext cx="5106987" cy="1106488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2" name="Text Box 4"/>
          <p:cNvSpPr txBox="1"/>
          <p:nvPr/>
        </p:nvSpPr>
        <p:spPr>
          <a:xfrm>
            <a:off x="6100763" y="1900238"/>
            <a:ext cx="56515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zh-CN" sz="6000" u="sng" dirty="0">
                <a:latin typeface="Arial" panose="020B0604020202020204" pitchFamily="34" charset="0"/>
                <a:ea typeface="华文新魏" pitchFamily="2" charset="-122"/>
              </a:rPr>
              <a:t>0</a:t>
            </a:r>
            <a:endParaRPr lang="zh-CN" altLang="zh-CN" sz="6000" u="sng" dirty="0">
              <a:latin typeface="Arial" panose="020B0604020202020204" pitchFamily="34" charset="0"/>
              <a:ea typeface="华文新魏" pitchFamily="2" charset="-122"/>
            </a:endParaRPr>
          </a:p>
        </p:txBody>
      </p:sp>
      <p:sp>
        <p:nvSpPr>
          <p:cNvPr id="14343" name="Rectangle 5"/>
          <p:cNvSpPr/>
          <p:nvPr/>
        </p:nvSpPr>
        <p:spPr>
          <a:xfrm>
            <a:off x="0" y="321945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</p:txBody>
      </p:sp>
      <p:graphicFrame>
        <p:nvGraphicFramePr>
          <p:cNvPr id="22534" name="Object 6"/>
          <p:cNvGraphicFramePr>
            <a:graphicFrameLocks noChangeAspect="1"/>
          </p:cNvGraphicFramePr>
          <p:nvPr/>
        </p:nvGraphicFramePr>
        <p:xfrm>
          <a:off x="1042988" y="4149725"/>
          <a:ext cx="7200900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9" name="" r:id="rId3" imgW="2477770" imgH="419100" progId="Equation.3">
                  <p:embed/>
                </p:oleObj>
              </mc:Choice>
              <mc:Fallback>
                <p:oleObj name="" r:id="rId3" imgW="2477770" imgH="419100" progId="Equation.3">
                  <p:embed/>
                  <p:pic>
                    <p:nvPicPr>
                      <p:cNvPr id="0" name="图片 3108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42988" y="4149725"/>
                        <a:ext cx="7200900" cy="12954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4" name="Text Box 7"/>
          <p:cNvSpPr txBox="1"/>
          <p:nvPr/>
        </p:nvSpPr>
        <p:spPr>
          <a:xfrm>
            <a:off x="6567488" y="5537200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endParaRPr lang="zh-CN" altLang="zh-CN" dirty="0">
              <a:latin typeface="Arial" panose="020B0604020202020204" pitchFamily="34" charset="0"/>
            </a:endParaRPr>
          </a:p>
        </p:txBody>
      </p:sp>
      <p:graphicFrame>
        <p:nvGraphicFramePr>
          <p:cNvPr id="22536" name="Object 8"/>
          <p:cNvGraphicFramePr>
            <a:graphicFrameLocks noChangeAspect="1"/>
          </p:cNvGraphicFramePr>
          <p:nvPr/>
        </p:nvGraphicFramePr>
        <p:xfrm>
          <a:off x="6156325" y="5516563"/>
          <a:ext cx="649288" cy="792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0" name="" r:id="rId5" imgW="88900" imgH="139700" progId="Equation.3">
                  <p:embed/>
                </p:oleObj>
              </mc:Choice>
              <mc:Fallback>
                <p:oleObj name="" r:id="rId5" imgW="88900" imgH="139700" progId="Equation.3">
                  <p:embed/>
                  <p:pic>
                    <p:nvPicPr>
                      <p:cNvPr id="0" name="图片 3109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156325" y="5516563"/>
                        <a:ext cx="649288" cy="7921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2253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8" name="矩形 18459"/>
          <p:cNvSpPr/>
          <p:nvPr/>
        </p:nvSpPr>
        <p:spPr>
          <a:xfrm>
            <a:off x="3617913" y="3100388"/>
            <a:ext cx="184150" cy="5794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endParaRPr lang="zh-CN" altLang="en-US" sz="3200" b="1" dirty="0">
              <a:latin typeface="Calibri" panose="020F0502020204030204" pitchFamily="34" charset="0"/>
            </a:endParaRPr>
          </a:p>
        </p:txBody>
      </p:sp>
      <p:grpSp>
        <p:nvGrpSpPr>
          <p:cNvPr id="15369" name="组合 18461"/>
          <p:cNvGrpSpPr/>
          <p:nvPr/>
        </p:nvGrpSpPr>
        <p:grpSpPr>
          <a:xfrm>
            <a:off x="142875" y="476250"/>
            <a:ext cx="9001125" cy="1563688"/>
            <a:chOff x="-1" y="119"/>
            <a:chExt cx="5670" cy="985"/>
          </a:xfrm>
        </p:grpSpPr>
        <p:sp>
          <p:nvSpPr>
            <p:cNvPr id="15371" name="Rectangle 2"/>
            <p:cNvSpPr txBox="1"/>
            <p:nvPr/>
          </p:nvSpPr>
          <p:spPr>
            <a:xfrm>
              <a:off x="1527" y="119"/>
              <a:ext cx="2540" cy="37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/>
            <a:p>
              <a:pPr algn="ctr"/>
              <a:endParaRPr lang="zh-CN" altLang="en-US" sz="4200" b="1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graphicFrame>
          <p:nvGraphicFramePr>
            <p:cNvPr id="15367" name="Object 2" descr="image57"/>
            <p:cNvGraphicFramePr/>
            <p:nvPr/>
          </p:nvGraphicFramePr>
          <p:xfrm>
            <a:off x="-1" y="527"/>
            <a:ext cx="5670" cy="5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12" name="" r:id="rId1" imgW="4239895" imgH="431800" progId="">
                    <p:embed/>
                  </p:oleObj>
                </mc:Choice>
                <mc:Fallback>
                  <p:oleObj name="" r:id="rId1" imgW="4239895" imgH="431800" progId="">
                    <p:embed/>
                    <p:pic>
                      <p:nvPicPr>
                        <p:cNvPr id="0" name="图片 3111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-1" y="527"/>
                          <a:ext cx="5670" cy="577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8463" name="Object 3" descr="image58"/>
          <p:cNvGraphicFramePr/>
          <p:nvPr/>
        </p:nvGraphicFramePr>
        <p:xfrm>
          <a:off x="179388" y="1989138"/>
          <a:ext cx="6408737" cy="931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3" name="" r:id="rId3" imgW="2970530" imgH="431800" progId="">
                  <p:embed/>
                </p:oleObj>
              </mc:Choice>
              <mc:Fallback>
                <p:oleObj name="" r:id="rId3" imgW="2970530" imgH="431800" progId="">
                  <p:embed/>
                  <p:pic>
                    <p:nvPicPr>
                      <p:cNvPr id="0" name="图片 311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9388" y="1989138"/>
                        <a:ext cx="6408737" cy="9318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64" name="Object 4" descr="image59"/>
          <p:cNvGraphicFramePr/>
          <p:nvPr/>
        </p:nvGraphicFramePr>
        <p:xfrm>
          <a:off x="0" y="2997200"/>
          <a:ext cx="9309100" cy="102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4" name="" r:id="rId5" imgW="4152900" imgH="457200" progId="">
                  <p:embed/>
                </p:oleObj>
              </mc:Choice>
              <mc:Fallback>
                <p:oleObj name="" r:id="rId5" imgW="4152900" imgH="457200" progId="">
                  <p:embed/>
                  <p:pic>
                    <p:nvPicPr>
                      <p:cNvPr id="0" name="图片 3113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2997200"/>
                        <a:ext cx="9309100" cy="10255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65" name="Object 5" descr="image60"/>
          <p:cNvGraphicFramePr/>
          <p:nvPr/>
        </p:nvGraphicFramePr>
        <p:xfrm>
          <a:off x="0" y="4076700"/>
          <a:ext cx="8388350" cy="984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4" name="" r:id="rId7" imgW="3898900" imgH="457200" progId="">
                  <p:embed/>
                </p:oleObj>
              </mc:Choice>
              <mc:Fallback>
                <p:oleObj name="" r:id="rId7" imgW="3898900" imgH="457200" progId="">
                  <p:embed/>
                  <p:pic>
                    <p:nvPicPr>
                      <p:cNvPr id="0" name="图片 3103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0" y="4076700"/>
                        <a:ext cx="8388350" cy="9842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5" name="Object 7" descr="image8"/>
          <p:cNvGraphicFramePr/>
          <p:nvPr/>
        </p:nvGraphicFramePr>
        <p:xfrm>
          <a:off x="4643438" y="3573463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9" name="" r:id="rId9" imgW="114300" imgH="215265" progId="Equation.3">
                  <p:embed/>
                </p:oleObj>
              </mc:Choice>
              <mc:Fallback>
                <p:oleObj name="" r:id="rId9" imgW="114300" imgH="215265" progId="Equation.3">
                  <p:embed/>
                  <p:pic>
                    <p:nvPicPr>
                      <p:cNvPr id="0" name="图片 3118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643438" y="3573463"/>
                        <a:ext cx="114300" cy="2159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矩形 17"/>
          <p:cNvSpPr/>
          <p:nvPr/>
        </p:nvSpPr>
        <p:spPr>
          <a:xfrm>
            <a:off x="1042988" y="549275"/>
            <a:ext cx="6572250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练习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2.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利用公式求下列三角函数值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: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graphicFrame>
        <p:nvGraphicFramePr>
          <p:cNvPr id="1378312" name="Object 8" descr="image61"/>
          <p:cNvGraphicFramePr/>
          <p:nvPr/>
        </p:nvGraphicFramePr>
        <p:xfrm>
          <a:off x="0" y="5381625"/>
          <a:ext cx="8278813" cy="1476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5" name="" r:id="rId11" imgW="3848100" imgH="685800" progId="">
                  <p:embed/>
                </p:oleObj>
              </mc:Choice>
              <mc:Fallback>
                <p:oleObj name="" r:id="rId11" imgW="3848100" imgH="685800" progId="">
                  <p:embed/>
                  <p:pic>
                    <p:nvPicPr>
                      <p:cNvPr id="0" name="图片 3114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0" y="5381625"/>
                        <a:ext cx="8278813" cy="14763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8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78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8" name="Text Box 4"/>
          <p:cNvSpPr txBox="1"/>
          <p:nvPr/>
        </p:nvSpPr>
        <p:spPr>
          <a:xfrm>
            <a:off x="1979613" y="260350"/>
            <a:ext cx="4968875" cy="1616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</a:pPr>
            <a:r>
              <a:rPr lang="zh-CN" altLang="en-US" sz="4000" dirty="0">
                <a:solidFill>
                  <a:srgbClr val="FF3300"/>
                </a:solidFill>
                <a:latin typeface="Arial" panose="020B0604020202020204" pitchFamily="34" charset="0"/>
                <a:ea typeface="隶书" pitchFamily="49" charset="-122"/>
              </a:rPr>
              <a:t>（五）小结</a:t>
            </a:r>
            <a:endParaRPr lang="zh-CN" altLang="en-US" sz="4000" dirty="0">
              <a:solidFill>
                <a:srgbClr val="FF3300"/>
              </a:solidFill>
              <a:latin typeface="Arial" panose="020B0604020202020204" pitchFamily="34" charset="0"/>
              <a:ea typeface="隶书" pitchFamily="49" charset="-122"/>
            </a:endParaRPr>
          </a:p>
          <a:p>
            <a:pPr>
              <a:spcBef>
                <a:spcPct val="50000"/>
              </a:spcBef>
            </a:pPr>
            <a:endParaRPr lang="en-US" altLang="zh-CN" sz="4000" dirty="0">
              <a:solidFill>
                <a:srgbClr val="FF3300"/>
              </a:solidFill>
              <a:latin typeface="Arial" panose="020B0604020202020204" pitchFamily="34" charset="0"/>
              <a:ea typeface="隶书" pitchFamily="49" charset="-122"/>
            </a:endParaRPr>
          </a:p>
        </p:txBody>
      </p:sp>
      <p:grpSp>
        <p:nvGrpSpPr>
          <p:cNvPr id="2" name="Group 13"/>
          <p:cNvGrpSpPr/>
          <p:nvPr/>
        </p:nvGrpSpPr>
        <p:grpSpPr>
          <a:xfrm>
            <a:off x="1403350" y="3500438"/>
            <a:ext cx="6983413" cy="2100262"/>
            <a:chOff x="884" y="2205"/>
            <a:chExt cx="4399" cy="1323"/>
          </a:xfrm>
        </p:grpSpPr>
        <p:sp>
          <p:nvSpPr>
            <p:cNvPr id="16392" name="Text Box 6"/>
            <p:cNvSpPr txBox="1"/>
            <p:nvPr/>
          </p:nvSpPr>
          <p:spPr>
            <a:xfrm>
              <a:off x="884" y="2205"/>
              <a:ext cx="4309" cy="132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</a:pPr>
              <a:r>
                <a:rPr lang="zh-CN" altLang="en-US" sz="2800" b="1" dirty="0">
                  <a:latin typeface="Arial" panose="020B0604020202020204" pitchFamily="34" charset="0"/>
                </a:rPr>
                <a:t>求任意角的三角函数值的一般程序：</a:t>
              </a:r>
              <a:endParaRPr lang="zh-CN" altLang="en-US" sz="2800" b="1" dirty="0">
                <a:latin typeface="Arial" panose="020B0604020202020204" pitchFamily="34" charset="0"/>
              </a:endParaRPr>
            </a:p>
            <a:p>
              <a:pPr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anose="05000000000000000000" pitchFamily="2" charset="2"/>
              </a:pPr>
              <a:r>
                <a:rPr lang="zh-CN" altLang="en-US" sz="2800" b="1" dirty="0">
                  <a:solidFill>
                    <a:srgbClr val="FF3300"/>
                  </a:solidFill>
                  <a:latin typeface="Arial" panose="020B0604020202020204" pitchFamily="34" charset="0"/>
                </a:rPr>
                <a:t>负角变正角</a:t>
              </a:r>
              <a:r>
                <a:rPr lang="en-US" altLang="zh-CN" sz="2800" b="1" dirty="0">
                  <a:solidFill>
                    <a:srgbClr val="FF3300"/>
                  </a:solidFill>
                  <a:latin typeface="Arial" panose="020B0604020202020204" pitchFamily="34" charset="0"/>
                </a:rPr>
                <a:t>,</a:t>
              </a:r>
              <a:r>
                <a:rPr lang="zh-CN" altLang="en-US" sz="2800" b="1" dirty="0">
                  <a:solidFill>
                    <a:srgbClr val="FF3300"/>
                  </a:solidFill>
                  <a:latin typeface="Arial" panose="020B0604020202020204" pitchFamily="34" charset="0"/>
                </a:rPr>
                <a:t>大角变小角</a:t>
              </a:r>
              <a:r>
                <a:rPr lang="en-US" altLang="zh-CN" sz="2800" b="1" dirty="0">
                  <a:solidFill>
                    <a:srgbClr val="FF3300"/>
                  </a:solidFill>
                  <a:latin typeface="Arial" panose="020B0604020202020204" pitchFamily="34" charset="0"/>
                </a:rPr>
                <a:t>,</a:t>
              </a:r>
              <a:r>
                <a:rPr lang="zh-CN" altLang="en-US" sz="2800" b="1" dirty="0">
                  <a:solidFill>
                    <a:srgbClr val="FF3300"/>
                  </a:solidFill>
                  <a:latin typeface="Arial" panose="020B0604020202020204" pitchFamily="34" charset="0"/>
                </a:rPr>
                <a:t>一直变到       </a:t>
              </a:r>
              <a:r>
                <a:rPr lang="en-US" altLang="zh-CN" sz="2800" b="1" dirty="0">
                  <a:solidFill>
                    <a:srgbClr val="FF3300"/>
                  </a:solidFill>
                  <a:latin typeface="Arial" panose="020B0604020202020204" pitchFamily="34" charset="0"/>
                </a:rPr>
                <a:t>~      </a:t>
              </a:r>
              <a:r>
                <a:rPr lang="zh-CN" altLang="en-US" sz="2800" b="1" dirty="0">
                  <a:solidFill>
                    <a:srgbClr val="FF3300"/>
                  </a:solidFill>
                  <a:latin typeface="Arial" panose="020B0604020202020204" pitchFamily="34" charset="0"/>
                </a:rPr>
                <a:t>之间的角</a:t>
              </a:r>
              <a:r>
                <a:rPr lang="en-US" altLang="zh-CN" sz="2800" b="1" dirty="0">
                  <a:solidFill>
                    <a:srgbClr val="FF3300"/>
                  </a:solidFill>
                  <a:latin typeface="Arial" panose="020B0604020202020204" pitchFamily="34" charset="0"/>
                </a:rPr>
                <a:t>.</a:t>
              </a:r>
              <a:endParaRPr lang="en-US" altLang="zh-CN" sz="2800" b="1" dirty="0">
                <a:solidFill>
                  <a:srgbClr val="FF3300"/>
                </a:solidFill>
                <a:latin typeface="Arial" panose="020B0604020202020204" pitchFamily="34" charset="0"/>
              </a:endParaRPr>
            </a:p>
            <a:p>
              <a:pPr>
                <a:spcBef>
                  <a:spcPct val="50000"/>
                </a:spcBef>
              </a:pPr>
              <a:endParaRPr lang="en-US" altLang="zh-CN" sz="2800" b="1" dirty="0">
                <a:solidFill>
                  <a:srgbClr val="FF3300"/>
                </a:solidFill>
                <a:latin typeface="Arial" panose="020B0604020202020204" pitchFamily="34" charset="0"/>
              </a:endParaRPr>
            </a:p>
          </p:txBody>
        </p:sp>
        <p:graphicFrame>
          <p:nvGraphicFramePr>
            <p:cNvPr id="16386" name="Object 7"/>
            <p:cNvGraphicFramePr/>
            <p:nvPr/>
          </p:nvGraphicFramePr>
          <p:xfrm>
            <a:off x="4286" y="2523"/>
            <a:ext cx="363" cy="31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18" name="" r:id="rId1" imgW="177800" imgH="177800" progId="Equation.3">
                    <p:embed/>
                  </p:oleObj>
                </mc:Choice>
                <mc:Fallback>
                  <p:oleObj name="" r:id="rId1" imgW="177800" imgH="177800" progId="Equation.3">
                    <p:embed/>
                    <p:pic>
                      <p:nvPicPr>
                        <p:cNvPr id="0" name="图片 3117"/>
                        <p:cNvPicPr/>
                        <p:nvPr/>
                      </p:nvPicPr>
                      <p:blipFill>
                        <a:blip r:embed="rId2">
                          <a:clrChange>
                            <a:clrFrom>
                              <a:srgbClr val="000000"/>
                            </a:clrFrom>
                            <a:clrTo>
                              <a:srgbClr val="FF3300"/>
                            </a:clrTo>
                          </a:clrChange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4286" y="2523"/>
                          <a:ext cx="363" cy="317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387" name="Object 8"/>
            <p:cNvGraphicFramePr/>
            <p:nvPr/>
          </p:nvGraphicFramePr>
          <p:xfrm>
            <a:off x="4830" y="2522"/>
            <a:ext cx="453" cy="31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17" name="" r:id="rId3" imgW="253365" imgH="177800" progId="Equation.3">
                    <p:embed/>
                  </p:oleObj>
                </mc:Choice>
                <mc:Fallback>
                  <p:oleObj name="" r:id="rId3" imgW="253365" imgH="177800" progId="Equation.3">
                    <p:embed/>
                    <p:pic>
                      <p:nvPicPr>
                        <p:cNvPr id="0" name="图片 3116"/>
                        <p:cNvPicPr/>
                        <p:nvPr/>
                      </p:nvPicPr>
                      <p:blipFill>
                        <a:blip r:embed="rId4">
                          <a:clrChange>
                            <a:clrFrom>
                              <a:srgbClr val="000000"/>
                            </a:clrFrom>
                            <a:clrTo>
                              <a:srgbClr val="FF3300"/>
                            </a:clrTo>
                          </a:clrChange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4830" y="2522"/>
                          <a:ext cx="453" cy="31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27339" name="Text Box 11"/>
          <p:cNvSpPr txBox="1"/>
          <p:nvPr/>
        </p:nvSpPr>
        <p:spPr>
          <a:xfrm>
            <a:off x="1258888" y="1268413"/>
            <a:ext cx="7561262" cy="24050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</a:pPr>
            <a:endParaRPr lang="en-US" altLang="zh-CN" sz="2800" b="1" dirty="0">
              <a:solidFill>
                <a:srgbClr val="FF3300"/>
              </a:solidFill>
              <a:latin typeface="Arial" panose="020B0604020202020204" pitchFamily="34" charset="0"/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</a:pPr>
            <a:r>
              <a:rPr lang="zh-CN" altLang="en-US" sz="2800" b="1" dirty="0">
                <a:latin typeface="Arial" panose="020B0604020202020204" pitchFamily="34" charset="0"/>
              </a:rPr>
              <a:t>三角函数的诱导公式可以简记为</a:t>
            </a:r>
            <a:endParaRPr lang="zh-CN" altLang="en-US" sz="2800" b="1" dirty="0">
              <a:latin typeface="Arial" panose="020B0604020202020204" pitchFamily="34" charset="0"/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</a:pPr>
            <a:r>
              <a:rPr lang="zh-CN" altLang="en-US" sz="2800" b="1" dirty="0">
                <a:solidFill>
                  <a:schemeClr val="folHlink"/>
                </a:solidFill>
                <a:latin typeface="Arial" panose="020B0604020202020204" pitchFamily="34" charset="0"/>
              </a:rPr>
              <a:t>  </a:t>
            </a:r>
            <a:r>
              <a:rPr lang="zh-CN" altLang="en-US" sz="4000" b="1" dirty="0">
                <a:solidFill>
                  <a:srgbClr val="FF3300"/>
                </a:solidFill>
                <a:latin typeface="Arial" panose="020B0604020202020204" pitchFamily="34" charset="0"/>
                <a:ea typeface="隶书" pitchFamily="49" charset="-122"/>
              </a:rPr>
              <a:t>“函数名不变，符号看象限”。</a:t>
            </a:r>
            <a:endParaRPr lang="zh-CN" altLang="en-US" sz="4000" b="1" dirty="0">
              <a:solidFill>
                <a:srgbClr val="FF3300"/>
              </a:solidFill>
              <a:latin typeface="Arial" panose="020B0604020202020204" pitchFamily="34" charset="0"/>
              <a:ea typeface="隶书" pitchFamily="49" charset="-122"/>
            </a:endParaRPr>
          </a:p>
          <a:p>
            <a:pPr>
              <a:spcBef>
                <a:spcPct val="50000"/>
              </a:spcBef>
            </a:pPr>
            <a:endParaRPr lang="en-US" altLang="zh-CN" sz="2800" b="1" dirty="0">
              <a:latin typeface="Arial" panose="020B0604020202020204" pitchFamily="34" charset="0"/>
            </a:endParaRPr>
          </a:p>
        </p:txBody>
      </p:sp>
      <p:sp>
        <p:nvSpPr>
          <p:cNvPr id="16391" name="AutoShape 12">
            <a:hlinkClick r:id="" action="ppaction://hlinkshowjump?jump=lastslide"/>
          </p:cNvPr>
          <p:cNvSpPr/>
          <p:nvPr/>
        </p:nvSpPr>
        <p:spPr>
          <a:xfrm>
            <a:off x="8027988" y="4652963"/>
            <a:ext cx="720725" cy="647700"/>
          </a:xfrm>
          <a:prstGeom prst="actionButtonForwardNext">
            <a:avLst/>
          </a:prstGeom>
          <a:solidFill>
            <a:schemeClr val="accent1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7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7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0114" name="Text Box 2"/>
          <p:cNvSpPr txBox="1"/>
          <p:nvPr/>
        </p:nvSpPr>
        <p:spPr>
          <a:xfrm>
            <a:off x="295275" y="611188"/>
            <a:ext cx="8632825" cy="9461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800" b="1" dirty="0">
                <a:latin typeface="Arial" panose="020B0604020202020204" pitchFamily="34" charset="0"/>
              </a:rPr>
              <a:t>      利用诱导公式把任意角的三角函数转化为锐角三角</a:t>
            </a:r>
            <a:endParaRPr lang="zh-CN" altLang="en-US" sz="2800" b="1" dirty="0">
              <a:latin typeface="Arial" panose="020B0604020202020204" pitchFamily="34" charset="0"/>
            </a:endParaRPr>
          </a:p>
          <a:p>
            <a:r>
              <a:rPr lang="zh-CN" altLang="en-US" sz="2800" b="1" dirty="0">
                <a:latin typeface="Arial" panose="020B0604020202020204" pitchFamily="34" charset="0"/>
              </a:rPr>
              <a:t> 函数</a:t>
            </a:r>
            <a:r>
              <a:rPr lang="zh-CN" altLang="zh-CN" sz="2800" b="1" dirty="0">
                <a:latin typeface="Arial" panose="020B0604020202020204" pitchFamily="34" charset="0"/>
              </a:rPr>
              <a:t>,</a:t>
            </a:r>
            <a:r>
              <a:rPr lang="zh-CN" altLang="en-US" sz="2800" b="1" dirty="0">
                <a:latin typeface="Arial" panose="020B0604020202020204" pitchFamily="34" charset="0"/>
              </a:rPr>
              <a:t>一般按下面步骤进行</a:t>
            </a:r>
            <a:r>
              <a:rPr lang="zh-CN" altLang="zh-CN" sz="2800" b="1" dirty="0">
                <a:latin typeface="Arial" panose="020B0604020202020204" pitchFamily="34" charset="0"/>
              </a:rPr>
              <a:t>:</a:t>
            </a:r>
            <a:endParaRPr lang="en-US" altLang="zh-CN" sz="2800" b="1" dirty="0">
              <a:latin typeface="Arial" panose="020B0604020202020204" pitchFamily="34" charset="0"/>
            </a:endParaRPr>
          </a:p>
        </p:txBody>
      </p:sp>
      <p:sp>
        <p:nvSpPr>
          <p:cNvPr id="17413" name="Text Box 3"/>
          <p:cNvSpPr txBox="1"/>
          <p:nvPr/>
        </p:nvSpPr>
        <p:spPr>
          <a:xfrm>
            <a:off x="1060450" y="2098675"/>
            <a:ext cx="1962150" cy="9461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800" dirty="0">
                <a:latin typeface="Arial" panose="020B0604020202020204" pitchFamily="34" charset="0"/>
              </a:rPr>
              <a:t>任意负角的</a:t>
            </a:r>
            <a:endParaRPr lang="zh-CN" altLang="en-US" sz="2800" dirty="0">
              <a:latin typeface="Arial" panose="020B0604020202020204" pitchFamily="34" charset="0"/>
            </a:endParaRPr>
          </a:p>
          <a:p>
            <a:r>
              <a:rPr lang="zh-CN" altLang="en-US" sz="2800" dirty="0">
                <a:latin typeface="Arial" panose="020B0604020202020204" pitchFamily="34" charset="0"/>
              </a:rPr>
              <a:t>三角函数</a:t>
            </a:r>
            <a:endParaRPr lang="zh-CN" altLang="en-US" sz="2800" dirty="0">
              <a:latin typeface="Arial" panose="020B0604020202020204" pitchFamily="34" charset="0"/>
            </a:endParaRPr>
          </a:p>
        </p:txBody>
      </p:sp>
      <p:sp>
        <p:nvSpPr>
          <p:cNvPr id="90116" name="Text Box 4"/>
          <p:cNvSpPr txBox="1"/>
          <p:nvPr/>
        </p:nvSpPr>
        <p:spPr>
          <a:xfrm>
            <a:off x="5037138" y="2160588"/>
            <a:ext cx="1962150" cy="9461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800" dirty="0">
                <a:latin typeface="Arial" panose="020B0604020202020204" pitchFamily="34" charset="0"/>
              </a:rPr>
              <a:t>任意正角的</a:t>
            </a:r>
            <a:endParaRPr lang="zh-CN" altLang="en-US" sz="2800" dirty="0">
              <a:latin typeface="Arial" panose="020B0604020202020204" pitchFamily="34" charset="0"/>
            </a:endParaRPr>
          </a:p>
          <a:p>
            <a:r>
              <a:rPr lang="zh-CN" altLang="en-US" sz="2800" dirty="0">
                <a:latin typeface="Arial" panose="020B0604020202020204" pitchFamily="34" charset="0"/>
              </a:rPr>
              <a:t>三角函数</a:t>
            </a:r>
            <a:endParaRPr lang="zh-CN" altLang="en-US" sz="2800" dirty="0">
              <a:latin typeface="Arial" panose="020B0604020202020204" pitchFamily="34" charset="0"/>
            </a:endParaRPr>
          </a:p>
        </p:txBody>
      </p:sp>
      <p:sp>
        <p:nvSpPr>
          <p:cNvPr id="90117" name="Text Box 5"/>
          <p:cNvSpPr txBox="1"/>
          <p:nvPr/>
        </p:nvSpPr>
        <p:spPr>
          <a:xfrm>
            <a:off x="5178425" y="4022725"/>
            <a:ext cx="1250950" cy="9461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800" dirty="0">
                <a:latin typeface="Arial" panose="020B0604020202020204" pitchFamily="34" charset="0"/>
              </a:rPr>
              <a:t>锐角三</a:t>
            </a:r>
            <a:endParaRPr lang="zh-CN" altLang="en-US" sz="2800" dirty="0">
              <a:latin typeface="Arial" panose="020B0604020202020204" pitchFamily="34" charset="0"/>
            </a:endParaRPr>
          </a:p>
          <a:p>
            <a:r>
              <a:rPr lang="zh-CN" altLang="en-US" sz="2800" dirty="0">
                <a:latin typeface="Arial" panose="020B0604020202020204" pitchFamily="34" charset="0"/>
              </a:rPr>
              <a:t>角函数</a:t>
            </a:r>
            <a:endParaRPr lang="zh-CN" altLang="en-US" sz="2800" dirty="0">
              <a:latin typeface="Arial" panose="020B0604020202020204" pitchFamily="34" charset="0"/>
            </a:endParaRPr>
          </a:p>
        </p:txBody>
      </p:sp>
      <p:grpSp>
        <p:nvGrpSpPr>
          <p:cNvPr id="2" name="Group 6"/>
          <p:cNvGrpSpPr/>
          <p:nvPr/>
        </p:nvGrpSpPr>
        <p:grpSpPr>
          <a:xfrm>
            <a:off x="898525" y="4076700"/>
            <a:ext cx="2235200" cy="955675"/>
            <a:chOff x="0" y="0"/>
            <a:chExt cx="1408" cy="602"/>
          </a:xfrm>
        </p:grpSpPr>
        <p:sp>
          <p:nvSpPr>
            <p:cNvPr id="17432" name="Text Box 7"/>
            <p:cNvSpPr txBox="1"/>
            <p:nvPr/>
          </p:nvSpPr>
          <p:spPr>
            <a:xfrm>
              <a:off x="0" y="6"/>
              <a:ext cx="1408" cy="59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sz="2800" dirty="0">
                  <a:latin typeface="Arial" panose="020B0604020202020204" pitchFamily="34" charset="0"/>
                </a:rPr>
                <a:t>   到       的角</a:t>
              </a:r>
              <a:endParaRPr lang="zh-CN" altLang="en-US" sz="2800" dirty="0">
                <a:latin typeface="Arial" panose="020B0604020202020204" pitchFamily="34" charset="0"/>
              </a:endParaRPr>
            </a:p>
            <a:p>
              <a:r>
                <a:rPr lang="zh-CN" altLang="en-US" sz="2800" dirty="0">
                  <a:latin typeface="Arial" panose="020B0604020202020204" pitchFamily="34" charset="0"/>
                </a:rPr>
                <a:t>的三角函数</a:t>
              </a:r>
              <a:endParaRPr lang="zh-CN" altLang="en-US" sz="2800" dirty="0">
                <a:latin typeface="Arial" panose="020B0604020202020204" pitchFamily="34" charset="0"/>
              </a:endParaRPr>
            </a:p>
          </p:txBody>
        </p:sp>
        <p:graphicFrame>
          <p:nvGraphicFramePr>
            <p:cNvPr id="17410" name="Object 2"/>
            <p:cNvGraphicFramePr/>
            <p:nvPr/>
          </p:nvGraphicFramePr>
          <p:xfrm>
            <a:off x="38" y="14"/>
            <a:ext cx="279" cy="3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20" name="" r:id="rId1" imgW="165100" imgH="190500" progId="Equation.3">
                    <p:embed/>
                  </p:oleObj>
                </mc:Choice>
                <mc:Fallback>
                  <p:oleObj name="" r:id="rId1" imgW="165100" imgH="190500" progId="Equation.3">
                    <p:embed/>
                    <p:pic>
                      <p:nvPicPr>
                        <p:cNvPr id="0" name="图片 3119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38" y="14"/>
                          <a:ext cx="279" cy="32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411" name="Object 3"/>
            <p:cNvGraphicFramePr/>
            <p:nvPr/>
          </p:nvGraphicFramePr>
          <p:xfrm>
            <a:off x="454" y="0"/>
            <a:ext cx="534" cy="3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16" name="" r:id="rId3" imgW="317500" imgH="190500" progId="Equation.3">
                    <p:embed/>
                  </p:oleObj>
                </mc:Choice>
                <mc:Fallback>
                  <p:oleObj name="" r:id="rId3" imgW="317500" imgH="190500" progId="Equation.3">
                    <p:embed/>
                    <p:pic>
                      <p:nvPicPr>
                        <p:cNvPr id="0" name="图片 3115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454" y="0"/>
                          <a:ext cx="534" cy="32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90122" name="Rectangle 10"/>
          <p:cNvSpPr/>
          <p:nvPr/>
        </p:nvSpPr>
        <p:spPr>
          <a:xfrm>
            <a:off x="898525" y="1906588"/>
            <a:ext cx="2386013" cy="1455737"/>
          </a:xfrm>
          <a:prstGeom prst="rect">
            <a:avLst/>
          </a:prstGeom>
          <a:solidFill>
            <a:schemeClr val="accent1">
              <a:alpha val="0"/>
            </a:schemeClr>
          </a:solidFill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0123" name="Rectangle 11"/>
          <p:cNvSpPr/>
          <p:nvPr/>
        </p:nvSpPr>
        <p:spPr>
          <a:xfrm>
            <a:off x="5005388" y="1943100"/>
            <a:ext cx="2355850" cy="1487488"/>
          </a:xfrm>
          <a:prstGeom prst="rect">
            <a:avLst/>
          </a:prstGeom>
          <a:solidFill>
            <a:schemeClr val="accent1">
              <a:alpha val="3137"/>
            </a:schemeClr>
          </a:solidFill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0124" name="Rectangle 12"/>
          <p:cNvSpPr/>
          <p:nvPr/>
        </p:nvSpPr>
        <p:spPr>
          <a:xfrm>
            <a:off x="671513" y="3876675"/>
            <a:ext cx="2665412" cy="1457325"/>
          </a:xfrm>
          <a:prstGeom prst="rect">
            <a:avLst/>
          </a:prstGeom>
          <a:solidFill>
            <a:schemeClr val="accent1">
              <a:alpha val="0"/>
            </a:schemeClr>
          </a:solidFill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0125" name="Rectangle 13"/>
          <p:cNvSpPr/>
          <p:nvPr/>
        </p:nvSpPr>
        <p:spPr>
          <a:xfrm>
            <a:off x="5053013" y="3846513"/>
            <a:ext cx="1736725" cy="1457325"/>
          </a:xfrm>
          <a:prstGeom prst="rect">
            <a:avLst/>
          </a:prstGeom>
          <a:solidFill>
            <a:schemeClr val="accent1">
              <a:alpha val="0"/>
            </a:schemeClr>
          </a:solidFill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grpSp>
        <p:nvGrpSpPr>
          <p:cNvPr id="3" name="Group 14"/>
          <p:cNvGrpSpPr/>
          <p:nvPr/>
        </p:nvGrpSpPr>
        <p:grpSpPr>
          <a:xfrm>
            <a:off x="3325813" y="2274888"/>
            <a:ext cx="1706562" cy="606425"/>
            <a:chOff x="0" y="0"/>
            <a:chExt cx="1075" cy="382"/>
          </a:xfrm>
        </p:grpSpPr>
        <p:sp>
          <p:nvSpPr>
            <p:cNvPr id="17430" name="Text Box 15"/>
            <p:cNvSpPr txBox="1"/>
            <p:nvPr/>
          </p:nvSpPr>
          <p:spPr>
            <a:xfrm>
              <a:off x="34" y="0"/>
              <a:ext cx="980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dirty="0">
                  <a:latin typeface="Arial" panose="020B0604020202020204" pitchFamily="34" charset="0"/>
                </a:rPr>
                <a:t>用公式三或一</a:t>
              </a:r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7431" name="AutoShape 16"/>
            <p:cNvSpPr/>
            <p:nvPr/>
          </p:nvSpPr>
          <p:spPr>
            <a:xfrm>
              <a:off x="0" y="209"/>
              <a:ext cx="1075" cy="173"/>
            </a:xfrm>
            <a:prstGeom prst="rightArrow">
              <a:avLst>
                <a:gd name="adj1" fmla="val 50000"/>
                <a:gd name="adj2" fmla="val 155346"/>
              </a:avLst>
            </a:prstGeom>
            <a:solidFill>
              <a:srgbClr val="FF0000"/>
            </a:solidFill>
            <a:ln w="9525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>
              <a:spAutoFit/>
            </a:bodyPr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4" name="Group 17"/>
          <p:cNvGrpSpPr/>
          <p:nvPr/>
        </p:nvGrpSpPr>
        <p:grpSpPr>
          <a:xfrm>
            <a:off x="7346950" y="2336800"/>
            <a:ext cx="1493838" cy="576263"/>
            <a:chOff x="0" y="0"/>
            <a:chExt cx="941" cy="363"/>
          </a:xfrm>
        </p:grpSpPr>
        <p:sp>
          <p:nvSpPr>
            <p:cNvPr id="17428" name="Text Box 18"/>
            <p:cNvSpPr txBox="1"/>
            <p:nvPr/>
          </p:nvSpPr>
          <p:spPr>
            <a:xfrm>
              <a:off x="39" y="0"/>
              <a:ext cx="692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dirty="0">
                  <a:latin typeface="Arial" panose="020B0604020202020204" pitchFamily="34" charset="0"/>
                </a:rPr>
                <a:t>用公式一</a:t>
              </a:r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7429" name="AutoShape 19"/>
            <p:cNvSpPr/>
            <p:nvPr/>
          </p:nvSpPr>
          <p:spPr>
            <a:xfrm>
              <a:off x="0" y="190"/>
              <a:ext cx="941" cy="173"/>
            </a:xfrm>
            <a:prstGeom prst="rightArrow">
              <a:avLst>
                <a:gd name="adj1" fmla="val 50000"/>
                <a:gd name="adj2" fmla="val 135982"/>
              </a:avLst>
            </a:prstGeom>
            <a:solidFill>
              <a:srgbClr val="FF0000"/>
            </a:solidFill>
            <a:ln w="9525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>
              <a:spAutoFit/>
            </a:bodyPr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5" name="Group 20"/>
          <p:cNvGrpSpPr/>
          <p:nvPr/>
        </p:nvGrpSpPr>
        <p:grpSpPr>
          <a:xfrm>
            <a:off x="3348038" y="4227513"/>
            <a:ext cx="1747837" cy="817562"/>
            <a:chOff x="0" y="0"/>
            <a:chExt cx="1101" cy="515"/>
          </a:xfrm>
        </p:grpSpPr>
        <p:sp>
          <p:nvSpPr>
            <p:cNvPr id="17425" name="Text Box 21"/>
            <p:cNvSpPr txBox="1"/>
            <p:nvPr/>
          </p:nvSpPr>
          <p:spPr>
            <a:xfrm>
              <a:off x="20" y="0"/>
              <a:ext cx="548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dirty="0">
                  <a:latin typeface="Arial" panose="020B0604020202020204" pitchFamily="34" charset="0"/>
                </a:rPr>
                <a:t>用公式</a:t>
              </a:r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7426" name="Text Box 22"/>
            <p:cNvSpPr txBox="1"/>
            <p:nvPr/>
          </p:nvSpPr>
          <p:spPr>
            <a:xfrm>
              <a:off x="0" y="284"/>
              <a:ext cx="548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dirty="0">
                  <a:latin typeface="Arial" panose="020B0604020202020204" pitchFamily="34" charset="0"/>
                </a:rPr>
                <a:t>二或四</a:t>
              </a:r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7427" name="AutoShape 23"/>
            <p:cNvSpPr/>
            <p:nvPr/>
          </p:nvSpPr>
          <p:spPr>
            <a:xfrm>
              <a:off x="26" y="171"/>
              <a:ext cx="1075" cy="173"/>
            </a:xfrm>
            <a:prstGeom prst="rightArrow">
              <a:avLst>
                <a:gd name="adj1" fmla="val 50000"/>
                <a:gd name="adj2" fmla="val 155346"/>
              </a:avLst>
            </a:prstGeom>
            <a:solidFill>
              <a:srgbClr val="FF0000"/>
            </a:solidFill>
            <a:ln w="9525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>
              <a:spAutoFit/>
            </a:bodyPr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sp>
        <p:nvSpPr>
          <p:cNvPr id="17424" name="Text Box 3"/>
          <p:cNvSpPr txBox="1"/>
          <p:nvPr/>
        </p:nvSpPr>
        <p:spPr>
          <a:xfrm>
            <a:off x="0" y="0"/>
            <a:ext cx="2124075" cy="650875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chemeClr val="bg1"/>
                </a:solidFill>
                <a:latin typeface="Tahoma" panose="020B0604030504040204" pitchFamily="34" charset="0"/>
                <a:ea typeface="楷体_GB2312"/>
              </a:rPr>
              <a:t>归纳总结</a:t>
            </a:r>
            <a:endParaRPr lang="zh-CN" altLang="en-US" sz="3600" b="1" dirty="0">
              <a:solidFill>
                <a:schemeClr val="bg1"/>
              </a:solidFill>
              <a:latin typeface="Tahoma" panose="020B0604030504040204" pitchFamily="34" charset="0"/>
              <a:ea typeface="楷体_GB231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77"/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77"/>
                                        <p:tgtEl>
                                          <p:spTgt spid="901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77"/>
                                        <p:tgtEl>
                                          <p:spTgt spid="901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655"/>
                            </p:stCondLst>
                            <p:childTnLst>
                              <p:par>
                                <p:cTn id="1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90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0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0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0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400"/>
                            </p:stCondLst>
                            <p:childTnLst>
                              <p:par>
                                <p:cTn id="2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90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8" dur="2000"/>
                                        <p:tgtEl>
                                          <p:spTgt spid="90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0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0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0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0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 tmFilter="0,0; .5, 1; 1, 1"/>
                                        <p:tgtEl>
                                          <p:spTgt spid="90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750"/>
                            </p:stCondLst>
                            <p:childTnLst>
                              <p:par>
                                <p:cTn id="6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7" dur="2000"/>
                                        <p:tgtEl>
                                          <p:spTgt spid="90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4" grpId="0"/>
      <p:bldP spid="90116" grpId="0"/>
      <p:bldP spid="90117" grpId="0"/>
      <p:bldP spid="90122" grpId="0" animBg="1"/>
      <p:bldP spid="90123" grpId="0" animBg="1"/>
      <p:bldP spid="90124" grpId="0" animBg="1"/>
      <p:bldP spid="9012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4578" name="图片 4"/>
          <p:cNvPicPr>
            <a:picLocks noChangeAspect="1"/>
          </p:cNvPicPr>
          <p:nvPr/>
        </p:nvPicPr>
        <p:blipFill>
          <a:blip r:embed="rId1">
            <a:clrChange>
              <a:clrFrom>
                <a:srgbClr val="F3EDE1"/>
              </a:clrFrom>
              <a:clrTo>
                <a:srgbClr val="F3EDE1">
                  <a:alpha val="0"/>
                </a:srgbClr>
              </a:clrTo>
            </a:clrChange>
          </a:blip>
          <a:srcRect l="13179" t="24150" r="12148" b="9702"/>
          <a:stretch>
            <a:fillRect/>
          </a:stretch>
        </p:blipFill>
        <p:spPr>
          <a:xfrm>
            <a:off x="0" y="4005263"/>
            <a:ext cx="3635375" cy="28527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7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3750" y="6762750"/>
            <a:ext cx="2724150" cy="95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80" name="Picture 1" descr="C:\Documents and Settings\Administrator\桌面\图片库\t01e3897a9d2d0c664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2088" y="0"/>
            <a:ext cx="1331912" cy="6858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4581" name="组合 18"/>
          <p:cNvGrpSpPr/>
          <p:nvPr/>
        </p:nvGrpSpPr>
        <p:grpSpPr>
          <a:xfrm>
            <a:off x="2843213" y="0"/>
            <a:ext cx="1835150" cy="600075"/>
            <a:chOff x="0" y="714356"/>
            <a:chExt cx="2145779" cy="600070"/>
          </a:xfrm>
        </p:grpSpPr>
        <p:sp>
          <p:nvSpPr>
            <p:cNvPr id="24584" name="矩形 119817"/>
            <p:cNvSpPr/>
            <p:nvPr/>
          </p:nvSpPr>
          <p:spPr>
            <a:xfrm>
              <a:off x="0" y="714356"/>
              <a:ext cx="2145779" cy="557208"/>
            </a:xfrm>
            <a:prstGeom prst="rect">
              <a:avLst/>
            </a:prstGeom>
            <a:gradFill rotWithShape="1">
              <a:gsLst>
                <a:gs pos="0">
                  <a:srgbClr val="CCFFCC"/>
                </a:gs>
                <a:gs pos="100000">
                  <a:srgbClr val="FFFFFF"/>
                </a:gs>
              </a:gsLst>
              <a:lin ang="5400000" scaled="1"/>
              <a:tileRect/>
            </a:gradFill>
            <a:ln w="38100" cap="flat" cmpd="sng">
              <a:solidFill>
                <a:srgbClr val="00FF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p>
              <a:pPr algn="ctr" eaLnBrk="0" hangingPunct="0"/>
              <a:r>
                <a:rPr lang="en-US" altLang="zh-CN" sz="2800" dirty="0">
                  <a:solidFill>
                    <a:srgbClr val="FC2A1A"/>
                  </a:solidFill>
                  <a:latin typeface="Times New Roman" panose="02020603050405020304" pitchFamily="18" charset="0"/>
                  <a:ea typeface="隶书" pitchFamily="49" charset="-122"/>
                </a:rPr>
                <a:t>   </a:t>
              </a:r>
              <a:r>
                <a:rPr lang="zh-CN" altLang="en-US" sz="2600" dirty="0">
                  <a:solidFill>
                    <a:srgbClr val="FC2A1A"/>
                  </a:solidFill>
                  <a:latin typeface="Times New Roman" panose="02020603050405020304" pitchFamily="18" charset="0"/>
                  <a:ea typeface="隶书" pitchFamily="49" charset="-122"/>
                </a:rPr>
                <a:t>作 业</a:t>
              </a:r>
              <a:endParaRPr lang="zh-CN" altLang="en-US" sz="2600" dirty="0">
                <a:solidFill>
                  <a:srgbClr val="FC2A1A"/>
                </a:solidFill>
                <a:latin typeface="Times New Roman" panose="02020603050405020304" pitchFamily="18" charset="0"/>
                <a:ea typeface="隶书" pitchFamily="49" charset="-122"/>
              </a:endParaRPr>
            </a:p>
          </p:txBody>
        </p:sp>
        <p:pic>
          <p:nvPicPr>
            <p:cNvPr id="24585" name="Picture 4" descr="Pic_2180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714356"/>
              <a:ext cx="571472" cy="60007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4582" name="Text Box 7"/>
          <p:cNvSpPr txBox="1"/>
          <p:nvPr/>
        </p:nvSpPr>
        <p:spPr>
          <a:xfrm>
            <a:off x="611188" y="2060575"/>
            <a:ext cx="6337300" cy="6429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40000"/>
              </a:lnSpc>
            </a:pPr>
            <a:r>
              <a:rPr lang="zh-CN" altLang="en-US" sz="3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　</a:t>
            </a:r>
            <a:endParaRPr lang="zh-CN" altLang="en-US" sz="30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583" name="矩形 9"/>
          <p:cNvSpPr/>
          <p:nvPr/>
        </p:nvSpPr>
        <p:spPr>
          <a:xfrm>
            <a:off x="1000125" y="1643063"/>
            <a:ext cx="6553200" cy="20621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60000"/>
              </a:lnSpc>
            </a:pPr>
            <a:r>
              <a:rPr lang="zh-CN" altLang="en-US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　　</a:t>
            </a: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不渴望能够一跃千里，只希望每天能够前进一步。</a:t>
            </a:r>
            <a:endParaRPr lang="zh-CN" altLang="en-US" sz="40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36" name="Rectangle 2"/>
          <p:cNvSpPr>
            <a:spLocks noGrp="1"/>
          </p:cNvSpPr>
          <p:nvPr>
            <p:ph type="title"/>
          </p:nvPr>
        </p:nvSpPr>
        <p:spPr>
          <a:xfrm>
            <a:off x="755650" y="404813"/>
            <a:ext cx="8229600" cy="1143000"/>
          </a:xfrm>
          <a:ln/>
        </p:spPr>
        <p:txBody>
          <a:bodyPr vert="horz" wrap="square" lIns="91440" tIns="45720" rIns="91440" bIns="45720" anchor="ctr"/>
          <a:p>
            <a:pPr>
              <a:buNone/>
            </a:pPr>
            <a:r>
              <a:rPr lang="zh-CN" altLang="en-US" b="1" dirty="0">
                <a:solidFill>
                  <a:srgbClr val="FF3300"/>
                </a:solidFill>
              </a:rPr>
              <a:t>任意角三角函数的定义</a:t>
            </a:r>
            <a:endParaRPr lang="zh-CN" altLang="en-US" b="1" dirty="0">
              <a:solidFill>
                <a:srgbClr val="FF3300"/>
              </a:solidFill>
            </a:endParaRPr>
          </a:p>
        </p:txBody>
      </p:sp>
      <p:graphicFrame>
        <p:nvGraphicFramePr>
          <p:cNvPr id="55299" name="Group 3"/>
          <p:cNvGraphicFramePr>
            <a:graphicFrameLocks noGrp="1"/>
          </p:cNvGraphicFramePr>
          <p:nvPr/>
        </p:nvGraphicFramePr>
        <p:xfrm>
          <a:off x="762000" y="1371600"/>
          <a:ext cx="7620000" cy="5010150"/>
        </p:xfrm>
        <a:graphic>
          <a:graphicData uri="http://schemas.openxmlformats.org/drawingml/2006/table">
            <a:tbl>
              <a:tblPr/>
              <a:tblGrid>
                <a:gridCol w="1600200"/>
                <a:gridCol w="3505200"/>
                <a:gridCol w="2514600"/>
              </a:tblGrid>
              <a:tr h="544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定   义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单   位   圆   中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一  般  地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78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图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象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0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4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2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26" name="Object 2"/>
          <p:cNvGraphicFramePr/>
          <p:nvPr/>
        </p:nvGraphicFramePr>
        <p:xfrm>
          <a:off x="1143000" y="4495800"/>
          <a:ext cx="838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8" name="" r:id="rId1" imgW="354965" imgH="177800" progId="Equation.DSMT4">
                  <p:embed/>
                </p:oleObj>
              </mc:Choice>
              <mc:Fallback>
                <p:oleObj name="" r:id="rId1" imgW="354965" imgH="177800" progId="Equation.DSMT4">
                  <p:embed/>
                  <p:pic>
                    <p:nvPicPr>
                      <p:cNvPr id="0" name="图片 310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143000" y="4495800"/>
                        <a:ext cx="838200" cy="4572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/>
          <p:nvPr/>
        </p:nvGraphicFramePr>
        <p:xfrm>
          <a:off x="1143000" y="5257800"/>
          <a:ext cx="8382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7" name="" r:id="rId3" imgW="368300" imgH="139700" progId="Equation.DSMT4">
                  <p:embed/>
                </p:oleObj>
              </mc:Choice>
              <mc:Fallback>
                <p:oleObj name="" r:id="rId3" imgW="368300" imgH="139700" progId="Equation.DSMT4">
                  <p:embed/>
                  <p:pic>
                    <p:nvPicPr>
                      <p:cNvPr id="0" name="图片 310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43000" y="5257800"/>
                        <a:ext cx="838200" cy="3048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4"/>
          <p:cNvGraphicFramePr/>
          <p:nvPr/>
        </p:nvGraphicFramePr>
        <p:xfrm>
          <a:off x="1143000" y="5867400"/>
          <a:ext cx="914400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6" name="" r:id="rId5" imgW="367665" imgH="165100" progId="Equation.DSMT4">
                  <p:embed/>
                </p:oleObj>
              </mc:Choice>
              <mc:Fallback>
                <p:oleObj name="" r:id="rId5" imgW="367665" imgH="165100" progId="Equation.DSMT4">
                  <p:embed/>
                  <p:pic>
                    <p:nvPicPr>
                      <p:cNvPr id="0" name="图片 3105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43000" y="5867400"/>
                        <a:ext cx="914400" cy="4000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63" name="Group 32"/>
          <p:cNvGrpSpPr/>
          <p:nvPr/>
        </p:nvGrpSpPr>
        <p:grpSpPr>
          <a:xfrm>
            <a:off x="2771775" y="1989138"/>
            <a:ext cx="2819400" cy="2057400"/>
            <a:chOff x="2496" y="1392"/>
            <a:chExt cx="1776" cy="1296"/>
          </a:xfrm>
        </p:grpSpPr>
        <p:grpSp>
          <p:nvGrpSpPr>
            <p:cNvPr id="1080" name="Group 33"/>
            <p:cNvGrpSpPr/>
            <p:nvPr/>
          </p:nvGrpSpPr>
          <p:grpSpPr>
            <a:xfrm>
              <a:off x="2496" y="1392"/>
              <a:ext cx="1776" cy="1296"/>
              <a:chOff x="2064" y="1440"/>
              <a:chExt cx="1776" cy="1296"/>
            </a:xfrm>
          </p:grpSpPr>
          <p:grpSp>
            <p:nvGrpSpPr>
              <p:cNvPr id="1082" name="Group 34"/>
              <p:cNvGrpSpPr/>
              <p:nvPr/>
            </p:nvGrpSpPr>
            <p:grpSpPr>
              <a:xfrm>
                <a:off x="2064" y="1440"/>
                <a:ext cx="1776" cy="1296"/>
                <a:chOff x="2064" y="1440"/>
                <a:chExt cx="1776" cy="1296"/>
              </a:xfrm>
            </p:grpSpPr>
            <p:sp>
              <p:nvSpPr>
                <p:cNvPr id="1084" name="Line 35"/>
                <p:cNvSpPr/>
                <p:nvPr/>
              </p:nvSpPr>
              <p:spPr>
                <a:xfrm flipV="1">
                  <a:off x="2832" y="1440"/>
                  <a:ext cx="0" cy="1296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triangle" w="med" len="med"/>
                </a:ln>
              </p:spPr>
            </p:sp>
            <p:sp>
              <p:nvSpPr>
                <p:cNvPr id="1085" name="Text Box 36"/>
                <p:cNvSpPr txBox="1"/>
                <p:nvPr/>
              </p:nvSpPr>
              <p:spPr>
                <a:xfrm>
                  <a:off x="2592" y="2208"/>
                  <a:ext cx="240" cy="231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p>
                  <a:pPr>
                    <a:spcBef>
                      <a:spcPct val="50000"/>
                    </a:spcBef>
                  </a:pPr>
                  <a:r>
                    <a:rPr lang="en-US" altLang="zh-CN" dirty="0">
                      <a:latin typeface="Arial" panose="020B0604020202020204" pitchFamily="34" charset="0"/>
                    </a:rPr>
                    <a:t>O</a:t>
                  </a:r>
                  <a:endParaRPr lang="en-US" altLang="zh-CN" dirty="0">
                    <a:latin typeface="Arial" panose="020B0604020202020204" pitchFamily="34" charset="0"/>
                  </a:endParaRPr>
                </a:p>
              </p:txBody>
            </p:sp>
            <p:grpSp>
              <p:nvGrpSpPr>
                <p:cNvPr id="1086" name="Group 37"/>
                <p:cNvGrpSpPr/>
                <p:nvPr/>
              </p:nvGrpSpPr>
              <p:grpSpPr>
                <a:xfrm>
                  <a:off x="2064" y="1440"/>
                  <a:ext cx="1776" cy="1197"/>
                  <a:chOff x="2064" y="1440"/>
                  <a:chExt cx="1776" cy="1197"/>
                </a:xfrm>
              </p:grpSpPr>
              <p:sp>
                <p:nvSpPr>
                  <p:cNvPr id="1087" name="Line 38"/>
                  <p:cNvSpPr/>
                  <p:nvPr/>
                </p:nvSpPr>
                <p:spPr>
                  <a:xfrm>
                    <a:off x="2352" y="2208"/>
                    <a:ext cx="1344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triangle" w="med" len="med"/>
                  </a:ln>
                </p:spPr>
              </p:sp>
              <p:sp>
                <p:nvSpPr>
                  <p:cNvPr id="1088" name="Oval 39"/>
                  <p:cNvSpPr/>
                  <p:nvPr/>
                </p:nvSpPr>
                <p:spPr>
                  <a:xfrm>
                    <a:off x="2406" y="1794"/>
                    <a:ext cx="843" cy="843"/>
                  </a:xfrm>
                  <a:prstGeom prst="ellipse">
                    <a:avLst/>
                  </a:prstGeom>
                  <a:noFill/>
                  <a:ln w="2857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p>
                    <a:endParaRPr lang="zh-CN" altLang="en-US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089" name="Text Box 40"/>
                  <p:cNvSpPr txBox="1"/>
                  <p:nvPr/>
                </p:nvSpPr>
                <p:spPr>
                  <a:xfrm>
                    <a:off x="2064" y="1680"/>
                    <a:ext cx="480" cy="231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>
                    <a:spAutoFit/>
                  </a:bodyPr>
                  <a:p>
                    <a:pPr>
                      <a:spcBef>
                        <a:spcPct val="50000"/>
                      </a:spcBef>
                    </a:pPr>
                    <a:r>
                      <a:rPr lang="en-US" altLang="zh-CN" dirty="0">
                        <a:latin typeface="Arial" panose="020B0604020202020204" pitchFamily="34" charset="0"/>
                      </a:rPr>
                      <a:t>P(x,y)</a:t>
                    </a:r>
                    <a:endParaRPr lang="en-US" altLang="zh-CN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090" name="Text Box 41"/>
                  <p:cNvSpPr txBox="1"/>
                  <p:nvPr/>
                </p:nvSpPr>
                <p:spPr>
                  <a:xfrm>
                    <a:off x="3648" y="2256"/>
                    <a:ext cx="192" cy="231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>
                    <a:spAutoFit/>
                  </a:bodyPr>
                  <a:p>
                    <a:pPr>
                      <a:spcBef>
                        <a:spcPct val="50000"/>
                      </a:spcBef>
                    </a:pPr>
                    <a:r>
                      <a:rPr lang="en-US" altLang="zh-CN" dirty="0">
                        <a:latin typeface="Arial" panose="020B0604020202020204" pitchFamily="34" charset="0"/>
                      </a:rPr>
                      <a:t>x</a:t>
                    </a:r>
                    <a:endParaRPr lang="en-US" altLang="zh-CN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091" name="Text Box 42"/>
                  <p:cNvSpPr txBox="1"/>
                  <p:nvPr/>
                </p:nvSpPr>
                <p:spPr>
                  <a:xfrm>
                    <a:off x="2832" y="1440"/>
                    <a:ext cx="192" cy="231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>
                    <a:spAutoFit/>
                  </a:bodyPr>
                  <a:p>
                    <a:pPr>
                      <a:spcBef>
                        <a:spcPct val="50000"/>
                      </a:spcBef>
                    </a:pPr>
                    <a:r>
                      <a:rPr lang="en-US" altLang="zh-CN" dirty="0">
                        <a:latin typeface="Arial" panose="020B0604020202020204" pitchFamily="34" charset="0"/>
                      </a:rPr>
                      <a:t>y</a:t>
                    </a:r>
                    <a:endParaRPr lang="en-US" altLang="zh-CN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092" name="Line 43"/>
                  <p:cNvSpPr/>
                  <p:nvPr/>
                </p:nvSpPr>
                <p:spPr>
                  <a:xfrm>
                    <a:off x="2582" y="1785"/>
                    <a:ext cx="249" cy="432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093" name="Text Box 44"/>
                  <p:cNvSpPr txBox="1"/>
                  <p:nvPr/>
                </p:nvSpPr>
                <p:spPr>
                  <a:xfrm>
                    <a:off x="3168" y="2256"/>
                    <a:ext cx="576" cy="231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>
                    <a:spAutoFit/>
                  </a:bodyPr>
                  <a:p>
                    <a:pPr>
                      <a:spcBef>
                        <a:spcPct val="50000"/>
                      </a:spcBef>
                    </a:pPr>
                    <a:r>
                      <a:rPr lang="en-US" altLang="zh-CN" dirty="0">
                        <a:latin typeface="Arial" panose="020B0604020202020204" pitchFamily="34" charset="0"/>
                      </a:rPr>
                      <a:t>A(1,0)</a:t>
                    </a:r>
                    <a:endParaRPr lang="en-US" altLang="zh-CN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094" name="Text Box 45"/>
                  <p:cNvSpPr txBox="1"/>
                  <p:nvPr/>
                </p:nvSpPr>
                <p:spPr>
                  <a:xfrm>
                    <a:off x="2880" y="1872"/>
                    <a:ext cx="480" cy="231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>
                    <a:spAutoFit/>
                  </a:bodyPr>
                  <a:p>
                    <a:pPr>
                      <a:spcBef>
                        <a:spcPct val="50000"/>
                      </a:spcBef>
                    </a:pPr>
                    <a:r>
                      <a:rPr lang="en-US" altLang="zh-CN" dirty="0">
                        <a:latin typeface="Arial" panose="020B0604020202020204" pitchFamily="34" charset="0"/>
                      </a:rPr>
                      <a:t>α</a:t>
                    </a:r>
                    <a:endParaRPr lang="en-US" altLang="zh-CN" dirty="0">
                      <a:latin typeface="Arial" panose="020B0604020202020204" pitchFamily="34" charset="0"/>
                    </a:endParaRPr>
                  </a:p>
                </p:txBody>
              </p:sp>
            </p:grpSp>
          </p:grpSp>
          <p:sp>
            <p:nvSpPr>
              <p:cNvPr id="1083" name="Arc 46"/>
              <p:cNvSpPr/>
              <p:nvPr/>
            </p:nvSpPr>
            <p:spPr>
              <a:xfrm rot="-2115938">
                <a:off x="2722" y="1998"/>
                <a:ext cx="303" cy="291"/>
              </a:xfrm>
              <a:custGeom>
                <a:avLst/>
                <a:gdLst>
                  <a:gd name="txL" fmla="*/ 0 w 21600"/>
                  <a:gd name="txT" fmla="*/ 0 h 34769"/>
                  <a:gd name="txR" fmla="*/ 21600 w 21600"/>
                  <a:gd name="txB" fmla="*/ 34769 h 34769"/>
                </a:gdLst>
                <a:ahLst/>
                <a:cxnLst>
                  <a:cxn ang="0">
                    <a:pos x="68" y="0"/>
                  </a:cxn>
                  <a:cxn ang="0">
                    <a:pos x="234" y="291"/>
                  </a:cxn>
                  <a:cxn ang="0">
                    <a:pos x="0" y="176"/>
                  </a:cxn>
                </a:cxnLst>
                <a:rect l="txL" t="txT" r="txR" b="txB"/>
                <a:pathLst>
                  <a:path w="21600" h="34769" fill="none">
                    <a:moveTo>
                      <a:pt x="4869" y="0"/>
                    </a:moveTo>
                    <a:cubicBezTo>
                      <a:pt x="14664" y="2266"/>
                      <a:pt x="21600" y="10990"/>
                      <a:pt x="21600" y="21044"/>
                    </a:cubicBezTo>
                    <a:cubicBezTo>
                      <a:pt x="21600" y="26051"/>
                      <a:pt x="19860" y="30902"/>
                      <a:pt x="16678" y="34768"/>
                    </a:cubicBezTo>
                  </a:path>
                  <a:path w="21600" h="34769" stroke="0">
                    <a:moveTo>
                      <a:pt x="4869" y="0"/>
                    </a:moveTo>
                    <a:cubicBezTo>
                      <a:pt x="14664" y="2266"/>
                      <a:pt x="21600" y="10990"/>
                      <a:pt x="21600" y="21044"/>
                    </a:cubicBezTo>
                    <a:cubicBezTo>
                      <a:pt x="21600" y="26051"/>
                      <a:pt x="19860" y="30902"/>
                      <a:pt x="16678" y="34768"/>
                    </a:cubicBezTo>
                    <a:lnTo>
                      <a:pt x="0" y="21044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triangle" w="med" len="med"/>
                <a:tailEnd type="none" w="med" len="med"/>
              </a:ln>
            </p:spPr>
            <p:txBody>
              <a:bodyPr wrap="none" anchor="ctr"/>
              <a:p>
                <a:endParaRPr lang="zh-CN" altLang="en-US" dirty="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081" name="Line 47"/>
            <p:cNvSpPr/>
            <p:nvPr/>
          </p:nvSpPr>
          <p:spPr>
            <a:xfrm>
              <a:off x="2607" y="2160"/>
              <a:ext cx="384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1064" name="Group 48"/>
          <p:cNvGrpSpPr/>
          <p:nvPr/>
        </p:nvGrpSpPr>
        <p:grpSpPr>
          <a:xfrm>
            <a:off x="5940425" y="1989138"/>
            <a:ext cx="2209800" cy="1971675"/>
            <a:chOff x="3742" y="1253"/>
            <a:chExt cx="1392" cy="1242"/>
          </a:xfrm>
        </p:grpSpPr>
        <p:sp>
          <p:nvSpPr>
            <p:cNvPr id="1074" name="Text Box 49"/>
            <p:cNvSpPr txBox="1"/>
            <p:nvPr/>
          </p:nvSpPr>
          <p:spPr>
            <a:xfrm>
              <a:off x="4126" y="1919"/>
              <a:ext cx="288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dirty="0">
                  <a:latin typeface="Arial" panose="020B0604020202020204" pitchFamily="34" charset="0"/>
                </a:rPr>
                <a:t>O</a:t>
              </a:r>
              <a:endParaRPr lang="en-US" altLang="zh-CN" dirty="0">
                <a:latin typeface="Arial" panose="020B0604020202020204" pitchFamily="34" charset="0"/>
              </a:endParaRPr>
            </a:p>
          </p:txBody>
        </p:sp>
        <p:sp>
          <p:nvSpPr>
            <p:cNvPr id="1075" name="Line 50"/>
            <p:cNvSpPr/>
            <p:nvPr/>
          </p:nvSpPr>
          <p:spPr>
            <a:xfrm>
              <a:off x="3742" y="1919"/>
              <a:ext cx="1248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1076" name="Line 51"/>
            <p:cNvSpPr/>
            <p:nvPr/>
          </p:nvSpPr>
          <p:spPr>
            <a:xfrm>
              <a:off x="4318" y="1343"/>
              <a:ext cx="0" cy="1152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triangle" w="med" len="med"/>
              <a:tailEnd type="none" w="med" len="med"/>
            </a:ln>
          </p:spPr>
        </p:sp>
        <p:sp>
          <p:nvSpPr>
            <p:cNvPr id="1077" name="Text Box 52"/>
            <p:cNvSpPr txBox="1"/>
            <p:nvPr/>
          </p:nvSpPr>
          <p:spPr>
            <a:xfrm>
              <a:off x="4846" y="1919"/>
              <a:ext cx="288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dirty="0">
                  <a:latin typeface="Arial" panose="020B0604020202020204" pitchFamily="34" charset="0"/>
                </a:rPr>
                <a:t>x</a:t>
              </a:r>
              <a:endParaRPr lang="en-US" altLang="zh-CN" dirty="0">
                <a:latin typeface="Arial" panose="020B0604020202020204" pitchFamily="34" charset="0"/>
              </a:endParaRPr>
            </a:p>
          </p:txBody>
        </p:sp>
        <p:sp>
          <p:nvSpPr>
            <p:cNvPr id="1078" name="Text Box 53"/>
            <p:cNvSpPr txBox="1"/>
            <p:nvPr/>
          </p:nvSpPr>
          <p:spPr>
            <a:xfrm>
              <a:off x="4306" y="1298"/>
              <a:ext cx="288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dirty="0">
                  <a:latin typeface="Arial" panose="020B0604020202020204" pitchFamily="34" charset="0"/>
                </a:rPr>
                <a:t>y</a:t>
              </a:r>
              <a:endParaRPr lang="en-US" altLang="zh-CN" dirty="0">
                <a:latin typeface="Arial" panose="020B0604020202020204" pitchFamily="34" charset="0"/>
              </a:endParaRPr>
            </a:p>
          </p:txBody>
        </p:sp>
        <p:sp>
          <p:nvSpPr>
            <p:cNvPr id="1079" name="Text Box 54"/>
            <p:cNvSpPr txBox="1"/>
            <p:nvPr/>
          </p:nvSpPr>
          <p:spPr>
            <a:xfrm>
              <a:off x="3833" y="1253"/>
              <a:ext cx="720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dirty="0">
                  <a:latin typeface="Arial" panose="020B0604020202020204" pitchFamily="34" charset="0"/>
                </a:rPr>
                <a:t>P(x,y)</a:t>
              </a:r>
              <a:endParaRPr lang="en-US" altLang="zh-CN" dirty="0">
                <a:latin typeface="Arial" panose="020B0604020202020204" pitchFamily="34" charset="0"/>
              </a:endParaRPr>
            </a:p>
          </p:txBody>
        </p:sp>
      </p:grpSp>
      <p:graphicFrame>
        <p:nvGraphicFramePr>
          <p:cNvPr id="1029" name="Object 5"/>
          <p:cNvGraphicFramePr/>
          <p:nvPr>
            <p:ph idx="1"/>
          </p:nvPr>
        </p:nvGraphicFramePr>
        <p:xfrm>
          <a:off x="3833813" y="4648200"/>
          <a:ext cx="280987" cy="331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" r:id="rId7" imgW="139700" imgH="165100" progId="Equation.DSMT4">
                  <p:embed/>
                </p:oleObj>
              </mc:Choice>
              <mc:Fallback>
                <p:oleObj name="" r:id="rId7" imgW="139700" imgH="165100" progId="Equation.DSMT4">
                  <p:embed/>
                  <p:pic>
                    <p:nvPicPr>
                      <p:cNvPr id="0" name="图片 3080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833813" y="4648200"/>
                        <a:ext cx="280987" cy="331788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0" name="Object 6"/>
          <p:cNvGraphicFramePr/>
          <p:nvPr/>
        </p:nvGraphicFramePr>
        <p:xfrm>
          <a:off x="6197600" y="3943350"/>
          <a:ext cx="1890713" cy="407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" r:id="rId9" imgW="939165" imgH="203200" progId="Equation.DSMT4">
                  <p:embed/>
                </p:oleObj>
              </mc:Choice>
              <mc:Fallback>
                <p:oleObj name="" r:id="rId9" imgW="939165" imgH="203200" progId="Equation.DSMT4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197600" y="3943350"/>
                        <a:ext cx="1890713" cy="4079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1" name="Object 7"/>
          <p:cNvGraphicFramePr/>
          <p:nvPr/>
        </p:nvGraphicFramePr>
        <p:xfrm>
          <a:off x="6858000" y="4343400"/>
          <a:ext cx="331788" cy="68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" r:id="rId11" imgW="165100" imgH="342265" progId="Equation.DSMT4">
                  <p:embed/>
                </p:oleObj>
              </mc:Choice>
              <mc:Fallback>
                <p:oleObj name="" r:id="rId11" imgW="165100" imgH="342265" progId="Equation.DSMT4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858000" y="4343400"/>
                        <a:ext cx="331788" cy="6889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2" name="Object 8"/>
          <p:cNvGraphicFramePr/>
          <p:nvPr/>
        </p:nvGraphicFramePr>
        <p:xfrm>
          <a:off x="3851275" y="5283200"/>
          <a:ext cx="255588" cy="280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" r:id="rId13" imgW="127000" imgH="139700" progId="Equation.DSMT4">
                  <p:embed/>
                </p:oleObj>
              </mc:Choice>
              <mc:Fallback>
                <p:oleObj name="" r:id="rId13" imgW="127000" imgH="139700" progId="Equation.DSMT4">
                  <p:embed/>
                  <p:pic>
                    <p:nvPicPr>
                      <p:cNvPr id="0" name="图片 3081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851275" y="5283200"/>
                        <a:ext cx="255588" cy="2809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3" name="Object 9"/>
          <p:cNvGraphicFramePr/>
          <p:nvPr/>
        </p:nvGraphicFramePr>
        <p:xfrm>
          <a:off x="6870700" y="5054600"/>
          <a:ext cx="306388" cy="63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5" imgW="152400" imgH="317500" progId="Equation.DSMT4">
                  <p:embed/>
                </p:oleObj>
              </mc:Choice>
              <mc:Fallback>
                <p:oleObj name="" r:id="rId15" imgW="152400" imgH="317500" progId="Equation.DSMT4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6870700" y="5054600"/>
                        <a:ext cx="306388" cy="6381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4" name="Object 10"/>
          <p:cNvGraphicFramePr/>
          <p:nvPr/>
        </p:nvGraphicFramePr>
        <p:xfrm>
          <a:off x="3824288" y="5702300"/>
          <a:ext cx="331787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17" imgW="165100" imgH="354965" progId="Equation.DSMT4">
                  <p:embed/>
                </p:oleObj>
              </mc:Choice>
              <mc:Fallback>
                <p:oleObj name="" r:id="rId17" imgW="165100" imgH="354965" progId="Equation.DSMT4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3824288" y="5702300"/>
                        <a:ext cx="331787" cy="7143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5" name="Object 11"/>
          <p:cNvGraphicFramePr/>
          <p:nvPr/>
        </p:nvGraphicFramePr>
        <p:xfrm>
          <a:off x="6858000" y="5715000"/>
          <a:ext cx="331788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19" imgW="165100" imgH="354965" progId="Equation.DSMT4">
                  <p:embed/>
                </p:oleObj>
              </mc:Choice>
              <mc:Fallback>
                <p:oleObj name="" r:id="rId19" imgW="165100" imgH="354965" progId="Equation.DSMT4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6858000" y="5715000"/>
                        <a:ext cx="331788" cy="7143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65" name="Text Box 3"/>
          <p:cNvSpPr txBox="1"/>
          <p:nvPr/>
        </p:nvSpPr>
        <p:spPr>
          <a:xfrm>
            <a:off x="0" y="0"/>
            <a:ext cx="2051050" cy="650875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chemeClr val="bg1"/>
                </a:solidFill>
                <a:latin typeface="Tahoma" panose="020B0604030504040204" pitchFamily="34" charset="0"/>
                <a:ea typeface="楷体_GB2312"/>
              </a:rPr>
              <a:t>温故知新</a:t>
            </a:r>
            <a:endParaRPr lang="zh-CN" altLang="en-US" sz="3600" b="1" dirty="0">
              <a:solidFill>
                <a:schemeClr val="bg1"/>
              </a:solidFill>
              <a:latin typeface="Tahoma" panose="020B0604030504040204" pitchFamily="34" charset="0"/>
              <a:ea typeface="楷体_GB2312"/>
            </a:endParaRPr>
          </a:p>
        </p:txBody>
      </p:sp>
      <p:sp>
        <p:nvSpPr>
          <p:cNvPr id="1066" name="Rectangle 63"/>
          <p:cNvSpPr/>
          <p:nvPr/>
        </p:nvSpPr>
        <p:spPr>
          <a:xfrm>
            <a:off x="3492500" y="2349500"/>
            <a:ext cx="439738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000" b="1" dirty="0">
                <a:solidFill>
                  <a:srgbClr val="FF0000"/>
                </a:solidFill>
                <a:latin typeface="Arial" panose="020B0604020202020204" pitchFamily="34" charset="0"/>
              </a:rPr>
              <a:t>。</a:t>
            </a:r>
            <a:endParaRPr lang="zh-CN" altLang="en-US" sz="20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067" name="Line 64"/>
          <p:cNvSpPr/>
          <p:nvPr/>
        </p:nvSpPr>
        <p:spPr>
          <a:xfrm>
            <a:off x="3635375" y="2636838"/>
            <a:ext cx="0" cy="576262"/>
          </a:xfrm>
          <a:prstGeom prst="line">
            <a:avLst/>
          </a:prstGeom>
          <a:ln w="22225" cap="flat" cmpd="sng">
            <a:solidFill>
              <a:schemeClr val="accent2"/>
            </a:solidFill>
            <a:prstDash val="sysDot"/>
            <a:headEnd type="none" w="med" len="med"/>
            <a:tailEnd type="none" w="med" len="med"/>
          </a:ln>
        </p:spPr>
      </p:sp>
      <p:sp>
        <p:nvSpPr>
          <p:cNvPr id="1068" name="Line 65"/>
          <p:cNvSpPr/>
          <p:nvPr/>
        </p:nvSpPr>
        <p:spPr>
          <a:xfrm>
            <a:off x="3635375" y="3213100"/>
            <a:ext cx="360363" cy="0"/>
          </a:xfrm>
          <a:prstGeom prst="line">
            <a:avLst/>
          </a:prstGeom>
          <a:ln w="22225" cap="flat" cmpd="sng">
            <a:solidFill>
              <a:schemeClr val="accent2"/>
            </a:solidFill>
            <a:prstDash val="sysDot"/>
            <a:headEnd type="none" w="med" len="med"/>
            <a:tailEnd type="none" w="med" len="med"/>
          </a:ln>
        </p:spPr>
      </p:sp>
      <p:sp>
        <p:nvSpPr>
          <p:cNvPr id="1069" name="Line 66"/>
          <p:cNvSpPr/>
          <p:nvPr/>
        </p:nvSpPr>
        <p:spPr>
          <a:xfrm flipH="1" flipV="1">
            <a:off x="3635375" y="2636838"/>
            <a:ext cx="360363" cy="576262"/>
          </a:xfrm>
          <a:prstGeom prst="line">
            <a:avLst/>
          </a:prstGeom>
          <a:ln w="9525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70" name="Line 67"/>
          <p:cNvSpPr/>
          <p:nvPr/>
        </p:nvSpPr>
        <p:spPr>
          <a:xfrm flipH="1" flipV="1">
            <a:off x="6084888" y="2276475"/>
            <a:ext cx="792162" cy="792163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71" name="Rectangle 68"/>
          <p:cNvSpPr/>
          <p:nvPr/>
        </p:nvSpPr>
        <p:spPr>
          <a:xfrm>
            <a:off x="5940425" y="2060575"/>
            <a:ext cx="41275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dirty="0">
                <a:solidFill>
                  <a:srgbClr val="FF0000"/>
                </a:solidFill>
                <a:latin typeface="Arial" panose="020B0604020202020204" pitchFamily="34" charset="0"/>
              </a:rPr>
              <a:t>。</a:t>
            </a:r>
            <a:endParaRPr lang="zh-CN" altLang="en-US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072" name="Line 69"/>
          <p:cNvSpPr/>
          <p:nvPr/>
        </p:nvSpPr>
        <p:spPr>
          <a:xfrm>
            <a:off x="6084888" y="2276475"/>
            <a:ext cx="0" cy="792163"/>
          </a:xfrm>
          <a:prstGeom prst="line">
            <a:avLst/>
          </a:prstGeom>
          <a:ln w="22225" cap="flat" cmpd="sng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</p:sp>
      <p:sp>
        <p:nvSpPr>
          <p:cNvPr id="1073" name="Line 70"/>
          <p:cNvSpPr/>
          <p:nvPr/>
        </p:nvSpPr>
        <p:spPr>
          <a:xfrm flipH="1">
            <a:off x="6084888" y="3068638"/>
            <a:ext cx="719137" cy="0"/>
          </a:xfrm>
          <a:prstGeom prst="line">
            <a:avLst/>
          </a:prstGeom>
          <a:ln w="19050" cap="flat" cmpd="sng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Group 40"/>
          <p:cNvGrpSpPr/>
          <p:nvPr/>
        </p:nvGrpSpPr>
        <p:grpSpPr>
          <a:xfrm>
            <a:off x="1692275" y="620713"/>
            <a:ext cx="5256213" cy="663575"/>
            <a:chOff x="1066" y="391"/>
            <a:chExt cx="3311" cy="418"/>
          </a:xfrm>
        </p:grpSpPr>
        <p:grpSp>
          <p:nvGrpSpPr>
            <p:cNvPr id="2075" name="Group 36"/>
            <p:cNvGrpSpPr/>
            <p:nvPr/>
          </p:nvGrpSpPr>
          <p:grpSpPr>
            <a:xfrm>
              <a:off x="1791" y="482"/>
              <a:ext cx="2586" cy="327"/>
              <a:chOff x="2381" y="527"/>
              <a:chExt cx="2586" cy="327"/>
            </a:xfrm>
          </p:grpSpPr>
          <p:sp>
            <p:nvSpPr>
              <p:cNvPr id="2077" name="Text Box 5"/>
              <p:cNvSpPr txBox="1"/>
              <p:nvPr/>
            </p:nvSpPr>
            <p:spPr>
              <a:xfrm>
                <a:off x="2381" y="527"/>
                <a:ext cx="2586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zh-CN" altLang="en-US" sz="2800" b="1" dirty="0">
                    <a:latin typeface="Arial" panose="020B0604020202020204" pitchFamily="34" charset="0"/>
                  </a:rPr>
                  <a:t>如何求               ？</a:t>
                </a:r>
                <a:endParaRPr lang="zh-CN" altLang="en-US" sz="2800" b="1" dirty="0">
                  <a:latin typeface="Arial" panose="020B0604020202020204" pitchFamily="34" charset="0"/>
                </a:endParaRPr>
              </a:p>
            </p:txBody>
          </p:sp>
          <p:graphicFrame>
            <p:nvGraphicFramePr>
              <p:cNvPr id="2055" name="Object 6"/>
              <p:cNvGraphicFramePr/>
              <p:nvPr/>
            </p:nvGraphicFramePr>
            <p:xfrm>
              <a:off x="3152" y="527"/>
              <a:ext cx="934" cy="27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94" name="" r:id="rId1" imgW="532765" imgH="177800" progId="Equation.3">
                      <p:embed/>
                    </p:oleObj>
                  </mc:Choice>
                  <mc:Fallback>
                    <p:oleObj name="" r:id="rId1" imgW="532765" imgH="177800" progId="Equation.3">
                      <p:embed/>
                      <p:pic>
                        <p:nvPicPr>
                          <p:cNvPr id="0" name="图片 3093"/>
                          <p:cNvPicPr/>
                          <p:nvPr/>
                        </p:nvPicPr>
                        <p:blipFill>
                          <a:blip r:embed="rId2"/>
                          <a:stretch>
                            <a:fillRect/>
                          </a:stretch>
                        </p:blipFill>
                        <p:spPr>
                          <a:xfrm>
                            <a:off x="3152" y="527"/>
                            <a:ext cx="934" cy="272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2076" name="Text Box 7"/>
            <p:cNvSpPr txBox="1"/>
            <p:nvPr/>
          </p:nvSpPr>
          <p:spPr>
            <a:xfrm>
              <a:off x="1066" y="391"/>
              <a:ext cx="862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3600" dirty="0">
                  <a:solidFill>
                    <a:srgbClr val="FF3300"/>
                  </a:solidFill>
                  <a:latin typeface="Arial" panose="020B0604020202020204" pitchFamily="34" charset="0"/>
                  <a:ea typeface="隶书" pitchFamily="49" charset="-122"/>
                </a:rPr>
                <a:t>思考</a:t>
              </a:r>
              <a:endParaRPr lang="zh-CN" altLang="en-US" sz="3600" dirty="0">
                <a:solidFill>
                  <a:srgbClr val="FF3300"/>
                </a:solidFill>
                <a:latin typeface="Arial" panose="020B0604020202020204" pitchFamily="34" charset="0"/>
                <a:ea typeface="隶书" pitchFamily="49" charset="-122"/>
              </a:endParaRPr>
            </a:p>
          </p:txBody>
        </p:sp>
      </p:grpSp>
      <p:grpSp>
        <p:nvGrpSpPr>
          <p:cNvPr id="4" name="Group 22"/>
          <p:cNvGrpSpPr/>
          <p:nvPr/>
        </p:nvGrpSpPr>
        <p:grpSpPr>
          <a:xfrm>
            <a:off x="684213" y="1268413"/>
            <a:ext cx="3311525" cy="3311525"/>
            <a:chOff x="158" y="754"/>
            <a:chExt cx="2086" cy="2086"/>
          </a:xfrm>
        </p:grpSpPr>
        <p:grpSp>
          <p:nvGrpSpPr>
            <p:cNvPr id="2067" name="Group 21"/>
            <p:cNvGrpSpPr/>
            <p:nvPr/>
          </p:nvGrpSpPr>
          <p:grpSpPr>
            <a:xfrm>
              <a:off x="158" y="754"/>
              <a:ext cx="2086" cy="2086"/>
              <a:chOff x="158" y="754"/>
              <a:chExt cx="2086" cy="2086"/>
            </a:xfrm>
          </p:grpSpPr>
          <p:sp>
            <p:nvSpPr>
              <p:cNvPr id="2069" name="Line 9"/>
              <p:cNvSpPr/>
              <p:nvPr/>
            </p:nvSpPr>
            <p:spPr>
              <a:xfrm flipV="1">
                <a:off x="1066" y="890"/>
                <a:ext cx="0" cy="1950"/>
              </a:xfrm>
              <a:prstGeom prst="line">
                <a:avLst/>
              </a:prstGeom>
              <a:ln w="25400" cap="flat" cmpd="sng">
                <a:solidFill>
                  <a:schemeClr val="tx1"/>
                </a:solidFill>
                <a:prstDash val="solid"/>
                <a:headEnd type="none" w="med" len="med"/>
                <a:tailEnd type="triangle" w="med" len="med"/>
              </a:ln>
            </p:spPr>
          </p:sp>
          <p:grpSp>
            <p:nvGrpSpPr>
              <p:cNvPr id="2070" name="Group 13"/>
              <p:cNvGrpSpPr/>
              <p:nvPr/>
            </p:nvGrpSpPr>
            <p:grpSpPr>
              <a:xfrm>
                <a:off x="158" y="1117"/>
                <a:ext cx="1906" cy="1450"/>
                <a:chOff x="158" y="1117"/>
                <a:chExt cx="1906" cy="1450"/>
              </a:xfrm>
            </p:grpSpPr>
            <p:sp>
              <p:nvSpPr>
                <p:cNvPr id="2073" name="Oval 14"/>
                <p:cNvSpPr/>
                <p:nvPr/>
              </p:nvSpPr>
              <p:spPr>
                <a:xfrm>
                  <a:off x="341" y="1117"/>
                  <a:ext cx="1450" cy="1450"/>
                </a:xfrm>
                <a:prstGeom prst="ellipse">
                  <a:avLst/>
                </a:prstGeom>
                <a:noFill/>
                <a:ln w="25400">
                  <a:noFill/>
                </a:ln>
              </p:spPr>
              <p:txBody>
                <a:bodyPr wrap="none" anchor="ctr"/>
                <a:p>
                  <a:endParaRPr lang="zh-CN" altLang="en-US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074" name="Line 15"/>
                <p:cNvSpPr/>
                <p:nvPr/>
              </p:nvSpPr>
              <p:spPr>
                <a:xfrm>
                  <a:off x="158" y="1842"/>
                  <a:ext cx="1906" cy="0"/>
                </a:xfrm>
                <a:prstGeom prst="line">
                  <a:avLst/>
                </a:prstGeom>
                <a:ln w="25400" cap="flat" cmpd="sng">
                  <a:solidFill>
                    <a:schemeClr val="tx1"/>
                  </a:solidFill>
                  <a:prstDash val="solid"/>
                  <a:headEnd type="none" w="med" len="med"/>
                  <a:tailEnd type="triangle" w="med" len="med"/>
                </a:ln>
              </p:spPr>
            </p:sp>
          </p:grpSp>
          <p:sp>
            <p:nvSpPr>
              <p:cNvPr id="2071" name="Text Box 16"/>
              <p:cNvSpPr txBox="1"/>
              <p:nvPr/>
            </p:nvSpPr>
            <p:spPr>
              <a:xfrm>
                <a:off x="1927" y="1842"/>
                <a:ext cx="317" cy="2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2400" dirty="0">
                    <a:latin typeface="Arial" panose="020B0604020202020204" pitchFamily="34" charset="0"/>
                  </a:rPr>
                  <a:t>x</a:t>
                </a:r>
                <a:endParaRPr lang="en-US" altLang="zh-CN" sz="24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072" name="Text Box 17"/>
              <p:cNvSpPr txBox="1"/>
              <p:nvPr/>
            </p:nvSpPr>
            <p:spPr>
              <a:xfrm>
                <a:off x="1066" y="754"/>
                <a:ext cx="317" cy="2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2400" dirty="0">
                    <a:latin typeface="Arial" panose="020B0604020202020204" pitchFamily="34" charset="0"/>
                  </a:rPr>
                  <a:t>y</a:t>
                </a:r>
                <a:endParaRPr lang="en-US" altLang="zh-CN" sz="2400" dirty="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2068" name="Text Box 18"/>
            <p:cNvSpPr txBox="1"/>
            <p:nvPr/>
          </p:nvSpPr>
          <p:spPr>
            <a:xfrm>
              <a:off x="975" y="1842"/>
              <a:ext cx="227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400" dirty="0">
                  <a:latin typeface="Arial" panose="020B0604020202020204" pitchFamily="34" charset="0"/>
                </a:rPr>
                <a:t>O</a:t>
              </a:r>
              <a:endParaRPr lang="en-US" altLang="zh-CN" sz="2400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7" name="Group 30"/>
          <p:cNvGrpSpPr/>
          <p:nvPr/>
        </p:nvGrpSpPr>
        <p:grpSpPr>
          <a:xfrm>
            <a:off x="3851275" y="2133600"/>
            <a:ext cx="4897438" cy="1373188"/>
            <a:chOff x="2426" y="1752"/>
            <a:chExt cx="3085" cy="865"/>
          </a:xfrm>
        </p:grpSpPr>
        <p:sp>
          <p:nvSpPr>
            <p:cNvPr id="2066" name="Text Box 27"/>
            <p:cNvSpPr txBox="1"/>
            <p:nvPr/>
          </p:nvSpPr>
          <p:spPr>
            <a:xfrm>
              <a:off x="2426" y="1752"/>
              <a:ext cx="3085" cy="8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2800" b="1" dirty="0">
                  <a:latin typeface="Arial" panose="020B0604020202020204" pitchFamily="34" charset="0"/>
                </a:rPr>
                <a:t>想到       的三角函数值与     角的三角函数值可能存在一定的关系</a:t>
              </a:r>
              <a:endParaRPr lang="zh-CN" altLang="en-US" sz="2800" b="1" dirty="0">
                <a:latin typeface="Arial" panose="020B0604020202020204" pitchFamily="34" charset="0"/>
              </a:endParaRPr>
            </a:p>
          </p:txBody>
        </p:sp>
        <p:graphicFrame>
          <p:nvGraphicFramePr>
            <p:cNvPr id="2053" name="Object 28"/>
            <p:cNvGraphicFramePr/>
            <p:nvPr/>
          </p:nvGraphicFramePr>
          <p:xfrm>
            <a:off x="2925" y="1797"/>
            <a:ext cx="463" cy="25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3" name="" r:id="rId3" imgW="316865" imgH="177800" progId="Equation.3">
                    <p:embed/>
                  </p:oleObj>
                </mc:Choice>
                <mc:Fallback>
                  <p:oleObj name="" r:id="rId3" imgW="316865" imgH="177800" progId="Equation.3">
                    <p:embed/>
                    <p:pic>
                      <p:nvPicPr>
                        <p:cNvPr id="0" name="图片 3092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2925" y="1797"/>
                          <a:ext cx="463" cy="259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54" name="Object 29"/>
            <p:cNvGraphicFramePr/>
            <p:nvPr/>
          </p:nvGraphicFramePr>
          <p:xfrm>
            <a:off x="4967" y="1797"/>
            <a:ext cx="398" cy="27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7" name="" r:id="rId5" imgW="253365" imgH="177800" progId="Equation.3">
                    <p:embed/>
                  </p:oleObj>
                </mc:Choice>
                <mc:Fallback>
                  <p:oleObj name="" r:id="rId5" imgW="253365" imgH="177800" progId="Equation.3">
                    <p:embed/>
                    <p:pic>
                      <p:nvPicPr>
                        <p:cNvPr id="0" name="图片 3096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4967" y="1797"/>
                          <a:ext cx="398" cy="279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8" name="Group 33"/>
          <p:cNvGrpSpPr/>
          <p:nvPr/>
        </p:nvGrpSpPr>
        <p:grpSpPr>
          <a:xfrm>
            <a:off x="3095625" y="3933825"/>
            <a:ext cx="5508625" cy="1373188"/>
            <a:chOff x="1950" y="2478"/>
            <a:chExt cx="3470" cy="865"/>
          </a:xfrm>
        </p:grpSpPr>
        <p:sp>
          <p:nvSpPr>
            <p:cNvPr id="2065" name="Rectangle 31"/>
            <p:cNvSpPr/>
            <p:nvPr/>
          </p:nvSpPr>
          <p:spPr>
            <a:xfrm>
              <a:off x="1950" y="2478"/>
              <a:ext cx="3470" cy="8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2800" b="1" dirty="0">
                  <a:latin typeface="Arial" panose="020B0604020202020204" pitchFamily="34" charset="0"/>
                </a:rPr>
                <a:t>为了使讨论具有一般性，我们来研究</a:t>
              </a:r>
              <a:r>
                <a:rPr lang="zh-CN" altLang="en-US" sz="2800" b="1" dirty="0">
                  <a:solidFill>
                    <a:srgbClr val="FF3300"/>
                  </a:solidFill>
                  <a:latin typeface="Arial" panose="020B0604020202020204" pitchFamily="34" charset="0"/>
                </a:rPr>
                <a:t>任意角     </a:t>
              </a:r>
              <a:r>
                <a:rPr lang="zh-CN" altLang="en-US" sz="2800" b="1" dirty="0">
                  <a:latin typeface="Arial" panose="020B0604020202020204" pitchFamily="34" charset="0"/>
                </a:rPr>
                <a:t>的三角函数值的求法</a:t>
              </a:r>
              <a:r>
                <a:rPr lang="en-US" altLang="zh-CN" sz="2800" b="1" dirty="0">
                  <a:latin typeface="Arial" panose="020B0604020202020204" pitchFamily="34" charset="0"/>
                </a:rPr>
                <a:t>.</a:t>
              </a:r>
              <a:endParaRPr lang="en-US" altLang="zh-CN" sz="2800" b="1" dirty="0">
                <a:latin typeface="Arial" panose="020B0604020202020204" pitchFamily="34" charset="0"/>
              </a:endParaRPr>
            </a:p>
          </p:txBody>
        </p:sp>
        <p:graphicFrame>
          <p:nvGraphicFramePr>
            <p:cNvPr id="2052" name="Object 32"/>
            <p:cNvGraphicFramePr/>
            <p:nvPr/>
          </p:nvGraphicFramePr>
          <p:xfrm>
            <a:off x="3198" y="2795"/>
            <a:ext cx="272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5" name="" r:id="rId7" imgW="139700" imgH="139700" progId="Equation.3">
                    <p:embed/>
                  </p:oleObj>
                </mc:Choice>
                <mc:Fallback>
                  <p:oleObj name="" r:id="rId7" imgW="139700" imgH="139700" progId="Equation.3">
                    <p:embed/>
                    <p:pic>
                      <p:nvPicPr>
                        <p:cNvPr id="0" name="图片 3094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3198" y="2795"/>
                          <a:ext cx="272" cy="27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9" name="Group 38"/>
          <p:cNvGrpSpPr/>
          <p:nvPr/>
        </p:nvGrpSpPr>
        <p:grpSpPr>
          <a:xfrm>
            <a:off x="323850" y="1700213"/>
            <a:ext cx="1800225" cy="1296987"/>
            <a:chOff x="204" y="1071"/>
            <a:chExt cx="1134" cy="817"/>
          </a:xfrm>
        </p:grpSpPr>
        <p:sp>
          <p:nvSpPr>
            <p:cNvPr id="2064" name="Line 23"/>
            <p:cNvSpPr/>
            <p:nvPr/>
          </p:nvSpPr>
          <p:spPr>
            <a:xfrm flipH="1" flipV="1">
              <a:off x="385" y="1389"/>
              <a:ext cx="953" cy="499"/>
            </a:xfrm>
            <a:prstGeom prst="line">
              <a:avLst/>
            </a:prstGeom>
            <a:ln w="254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  <p:graphicFrame>
          <p:nvGraphicFramePr>
            <p:cNvPr id="2051" name="Object 34"/>
            <p:cNvGraphicFramePr/>
            <p:nvPr/>
          </p:nvGraphicFramePr>
          <p:xfrm>
            <a:off x="204" y="1071"/>
            <a:ext cx="554" cy="3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1" name="" r:id="rId9" imgW="316865" imgH="177800" progId="Equation.3">
                    <p:embed/>
                  </p:oleObj>
                </mc:Choice>
                <mc:Fallback>
                  <p:oleObj name="" r:id="rId9" imgW="316865" imgH="177800" progId="Equation.3">
                    <p:embed/>
                    <p:pic>
                      <p:nvPicPr>
                        <p:cNvPr id="0" name="图片 3090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204" y="1071"/>
                          <a:ext cx="554" cy="31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0" name="Group 37"/>
          <p:cNvGrpSpPr/>
          <p:nvPr/>
        </p:nvGrpSpPr>
        <p:grpSpPr>
          <a:xfrm>
            <a:off x="2124075" y="1628775"/>
            <a:ext cx="2430463" cy="1368425"/>
            <a:chOff x="1338" y="1026"/>
            <a:chExt cx="1531" cy="862"/>
          </a:xfrm>
        </p:grpSpPr>
        <p:sp>
          <p:nvSpPr>
            <p:cNvPr id="2063" name="Line 24"/>
            <p:cNvSpPr/>
            <p:nvPr/>
          </p:nvSpPr>
          <p:spPr>
            <a:xfrm flipV="1">
              <a:off x="1338" y="1344"/>
              <a:ext cx="1134" cy="544"/>
            </a:xfrm>
            <a:prstGeom prst="line">
              <a:avLst/>
            </a:prstGeom>
            <a:ln w="25400" cap="flat" cmpd="sng">
              <a:solidFill>
                <a:srgbClr val="FF99CC"/>
              </a:solidFill>
              <a:prstDash val="solid"/>
              <a:headEnd type="none" w="med" len="med"/>
              <a:tailEnd type="none" w="med" len="med"/>
            </a:ln>
          </p:spPr>
        </p:sp>
        <p:graphicFrame>
          <p:nvGraphicFramePr>
            <p:cNvPr id="2050" name="Object 35"/>
            <p:cNvGraphicFramePr/>
            <p:nvPr/>
          </p:nvGraphicFramePr>
          <p:xfrm>
            <a:off x="2426" y="1026"/>
            <a:ext cx="443" cy="3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6" name="" r:id="rId11" imgW="253365" imgH="177800" progId="Equation.3">
                    <p:embed/>
                  </p:oleObj>
                </mc:Choice>
                <mc:Fallback>
                  <p:oleObj name="" r:id="rId11" imgW="253365" imgH="177800" progId="Equation.3">
                    <p:embed/>
                    <p:pic>
                      <p:nvPicPr>
                        <p:cNvPr id="0" name="图片 3095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2426" y="1026"/>
                          <a:ext cx="443" cy="31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062" name="Text Box 39"/>
          <p:cNvSpPr txBox="1"/>
          <p:nvPr/>
        </p:nvSpPr>
        <p:spPr>
          <a:xfrm>
            <a:off x="468313" y="115888"/>
            <a:ext cx="7056437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dirty="0">
                <a:solidFill>
                  <a:srgbClr val="FF3300"/>
                </a:solidFill>
                <a:latin typeface="Arial" panose="020B0604020202020204" pitchFamily="34" charset="0"/>
                <a:ea typeface="隶书" pitchFamily="49" charset="-122"/>
              </a:rPr>
              <a:t>（一）复习提问，引入新课</a:t>
            </a:r>
            <a:endParaRPr lang="zh-CN" altLang="en-US" sz="3600" dirty="0">
              <a:solidFill>
                <a:srgbClr val="FF3300"/>
              </a:solidFill>
              <a:latin typeface="Arial" panose="020B0604020202020204" pitchFamily="34" charset="0"/>
              <a:ea typeface="隶书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Group 49"/>
          <p:cNvGrpSpPr/>
          <p:nvPr/>
        </p:nvGrpSpPr>
        <p:grpSpPr>
          <a:xfrm>
            <a:off x="2339975" y="2276475"/>
            <a:ext cx="360363" cy="1033463"/>
            <a:chOff x="1474" y="1434"/>
            <a:chExt cx="227" cy="651"/>
          </a:xfrm>
        </p:grpSpPr>
        <p:sp>
          <p:nvSpPr>
            <p:cNvPr id="3107" name="Line 26"/>
            <p:cNvSpPr/>
            <p:nvPr/>
          </p:nvSpPr>
          <p:spPr>
            <a:xfrm>
              <a:off x="1655" y="1434"/>
              <a:ext cx="0" cy="408"/>
            </a:xfrm>
            <a:prstGeom prst="line">
              <a:avLst/>
            </a:prstGeom>
            <a:ln w="25400" cap="flat" cmpd="sng">
              <a:solidFill>
                <a:srgbClr val="008080"/>
              </a:solidFill>
              <a:prstDash val="solid"/>
              <a:headEnd type="none" w="med" len="med"/>
              <a:tailEnd type="none" w="med" len="med"/>
            </a:ln>
          </p:spPr>
        </p:sp>
        <p:graphicFrame>
          <p:nvGraphicFramePr>
            <p:cNvPr id="3080" name="Object 30"/>
            <p:cNvGraphicFramePr/>
            <p:nvPr/>
          </p:nvGraphicFramePr>
          <p:xfrm>
            <a:off x="1474" y="1888"/>
            <a:ext cx="227" cy="19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" name="" r:id="rId1" imgW="190500" imgH="165100" progId="Equation.3">
                    <p:embed/>
                  </p:oleObj>
                </mc:Choice>
                <mc:Fallback>
                  <p:oleObj name="" r:id="rId1" imgW="190500" imgH="165100" progId="Equation.3">
                    <p:embed/>
                    <p:pic>
                      <p:nvPicPr>
                        <p:cNvPr id="0" name="图片 3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1474" y="1888"/>
                          <a:ext cx="227" cy="197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oup 50"/>
          <p:cNvGrpSpPr/>
          <p:nvPr/>
        </p:nvGrpSpPr>
        <p:grpSpPr>
          <a:xfrm>
            <a:off x="600075" y="2276475"/>
            <a:ext cx="409575" cy="1082675"/>
            <a:chOff x="378" y="1434"/>
            <a:chExt cx="258" cy="682"/>
          </a:xfrm>
        </p:grpSpPr>
        <p:sp>
          <p:nvSpPr>
            <p:cNvPr id="3106" name="Line 27"/>
            <p:cNvSpPr/>
            <p:nvPr/>
          </p:nvSpPr>
          <p:spPr>
            <a:xfrm>
              <a:off x="476" y="1434"/>
              <a:ext cx="0" cy="408"/>
            </a:xfrm>
            <a:prstGeom prst="line">
              <a:avLst/>
            </a:prstGeom>
            <a:ln w="25400" cap="flat" cmpd="sng">
              <a:solidFill>
                <a:srgbClr val="800000"/>
              </a:solidFill>
              <a:prstDash val="solid"/>
              <a:headEnd type="none" w="med" len="med"/>
              <a:tailEnd type="none" w="med" len="med"/>
            </a:ln>
          </p:spPr>
        </p:sp>
        <p:graphicFrame>
          <p:nvGraphicFramePr>
            <p:cNvPr id="3079" name="Object 32"/>
            <p:cNvGraphicFramePr/>
            <p:nvPr/>
          </p:nvGraphicFramePr>
          <p:xfrm>
            <a:off x="378" y="1888"/>
            <a:ext cx="258" cy="2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" name="" r:id="rId3" imgW="215900" imgH="190500" progId="Equation.3">
                    <p:embed/>
                  </p:oleObj>
                </mc:Choice>
                <mc:Fallback>
                  <p:oleObj name="" r:id="rId3" imgW="215900" imgH="190500" progId="Equation.3">
                    <p:embed/>
                    <p:pic>
                      <p:nvPicPr>
                        <p:cNvPr id="0" name="图片 6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378" y="1888"/>
                          <a:ext cx="258" cy="22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083" name="Text Box 33"/>
          <p:cNvSpPr txBox="1"/>
          <p:nvPr/>
        </p:nvSpPr>
        <p:spPr>
          <a:xfrm>
            <a:off x="323850" y="333375"/>
            <a:ext cx="136842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dirty="0">
                <a:solidFill>
                  <a:srgbClr val="FF3300"/>
                </a:solidFill>
                <a:latin typeface="Arial" panose="020B0604020202020204" pitchFamily="34" charset="0"/>
                <a:ea typeface="隶书" pitchFamily="49" charset="-122"/>
              </a:rPr>
              <a:t>思考</a:t>
            </a:r>
            <a:endParaRPr lang="zh-CN" altLang="en-US" sz="3600" dirty="0">
              <a:solidFill>
                <a:srgbClr val="FF3300"/>
              </a:solidFill>
              <a:latin typeface="Arial" panose="020B0604020202020204" pitchFamily="34" charset="0"/>
              <a:ea typeface="隶书" pitchFamily="49" charset="-122"/>
            </a:endParaRPr>
          </a:p>
        </p:txBody>
      </p:sp>
      <p:grpSp>
        <p:nvGrpSpPr>
          <p:cNvPr id="3084" name="Group 52"/>
          <p:cNvGrpSpPr/>
          <p:nvPr/>
        </p:nvGrpSpPr>
        <p:grpSpPr>
          <a:xfrm>
            <a:off x="1692275" y="333375"/>
            <a:ext cx="7272338" cy="822325"/>
            <a:chOff x="1066" y="210"/>
            <a:chExt cx="4581" cy="518"/>
          </a:xfrm>
        </p:grpSpPr>
        <p:sp>
          <p:nvSpPr>
            <p:cNvPr id="3105" name="Text Box 35"/>
            <p:cNvSpPr txBox="1"/>
            <p:nvPr/>
          </p:nvSpPr>
          <p:spPr>
            <a:xfrm>
              <a:off x="1066" y="210"/>
              <a:ext cx="4581" cy="51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/>
              <a:r>
                <a:rPr lang="zh-CN" altLang="en-US" sz="2400" b="1" dirty="0">
                  <a:latin typeface="Arial" panose="020B0604020202020204" pitchFamily="34" charset="0"/>
                  <a:ea typeface="黑体" panose="02010609060101010101" pitchFamily="49" charset="-122"/>
                </a:rPr>
                <a:t>同学们能够根据我们刚才的研究方法，自己得出</a:t>
              </a:r>
              <a:endParaRPr lang="zh-CN" altLang="en-US" sz="2400" b="1" dirty="0">
                <a:latin typeface="Arial" panose="020B0604020202020204" pitchFamily="34" charset="0"/>
                <a:ea typeface="黑体" panose="02010609060101010101" pitchFamily="49" charset="-122"/>
              </a:endParaRPr>
            </a:p>
            <a:p>
              <a:pPr eaLnBrk="0" hangingPunct="0"/>
              <a:r>
                <a:rPr lang="zh-CN" altLang="en-US" sz="2400" b="1" dirty="0">
                  <a:latin typeface="Arial" panose="020B0604020202020204" pitchFamily="34" charset="0"/>
                  <a:ea typeface="黑体" panose="02010609060101010101" pitchFamily="49" charset="-122"/>
                </a:rPr>
                <a:t>任意角     与角           的三角函数值之间的关系吗？</a:t>
              </a:r>
              <a:endParaRPr lang="zh-CN" altLang="en-US" sz="2400" b="1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graphicFrame>
          <p:nvGraphicFramePr>
            <p:cNvPr id="3077" name="Object 36"/>
            <p:cNvGraphicFramePr/>
            <p:nvPr/>
          </p:nvGraphicFramePr>
          <p:xfrm>
            <a:off x="2423" y="483"/>
            <a:ext cx="573" cy="2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" name="" r:id="rId5" imgW="381000" imgH="139700" progId="Equation.3">
                    <p:embed/>
                  </p:oleObj>
                </mc:Choice>
                <mc:Fallback>
                  <p:oleObj name="" r:id="rId5" imgW="381000" imgH="139700" progId="Equation.3">
                    <p:embed/>
                    <p:pic>
                      <p:nvPicPr>
                        <p:cNvPr id="0" name="图片 8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2423" y="483"/>
                          <a:ext cx="573" cy="20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78" name="Object 37"/>
            <p:cNvGraphicFramePr/>
            <p:nvPr/>
          </p:nvGraphicFramePr>
          <p:xfrm>
            <a:off x="1746" y="482"/>
            <a:ext cx="229" cy="20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" name="" r:id="rId7" imgW="152400" imgH="139700" progId="Equation.3">
                    <p:embed/>
                  </p:oleObj>
                </mc:Choice>
                <mc:Fallback>
                  <p:oleObj name="" r:id="rId7" imgW="152400" imgH="139700" progId="Equation.3">
                    <p:embed/>
                    <p:pic>
                      <p:nvPicPr>
                        <p:cNvPr id="0" name="图片 7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1746" y="482"/>
                          <a:ext cx="229" cy="205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" name="Group 48"/>
          <p:cNvGrpSpPr/>
          <p:nvPr/>
        </p:nvGrpSpPr>
        <p:grpSpPr>
          <a:xfrm>
            <a:off x="3779838" y="2997200"/>
            <a:ext cx="5364162" cy="1549400"/>
            <a:chOff x="2381" y="2976"/>
            <a:chExt cx="3379" cy="976"/>
          </a:xfrm>
        </p:grpSpPr>
        <p:graphicFrame>
          <p:nvGraphicFramePr>
            <p:cNvPr id="3076" name="Object 45"/>
            <p:cNvGraphicFramePr/>
            <p:nvPr/>
          </p:nvGraphicFramePr>
          <p:xfrm>
            <a:off x="2381" y="2976"/>
            <a:ext cx="1626" cy="9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" name="" r:id="rId9" imgW="1269365" imgH="761365" progId="Equation.3">
                    <p:embed/>
                  </p:oleObj>
                </mc:Choice>
                <mc:Fallback>
                  <p:oleObj name="" r:id="rId9" imgW="1269365" imgH="761365" progId="Equation.3">
                    <p:embed/>
                    <p:pic>
                      <p:nvPicPr>
                        <p:cNvPr id="0" name="图片 9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2381" y="2976"/>
                          <a:ext cx="1626" cy="976"/>
                        </a:xfrm>
                        <a:prstGeom prst="rect">
                          <a:avLst/>
                        </a:prstGeom>
                        <a:noFill/>
                        <a:ln w="38100" cap="flat" cmpd="sng">
                          <a:solidFill>
                            <a:srgbClr val="FF0000"/>
                          </a:solidFill>
                          <a:prstDash val="solid"/>
                          <a:miter/>
                          <a:headEnd type="none" w="med" len="med"/>
                          <a:tailEnd type="none" w="med" len="med"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104" name="Text Box 47"/>
            <p:cNvSpPr txBox="1"/>
            <p:nvPr/>
          </p:nvSpPr>
          <p:spPr>
            <a:xfrm>
              <a:off x="4150" y="3333"/>
              <a:ext cx="1610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2800" b="1" dirty="0">
                  <a:solidFill>
                    <a:srgbClr val="FF3300"/>
                  </a:solidFill>
                  <a:latin typeface="Arial" panose="020B0604020202020204" pitchFamily="34" charset="0"/>
                </a:rPr>
                <a:t>（公式三）</a:t>
              </a:r>
              <a:endParaRPr lang="zh-CN" altLang="en-US" sz="2800" b="1" dirty="0">
                <a:solidFill>
                  <a:srgbClr val="FF330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6" name="Group 58"/>
          <p:cNvGrpSpPr/>
          <p:nvPr/>
        </p:nvGrpSpPr>
        <p:grpSpPr>
          <a:xfrm>
            <a:off x="250825" y="1196975"/>
            <a:ext cx="3600450" cy="3311525"/>
            <a:chOff x="158" y="754"/>
            <a:chExt cx="2268" cy="2086"/>
          </a:xfrm>
        </p:grpSpPr>
        <p:grpSp>
          <p:nvGrpSpPr>
            <p:cNvPr id="3090" name="Group 22"/>
            <p:cNvGrpSpPr/>
            <p:nvPr/>
          </p:nvGrpSpPr>
          <p:grpSpPr>
            <a:xfrm>
              <a:off x="158" y="754"/>
              <a:ext cx="2268" cy="2086"/>
              <a:chOff x="158" y="754"/>
              <a:chExt cx="2268" cy="2086"/>
            </a:xfrm>
          </p:grpSpPr>
          <p:sp>
            <p:nvSpPr>
              <p:cNvPr id="3092" name="Line 9"/>
              <p:cNvSpPr/>
              <p:nvPr/>
            </p:nvSpPr>
            <p:spPr>
              <a:xfrm flipV="1">
                <a:off x="1066" y="890"/>
                <a:ext cx="0" cy="1950"/>
              </a:xfrm>
              <a:prstGeom prst="line">
                <a:avLst/>
              </a:prstGeom>
              <a:ln w="25400" cap="flat" cmpd="sng">
                <a:solidFill>
                  <a:schemeClr val="tx1"/>
                </a:solidFill>
                <a:prstDash val="solid"/>
                <a:headEnd type="none" w="med" len="med"/>
                <a:tailEnd type="triangle" w="med" len="med"/>
              </a:ln>
            </p:spPr>
          </p:sp>
          <p:grpSp>
            <p:nvGrpSpPr>
              <p:cNvPr id="3093" name="Group 19"/>
              <p:cNvGrpSpPr/>
              <p:nvPr/>
            </p:nvGrpSpPr>
            <p:grpSpPr>
              <a:xfrm>
                <a:off x="158" y="754"/>
                <a:ext cx="2268" cy="1813"/>
                <a:chOff x="158" y="754"/>
                <a:chExt cx="2268" cy="1813"/>
              </a:xfrm>
            </p:grpSpPr>
            <p:grpSp>
              <p:nvGrpSpPr>
                <p:cNvPr id="3094" name="Group 17"/>
                <p:cNvGrpSpPr/>
                <p:nvPr/>
              </p:nvGrpSpPr>
              <p:grpSpPr>
                <a:xfrm>
                  <a:off x="158" y="754"/>
                  <a:ext cx="2086" cy="1813"/>
                  <a:chOff x="158" y="754"/>
                  <a:chExt cx="2086" cy="1813"/>
                </a:xfrm>
              </p:grpSpPr>
              <p:grpSp>
                <p:nvGrpSpPr>
                  <p:cNvPr id="3096" name="Group 14"/>
                  <p:cNvGrpSpPr/>
                  <p:nvPr/>
                </p:nvGrpSpPr>
                <p:grpSpPr>
                  <a:xfrm>
                    <a:off x="158" y="754"/>
                    <a:ext cx="2086" cy="1813"/>
                    <a:chOff x="158" y="754"/>
                    <a:chExt cx="2086" cy="1813"/>
                  </a:xfrm>
                </p:grpSpPr>
                <p:grpSp>
                  <p:nvGrpSpPr>
                    <p:cNvPr id="3098" name="Group 10"/>
                    <p:cNvGrpSpPr/>
                    <p:nvPr/>
                  </p:nvGrpSpPr>
                  <p:grpSpPr>
                    <a:xfrm>
                      <a:off x="158" y="1117"/>
                      <a:ext cx="1906" cy="1450"/>
                      <a:chOff x="158" y="1117"/>
                      <a:chExt cx="1906" cy="1450"/>
                    </a:xfrm>
                  </p:grpSpPr>
                  <p:sp>
                    <p:nvSpPr>
                      <p:cNvPr id="3102" name="Oval 6"/>
                      <p:cNvSpPr/>
                      <p:nvPr/>
                    </p:nvSpPr>
                    <p:spPr>
                      <a:xfrm>
                        <a:off x="341" y="1117"/>
                        <a:ext cx="1450" cy="1450"/>
                      </a:xfrm>
                      <a:prstGeom prst="ellipse">
                        <a:avLst/>
                      </a:prstGeom>
                      <a:noFill/>
                      <a:ln w="25400">
                        <a:noFill/>
                      </a:ln>
                    </p:spPr>
                    <p:txBody>
                      <a:bodyPr wrap="none" anchor="ctr"/>
                      <a:p>
                        <a:endParaRPr lang="zh-CN" altLang="en-US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3103" name="Line 7"/>
                      <p:cNvSpPr/>
                      <p:nvPr/>
                    </p:nvSpPr>
                    <p:spPr>
                      <a:xfrm>
                        <a:off x="158" y="1842"/>
                        <a:ext cx="1906" cy="0"/>
                      </a:xfrm>
                      <a:prstGeom prst="line">
                        <a:avLst/>
                      </a:prstGeom>
                      <a:ln w="25400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triangle" w="med" len="med"/>
                      </a:ln>
                    </p:spPr>
                  </p:sp>
                </p:grpSp>
                <p:sp>
                  <p:nvSpPr>
                    <p:cNvPr id="3099" name="Text Box 11"/>
                    <p:cNvSpPr txBox="1"/>
                    <p:nvPr/>
                  </p:nvSpPr>
                  <p:spPr>
                    <a:xfrm>
                      <a:off x="1927" y="1842"/>
                      <a:ext cx="317" cy="288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>
                      <a:spAutoFit/>
                    </a:bodyPr>
                    <a:p>
                      <a:pPr>
                        <a:spcBef>
                          <a:spcPct val="50000"/>
                        </a:spcBef>
                      </a:pPr>
                      <a:r>
                        <a:rPr lang="en-US" altLang="zh-CN" sz="2400" dirty="0">
                          <a:latin typeface="Arial" panose="020B0604020202020204" pitchFamily="34" charset="0"/>
                        </a:rPr>
                        <a:t>x</a:t>
                      </a:r>
                      <a:endParaRPr lang="en-US" altLang="zh-CN" sz="2400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100" name="Text Box 12"/>
                    <p:cNvSpPr txBox="1"/>
                    <p:nvPr/>
                  </p:nvSpPr>
                  <p:spPr>
                    <a:xfrm>
                      <a:off x="1066" y="754"/>
                      <a:ext cx="317" cy="288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>
                      <a:spAutoFit/>
                    </a:bodyPr>
                    <a:p>
                      <a:pPr>
                        <a:spcBef>
                          <a:spcPct val="50000"/>
                        </a:spcBef>
                      </a:pPr>
                      <a:r>
                        <a:rPr lang="en-US" altLang="zh-CN" sz="2400" dirty="0">
                          <a:latin typeface="Arial" panose="020B0604020202020204" pitchFamily="34" charset="0"/>
                        </a:rPr>
                        <a:t>y</a:t>
                      </a:r>
                      <a:endParaRPr lang="en-US" altLang="zh-CN" sz="2400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101" name="Text Box 13"/>
                    <p:cNvSpPr txBox="1"/>
                    <p:nvPr/>
                  </p:nvSpPr>
                  <p:spPr>
                    <a:xfrm>
                      <a:off x="975" y="1842"/>
                      <a:ext cx="227" cy="288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>
                      <a:spAutoFit/>
                    </a:bodyPr>
                    <a:p>
                      <a:pPr>
                        <a:spcBef>
                          <a:spcPct val="50000"/>
                        </a:spcBef>
                      </a:pPr>
                      <a:r>
                        <a:rPr lang="en-US" altLang="zh-CN" sz="2400" dirty="0">
                          <a:latin typeface="Arial" panose="020B0604020202020204" pitchFamily="34" charset="0"/>
                        </a:rPr>
                        <a:t>O</a:t>
                      </a:r>
                      <a:endParaRPr lang="en-US" altLang="zh-CN" sz="2400" dirty="0">
                        <a:latin typeface="Arial" panose="020B0604020202020204" pitchFamily="34" charset="0"/>
                      </a:endParaRPr>
                    </a:p>
                  </p:txBody>
                </p:sp>
              </p:grpSp>
              <p:sp>
                <p:nvSpPr>
                  <p:cNvPr id="3097" name="Line 16"/>
                  <p:cNvSpPr/>
                  <p:nvPr/>
                </p:nvSpPr>
                <p:spPr>
                  <a:xfrm flipV="1">
                    <a:off x="1066" y="1162"/>
                    <a:ext cx="952" cy="680"/>
                  </a:xfrm>
                  <a:prstGeom prst="line">
                    <a:avLst/>
                  </a:prstGeom>
                  <a:ln w="2540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</p:grpSp>
            <p:sp>
              <p:nvSpPr>
                <p:cNvPr id="3095" name="Text Box 18"/>
                <p:cNvSpPr txBox="1"/>
                <p:nvPr/>
              </p:nvSpPr>
              <p:spPr>
                <a:xfrm>
                  <a:off x="1655" y="1344"/>
                  <a:ext cx="771" cy="288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p>
                  <a:pPr>
                    <a:spcBef>
                      <a:spcPct val="50000"/>
                    </a:spcBef>
                  </a:pPr>
                  <a:r>
                    <a:rPr lang="en-US" altLang="zh-CN" sz="2400" dirty="0">
                      <a:latin typeface="Arial" panose="020B0604020202020204" pitchFamily="34" charset="0"/>
                    </a:rPr>
                    <a:t>P(x,y)</a:t>
                  </a:r>
                  <a:endParaRPr lang="en-US" altLang="zh-CN" sz="2400" dirty="0">
                    <a:latin typeface="Arial" panose="020B0604020202020204" pitchFamily="34" charset="0"/>
                  </a:endParaRPr>
                </a:p>
              </p:txBody>
            </p:sp>
          </p:grpSp>
        </p:grpSp>
        <p:pic>
          <p:nvPicPr>
            <p:cNvPr id="3091" name="Picture 54" descr="image040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2018" y="981"/>
              <a:ext cx="181" cy="17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3087" name="Rectangle 56"/>
          <p:cNvSpPr/>
          <p:nvPr/>
        </p:nvSpPr>
        <p:spPr>
          <a:xfrm>
            <a:off x="0" y="3357563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</p:txBody>
      </p:sp>
      <p:grpSp>
        <p:nvGrpSpPr>
          <p:cNvPr id="12" name="Group 57"/>
          <p:cNvGrpSpPr/>
          <p:nvPr/>
        </p:nvGrpSpPr>
        <p:grpSpPr>
          <a:xfrm>
            <a:off x="0" y="1484313"/>
            <a:ext cx="1763713" cy="1439862"/>
            <a:chOff x="0" y="935"/>
            <a:chExt cx="1111" cy="907"/>
          </a:xfrm>
        </p:grpSpPr>
        <p:sp>
          <p:nvSpPr>
            <p:cNvPr id="3089" name="Line 24"/>
            <p:cNvSpPr/>
            <p:nvPr/>
          </p:nvSpPr>
          <p:spPr>
            <a:xfrm flipH="1" flipV="1">
              <a:off x="158" y="1162"/>
              <a:ext cx="908" cy="680"/>
            </a:xfrm>
            <a:prstGeom prst="line">
              <a:avLst/>
            </a:prstGeom>
            <a:ln w="254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  <p:graphicFrame>
          <p:nvGraphicFramePr>
            <p:cNvPr id="3074" name="Object 25"/>
            <p:cNvGraphicFramePr/>
            <p:nvPr/>
          </p:nvGraphicFramePr>
          <p:xfrm>
            <a:off x="340" y="1117"/>
            <a:ext cx="771" cy="3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" name="" r:id="rId12" imgW="584200" imgH="228600" progId="Equation.3">
                    <p:embed/>
                  </p:oleObj>
                </mc:Choice>
                <mc:Fallback>
                  <p:oleObj name="" r:id="rId12" imgW="584200" imgH="228600" progId="Equation.3">
                    <p:embed/>
                    <p:pic>
                      <p:nvPicPr>
                        <p:cNvPr id="0" name="图片 10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340" y="1117"/>
                          <a:ext cx="771" cy="303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75" name="Object 55"/>
            <p:cNvGraphicFramePr/>
            <p:nvPr/>
          </p:nvGraphicFramePr>
          <p:xfrm>
            <a:off x="0" y="935"/>
            <a:ext cx="521" cy="1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" name="" r:id="rId14" imgW="393700" imgH="139700" progId="Equation.3">
                    <p:embed/>
                  </p:oleObj>
                </mc:Choice>
                <mc:Fallback>
                  <p:oleObj name="" r:id="rId14" imgW="393700" imgH="139700" progId="Equation.3">
                    <p:embed/>
                    <p:pic>
                      <p:nvPicPr>
                        <p:cNvPr id="0" name="图片 12"/>
                        <p:cNvPicPr/>
                        <p:nvPr/>
                      </p:nvPicPr>
                      <p:blipFill>
                        <a:blip r:embed="rId15"/>
                        <a:stretch>
                          <a:fillRect/>
                        </a:stretch>
                      </p:blipFill>
                      <p:spPr>
                        <a:xfrm>
                          <a:off x="0" y="935"/>
                          <a:ext cx="521" cy="19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Group 41"/>
          <p:cNvGrpSpPr/>
          <p:nvPr/>
        </p:nvGrpSpPr>
        <p:grpSpPr>
          <a:xfrm>
            <a:off x="3995738" y="1989138"/>
            <a:ext cx="4679950" cy="1262062"/>
            <a:chOff x="2517" y="2024"/>
            <a:chExt cx="2948" cy="795"/>
          </a:xfrm>
        </p:grpSpPr>
        <p:sp>
          <p:nvSpPr>
            <p:cNvPr id="4132" name="Text Box 26"/>
            <p:cNvSpPr txBox="1"/>
            <p:nvPr/>
          </p:nvSpPr>
          <p:spPr>
            <a:xfrm>
              <a:off x="2653" y="2024"/>
              <a:ext cx="2609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2400" b="1" dirty="0">
                  <a:latin typeface="Arial" panose="020B0604020202020204" pitchFamily="34" charset="0"/>
                </a:rPr>
                <a:t>由同角三角函数关系得</a:t>
              </a:r>
              <a:endParaRPr lang="zh-CN" altLang="en-US" sz="2400" b="1" dirty="0">
                <a:latin typeface="Arial" panose="020B0604020202020204" pitchFamily="34" charset="0"/>
              </a:endParaRPr>
            </a:p>
          </p:txBody>
        </p:sp>
        <p:graphicFrame>
          <p:nvGraphicFramePr>
            <p:cNvPr id="4104" name="Object 27"/>
            <p:cNvGraphicFramePr/>
            <p:nvPr/>
          </p:nvGraphicFramePr>
          <p:xfrm>
            <a:off x="2517" y="2296"/>
            <a:ext cx="2948" cy="52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8" name="" r:id="rId1" imgW="2362200" imgH="419100" progId="Equation.3">
                    <p:embed/>
                  </p:oleObj>
                </mc:Choice>
                <mc:Fallback>
                  <p:oleObj name="" r:id="rId1" imgW="2362200" imgH="419100" progId="Equation.3">
                    <p:embed/>
                    <p:pic>
                      <p:nvPicPr>
                        <p:cNvPr id="0" name="图片 3097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2517" y="2296"/>
                          <a:ext cx="2948" cy="523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oup 33"/>
          <p:cNvGrpSpPr/>
          <p:nvPr/>
        </p:nvGrpSpPr>
        <p:grpSpPr>
          <a:xfrm>
            <a:off x="4067175" y="3860800"/>
            <a:ext cx="4608513" cy="1549400"/>
            <a:chOff x="2608" y="2886"/>
            <a:chExt cx="2903" cy="976"/>
          </a:xfrm>
        </p:grpSpPr>
        <p:graphicFrame>
          <p:nvGraphicFramePr>
            <p:cNvPr id="4103" name="Object 28"/>
            <p:cNvGraphicFramePr/>
            <p:nvPr/>
          </p:nvGraphicFramePr>
          <p:xfrm>
            <a:off x="2608" y="2886"/>
            <a:ext cx="1383" cy="9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9" name="" r:id="rId3" imgW="1078865" imgH="761365" progId="Equation.3">
                    <p:embed/>
                  </p:oleObj>
                </mc:Choice>
                <mc:Fallback>
                  <p:oleObj name="" r:id="rId3" imgW="1078865" imgH="761365" progId="Equation.3">
                    <p:embed/>
                    <p:pic>
                      <p:nvPicPr>
                        <p:cNvPr id="0" name="图片 3098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2608" y="2886"/>
                          <a:ext cx="1383" cy="976"/>
                        </a:xfrm>
                        <a:prstGeom prst="rect">
                          <a:avLst/>
                        </a:prstGeom>
                        <a:noFill/>
                        <a:ln w="38100" cap="flat" cmpd="sng">
                          <a:solidFill>
                            <a:srgbClr val="FF0000"/>
                          </a:solidFill>
                          <a:prstDash val="solid"/>
                          <a:miter/>
                          <a:headEnd type="none" w="med" len="med"/>
                          <a:tailEnd type="none" w="med" len="med"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131" name="Text Box 29"/>
            <p:cNvSpPr txBox="1"/>
            <p:nvPr/>
          </p:nvSpPr>
          <p:spPr>
            <a:xfrm>
              <a:off x="4150" y="3158"/>
              <a:ext cx="1361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2800" b="1" dirty="0">
                  <a:solidFill>
                    <a:srgbClr val="FF3300"/>
                  </a:solidFill>
                  <a:latin typeface="Arial" panose="020B0604020202020204" pitchFamily="34" charset="0"/>
                </a:rPr>
                <a:t>（公式二）</a:t>
              </a:r>
              <a:endParaRPr lang="zh-CN" altLang="en-US" sz="2800" b="1" dirty="0">
                <a:solidFill>
                  <a:srgbClr val="FF330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4" name="Group 32"/>
          <p:cNvGrpSpPr/>
          <p:nvPr/>
        </p:nvGrpSpPr>
        <p:grpSpPr>
          <a:xfrm>
            <a:off x="2268538" y="2276475"/>
            <a:ext cx="360362" cy="1296988"/>
            <a:chOff x="1429" y="1434"/>
            <a:chExt cx="227" cy="817"/>
          </a:xfrm>
        </p:grpSpPr>
        <p:sp>
          <p:nvSpPr>
            <p:cNvPr id="4130" name="Line 20"/>
            <p:cNvSpPr/>
            <p:nvPr/>
          </p:nvSpPr>
          <p:spPr>
            <a:xfrm>
              <a:off x="1655" y="1434"/>
              <a:ext cx="0" cy="817"/>
            </a:xfrm>
            <a:prstGeom prst="line">
              <a:avLst/>
            </a:prstGeom>
            <a:ln w="25400" cap="flat" cmpd="sng">
              <a:solidFill>
                <a:srgbClr val="000080"/>
              </a:solidFill>
              <a:prstDash val="solid"/>
              <a:headEnd type="none" w="med" len="med"/>
              <a:tailEnd type="none" w="med" len="med"/>
            </a:ln>
          </p:spPr>
        </p:sp>
        <p:graphicFrame>
          <p:nvGraphicFramePr>
            <p:cNvPr id="4102" name="Object 31"/>
            <p:cNvGraphicFramePr/>
            <p:nvPr/>
          </p:nvGraphicFramePr>
          <p:xfrm>
            <a:off x="1429" y="1661"/>
            <a:ext cx="227" cy="19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3" name="" r:id="rId5" imgW="190500" imgH="165100" progId="Equation.3">
                    <p:embed/>
                  </p:oleObj>
                </mc:Choice>
                <mc:Fallback>
                  <p:oleObj name="" r:id="rId5" imgW="190500" imgH="165100" progId="Equation.3">
                    <p:embed/>
                    <p:pic>
                      <p:nvPicPr>
                        <p:cNvPr id="0" name="图片 3082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1429" y="1661"/>
                          <a:ext cx="227" cy="197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108" name="Rectangle 37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109" name="Rectangle 39"/>
          <p:cNvSpPr/>
          <p:nvPr/>
        </p:nvSpPr>
        <p:spPr>
          <a:xfrm>
            <a:off x="0" y="3357563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</p:txBody>
      </p:sp>
      <p:grpSp>
        <p:nvGrpSpPr>
          <p:cNvPr id="4110" name="Group 40"/>
          <p:cNvGrpSpPr/>
          <p:nvPr/>
        </p:nvGrpSpPr>
        <p:grpSpPr>
          <a:xfrm>
            <a:off x="1763713" y="476250"/>
            <a:ext cx="6624637" cy="457200"/>
            <a:chOff x="1247" y="346"/>
            <a:chExt cx="4173" cy="288"/>
          </a:xfrm>
        </p:grpSpPr>
        <p:sp>
          <p:nvSpPr>
            <p:cNvPr id="4129" name="Text Box 35"/>
            <p:cNvSpPr txBox="1"/>
            <p:nvPr/>
          </p:nvSpPr>
          <p:spPr>
            <a:xfrm>
              <a:off x="1247" y="346"/>
              <a:ext cx="4173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2400" b="1" dirty="0">
                  <a:latin typeface="Arial" panose="020B0604020202020204" pitchFamily="34" charset="0"/>
                </a:rPr>
                <a:t>我们来研究角   与     的三角函数值之间的关系</a:t>
              </a:r>
              <a:r>
                <a:rPr lang="zh-CN" altLang="en-US" dirty="0">
                  <a:latin typeface="Arial" panose="020B0604020202020204" pitchFamily="34" charset="0"/>
                </a:rPr>
                <a:t> </a:t>
              </a:r>
              <a:endParaRPr lang="zh-CN" altLang="en-US" dirty="0">
                <a:latin typeface="Arial" panose="020B0604020202020204" pitchFamily="34" charset="0"/>
              </a:endParaRPr>
            </a:p>
          </p:txBody>
        </p:sp>
        <p:graphicFrame>
          <p:nvGraphicFramePr>
            <p:cNvPr id="4100" name="Object 36"/>
            <p:cNvGraphicFramePr/>
            <p:nvPr/>
          </p:nvGraphicFramePr>
          <p:xfrm>
            <a:off x="2472" y="394"/>
            <a:ext cx="181" cy="1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5" name="" r:id="rId7" imgW="152400" imgH="139700" progId="Equation.3">
                    <p:embed/>
                  </p:oleObj>
                </mc:Choice>
                <mc:Fallback>
                  <p:oleObj name="" r:id="rId7" imgW="152400" imgH="139700" progId="Equation.3">
                    <p:embed/>
                    <p:pic>
                      <p:nvPicPr>
                        <p:cNvPr id="0" name="图片 3084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2472" y="394"/>
                          <a:ext cx="181" cy="17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101" name="Object 38"/>
            <p:cNvGraphicFramePr/>
            <p:nvPr/>
          </p:nvGraphicFramePr>
          <p:xfrm>
            <a:off x="2789" y="391"/>
            <a:ext cx="295" cy="15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4" name="" r:id="rId9" imgW="266700" imgH="139700" progId="Equation.3">
                    <p:embed/>
                  </p:oleObj>
                </mc:Choice>
                <mc:Fallback>
                  <p:oleObj name="" r:id="rId9" imgW="266700" imgH="139700" progId="Equation.3">
                    <p:embed/>
                    <p:pic>
                      <p:nvPicPr>
                        <p:cNvPr id="0" name="图片 3083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2789" y="391"/>
                          <a:ext cx="295" cy="15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" name="Group 46"/>
          <p:cNvGrpSpPr/>
          <p:nvPr/>
        </p:nvGrpSpPr>
        <p:grpSpPr>
          <a:xfrm>
            <a:off x="250825" y="1196975"/>
            <a:ext cx="3600450" cy="3311525"/>
            <a:chOff x="158" y="754"/>
            <a:chExt cx="2268" cy="2086"/>
          </a:xfrm>
        </p:grpSpPr>
        <p:grpSp>
          <p:nvGrpSpPr>
            <p:cNvPr id="4115" name="Group 2"/>
            <p:cNvGrpSpPr/>
            <p:nvPr/>
          </p:nvGrpSpPr>
          <p:grpSpPr>
            <a:xfrm>
              <a:off x="158" y="754"/>
              <a:ext cx="2268" cy="2086"/>
              <a:chOff x="158" y="754"/>
              <a:chExt cx="2268" cy="2086"/>
            </a:xfrm>
          </p:grpSpPr>
          <p:sp>
            <p:nvSpPr>
              <p:cNvPr id="4117" name="Line 3"/>
              <p:cNvSpPr/>
              <p:nvPr/>
            </p:nvSpPr>
            <p:spPr>
              <a:xfrm flipV="1">
                <a:off x="1066" y="890"/>
                <a:ext cx="0" cy="1950"/>
              </a:xfrm>
              <a:prstGeom prst="line">
                <a:avLst/>
              </a:prstGeom>
              <a:ln w="25400" cap="flat" cmpd="sng">
                <a:solidFill>
                  <a:schemeClr val="tx1"/>
                </a:solidFill>
                <a:prstDash val="solid"/>
                <a:headEnd type="none" w="med" len="med"/>
                <a:tailEnd type="triangle" w="med" len="med"/>
              </a:ln>
            </p:spPr>
          </p:sp>
          <p:grpSp>
            <p:nvGrpSpPr>
              <p:cNvPr id="4118" name="Group 4"/>
              <p:cNvGrpSpPr/>
              <p:nvPr/>
            </p:nvGrpSpPr>
            <p:grpSpPr>
              <a:xfrm>
                <a:off x="158" y="754"/>
                <a:ext cx="2268" cy="1813"/>
                <a:chOff x="158" y="754"/>
                <a:chExt cx="2268" cy="1813"/>
              </a:xfrm>
            </p:grpSpPr>
            <p:grpSp>
              <p:nvGrpSpPr>
                <p:cNvPr id="4119" name="Group 5"/>
                <p:cNvGrpSpPr/>
                <p:nvPr/>
              </p:nvGrpSpPr>
              <p:grpSpPr>
                <a:xfrm>
                  <a:off x="158" y="754"/>
                  <a:ext cx="2086" cy="1813"/>
                  <a:chOff x="158" y="754"/>
                  <a:chExt cx="2086" cy="1813"/>
                </a:xfrm>
              </p:grpSpPr>
              <p:grpSp>
                <p:nvGrpSpPr>
                  <p:cNvPr id="4121" name="Group 6"/>
                  <p:cNvGrpSpPr/>
                  <p:nvPr/>
                </p:nvGrpSpPr>
                <p:grpSpPr>
                  <a:xfrm>
                    <a:off x="158" y="754"/>
                    <a:ext cx="2086" cy="1813"/>
                    <a:chOff x="158" y="754"/>
                    <a:chExt cx="2086" cy="1813"/>
                  </a:xfrm>
                </p:grpSpPr>
                <p:grpSp>
                  <p:nvGrpSpPr>
                    <p:cNvPr id="4123" name="Group 7"/>
                    <p:cNvGrpSpPr/>
                    <p:nvPr/>
                  </p:nvGrpSpPr>
                  <p:grpSpPr>
                    <a:xfrm>
                      <a:off x="158" y="1117"/>
                      <a:ext cx="1906" cy="1450"/>
                      <a:chOff x="158" y="1117"/>
                      <a:chExt cx="1906" cy="1450"/>
                    </a:xfrm>
                  </p:grpSpPr>
                  <p:sp>
                    <p:nvSpPr>
                      <p:cNvPr id="4127" name="Oval 8"/>
                      <p:cNvSpPr/>
                      <p:nvPr/>
                    </p:nvSpPr>
                    <p:spPr>
                      <a:xfrm>
                        <a:off x="341" y="1117"/>
                        <a:ext cx="1450" cy="1450"/>
                      </a:xfrm>
                      <a:prstGeom prst="ellipse">
                        <a:avLst/>
                      </a:prstGeom>
                      <a:noFill/>
                      <a:ln w="25400">
                        <a:noFill/>
                      </a:ln>
                    </p:spPr>
                    <p:txBody>
                      <a:bodyPr wrap="none" anchor="ctr"/>
                      <a:p>
                        <a:endParaRPr lang="zh-CN" altLang="en-US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128" name="Line 9"/>
                      <p:cNvSpPr/>
                      <p:nvPr/>
                    </p:nvSpPr>
                    <p:spPr>
                      <a:xfrm>
                        <a:off x="158" y="1842"/>
                        <a:ext cx="1906" cy="0"/>
                      </a:xfrm>
                      <a:prstGeom prst="line">
                        <a:avLst/>
                      </a:prstGeom>
                      <a:ln w="25400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triangle" w="med" len="med"/>
                      </a:ln>
                    </p:spPr>
                  </p:sp>
                </p:grpSp>
                <p:sp>
                  <p:nvSpPr>
                    <p:cNvPr id="4124" name="Text Box 10"/>
                    <p:cNvSpPr txBox="1"/>
                    <p:nvPr/>
                  </p:nvSpPr>
                  <p:spPr>
                    <a:xfrm>
                      <a:off x="1927" y="1842"/>
                      <a:ext cx="317" cy="288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>
                      <a:spAutoFit/>
                    </a:bodyPr>
                    <a:p>
                      <a:pPr>
                        <a:spcBef>
                          <a:spcPct val="50000"/>
                        </a:spcBef>
                      </a:pPr>
                      <a:r>
                        <a:rPr lang="en-US" altLang="zh-CN" sz="2400" dirty="0">
                          <a:latin typeface="Arial" panose="020B0604020202020204" pitchFamily="34" charset="0"/>
                        </a:rPr>
                        <a:t>x</a:t>
                      </a:r>
                      <a:endParaRPr lang="en-US" altLang="zh-CN" sz="2400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125" name="Text Box 11"/>
                    <p:cNvSpPr txBox="1"/>
                    <p:nvPr/>
                  </p:nvSpPr>
                  <p:spPr>
                    <a:xfrm>
                      <a:off x="1066" y="754"/>
                      <a:ext cx="317" cy="288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>
                      <a:spAutoFit/>
                    </a:bodyPr>
                    <a:p>
                      <a:pPr>
                        <a:spcBef>
                          <a:spcPct val="50000"/>
                        </a:spcBef>
                      </a:pPr>
                      <a:r>
                        <a:rPr lang="en-US" altLang="zh-CN" sz="2400" dirty="0">
                          <a:latin typeface="Arial" panose="020B0604020202020204" pitchFamily="34" charset="0"/>
                        </a:rPr>
                        <a:t>y</a:t>
                      </a:r>
                      <a:endParaRPr lang="en-US" altLang="zh-CN" sz="2400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126" name="Text Box 12"/>
                    <p:cNvSpPr txBox="1"/>
                    <p:nvPr/>
                  </p:nvSpPr>
                  <p:spPr>
                    <a:xfrm>
                      <a:off x="975" y="1842"/>
                      <a:ext cx="227" cy="288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>
                      <a:spAutoFit/>
                    </a:bodyPr>
                    <a:p>
                      <a:pPr>
                        <a:spcBef>
                          <a:spcPct val="50000"/>
                        </a:spcBef>
                      </a:pPr>
                      <a:r>
                        <a:rPr lang="en-US" altLang="zh-CN" sz="2400" dirty="0">
                          <a:latin typeface="Arial" panose="020B0604020202020204" pitchFamily="34" charset="0"/>
                        </a:rPr>
                        <a:t>O</a:t>
                      </a:r>
                      <a:endParaRPr lang="en-US" altLang="zh-CN" sz="2400" dirty="0">
                        <a:latin typeface="Arial" panose="020B0604020202020204" pitchFamily="34" charset="0"/>
                      </a:endParaRPr>
                    </a:p>
                  </p:txBody>
                </p:sp>
              </p:grpSp>
              <p:sp>
                <p:nvSpPr>
                  <p:cNvPr id="4122" name="Line 13"/>
                  <p:cNvSpPr/>
                  <p:nvPr/>
                </p:nvSpPr>
                <p:spPr>
                  <a:xfrm flipV="1">
                    <a:off x="1066" y="1162"/>
                    <a:ext cx="952" cy="680"/>
                  </a:xfrm>
                  <a:prstGeom prst="line">
                    <a:avLst/>
                  </a:prstGeom>
                  <a:ln w="2540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</p:grpSp>
            <p:sp>
              <p:nvSpPr>
                <p:cNvPr id="4120" name="Text Box 14"/>
                <p:cNvSpPr txBox="1"/>
                <p:nvPr/>
              </p:nvSpPr>
              <p:spPr>
                <a:xfrm>
                  <a:off x="1655" y="1344"/>
                  <a:ext cx="771" cy="288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p>
                  <a:pPr>
                    <a:spcBef>
                      <a:spcPct val="50000"/>
                    </a:spcBef>
                  </a:pPr>
                  <a:r>
                    <a:rPr lang="en-US" altLang="zh-CN" sz="2400" dirty="0">
                      <a:latin typeface="Arial" panose="020B0604020202020204" pitchFamily="34" charset="0"/>
                    </a:rPr>
                    <a:t>P(x,y)</a:t>
                  </a:r>
                  <a:endParaRPr lang="en-US" altLang="zh-CN" sz="2400" dirty="0">
                    <a:latin typeface="Arial" panose="020B0604020202020204" pitchFamily="34" charset="0"/>
                  </a:endParaRPr>
                </a:p>
              </p:txBody>
            </p:sp>
          </p:grpSp>
        </p:grpSp>
        <p:pic>
          <p:nvPicPr>
            <p:cNvPr id="4116" name="Picture 42" descr="image040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2064" y="1026"/>
              <a:ext cx="158" cy="148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4112" name="Rectangle 44"/>
          <p:cNvSpPr/>
          <p:nvPr/>
        </p:nvSpPr>
        <p:spPr>
          <a:xfrm>
            <a:off x="0" y="3357563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</p:txBody>
      </p:sp>
      <p:graphicFrame>
        <p:nvGraphicFramePr>
          <p:cNvPr id="244752" name="Object 16"/>
          <p:cNvGraphicFramePr/>
          <p:nvPr/>
        </p:nvGraphicFramePr>
        <p:xfrm>
          <a:off x="1879600" y="3573463"/>
          <a:ext cx="1352550" cy="519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" r:id="rId12" imgW="596900" imgH="228600" progId="Equation.DSMT4">
                  <p:embed/>
                </p:oleObj>
              </mc:Choice>
              <mc:Fallback>
                <p:oleObj name="" r:id="rId12" imgW="596900" imgH="228600" progId="Equation.DSMT4">
                  <p:embed/>
                  <p:pic>
                    <p:nvPicPr>
                      <p:cNvPr id="0" name="图片 3085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879600" y="3573463"/>
                        <a:ext cx="1352550" cy="5191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2" name="Group 48"/>
          <p:cNvGrpSpPr/>
          <p:nvPr/>
        </p:nvGrpSpPr>
        <p:grpSpPr>
          <a:xfrm>
            <a:off x="1692275" y="2924175"/>
            <a:ext cx="1871663" cy="1350963"/>
            <a:chOff x="1066" y="1842"/>
            <a:chExt cx="1179" cy="851"/>
          </a:xfrm>
        </p:grpSpPr>
        <p:sp>
          <p:nvSpPr>
            <p:cNvPr id="4114" name="Line 15"/>
            <p:cNvSpPr/>
            <p:nvPr/>
          </p:nvSpPr>
          <p:spPr>
            <a:xfrm>
              <a:off x="1066" y="1842"/>
              <a:ext cx="952" cy="636"/>
            </a:xfrm>
            <a:prstGeom prst="line">
              <a:avLst/>
            </a:prstGeom>
            <a:ln w="254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  <p:graphicFrame>
          <p:nvGraphicFramePr>
            <p:cNvPr id="4099" name="Object 43"/>
            <p:cNvGraphicFramePr/>
            <p:nvPr/>
          </p:nvGraphicFramePr>
          <p:xfrm>
            <a:off x="1927" y="2523"/>
            <a:ext cx="318" cy="1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0" name="" r:id="rId14" imgW="266700" imgH="139700" progId="Equation.3">
                    <p:embed/>
                  </p:oleObj>
                </mc:Choice>
                <mc:Fallback>
                  <p:oleObj name="" r:id="rId14" imgW="266700" imgH="139700" progId="Equation.3">
                    <p:embed/>
                    <p:pic>
                      <p:nvPicPr>
                        <p:cNvPr id="0" name="图片 3089"/>
                        <p:cNvPicPr/>
                        <p:nvPr/>
                      </p:nvPicPr>
                      <p:blipFill>
                        <a:blip r:embed="rId15"/>
                        <a:stretch>
                          <a:fillRect/>
                        </a:stretch>
                      </p:blipFill>
                      <p:spPr>
                        <a:xfrm>
                          <a:off x="1927" y="2523"/>
                          <a:ext cx="318" cy="17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244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9" name="Text Box 18"/>
          <p:cNvSpPr txBox="1"/>
          <p:nvPr/>
        </p:nvSpPr>
        <p:spPr>
          <a:xfrm>
            <a:off x="179388" y="404813"/>
            <a:ext cx="136842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dirty="0">
                <a:solidFill>
                  <a:srgbClr val="FF3300"/>
                </a:solidFill>
                <a:latin typeface="Arial" panose="020B0604020202020204" pitchFamily="34" charset="0"/>
                <a:ea typeface="隶书" pitchFamily="49" charset="-122"/>
              </a:rPr>
              <a:t>思考</a:t>
            </a:r>
            <a:endParaRPr lang="zh-CN" altLang="en-US" sz="3600" dirty="0">
              <a:solidFill>
                <a:srgbClr val="FF3300"/>
              </a:solidFill>
              <a:latin typeface="Arial" panose="020B0604020202020204" pitchFamily="34" charset="0"/>
              <a:ea typeface="隶书" pitchFamily="49" charset="-122"/>
            </a:endParaRPr>
          </a:p>
        </p:txBody>
      </p:sp>
      <p:grpSp>
        <p:nvGrpSpPr>
          <p:cNvPr id="2" name="Group 42"/>
          <p:cNvGrpSpPr/>
          <p:nvPr/>
        </p:nvGrpSpPr>
        <p:grpSpPr>
          <a:xfrm>
            <a:off x="3922713" y="2852738"/>
            <a:ext cx="5221287" cy="1549400"/>
            <a:chOff x="2789" y="2931"/>
            <a:chExt cx="3289" cy="976"/>
          </a:xfrm>
        </p:grpSpPr>
        <p:graphicFrame>
          <p:nvGraphicFramePr>
            <p:cNvPr id="5128" name="Object 25"/>
            <p:cNvGraphicFramePr/>
            <p:nvPr/>
          </p:nvGraphicFramePr>
          <p:xfrm>
            <a:off x="2789" y="2931"/>
            <a:ext cx="1626" cy="9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7" name="" r:id="rId1" imgW="1269365" imgH="761365" progId="Equation.3">
                    <p:embed/>
                  </p:oleObj>
                </mc:Choice>
                <mc:Fallback>
                  <p:oleObj name="" r:id="rId1" imgW="1269365" imgH="761365" progId="Equation.3">
                    <p:embed/>
                    <p:pic>
                      <p:nvPicPr>
                        <p:cNvPr id="0" name="图片 3086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2789" y="2931"/>
                          <a:ext cx="1626" cy="976"/>
                        </a:xfrm>
                        <a:prstGeom prst="rect">
                          <a:avLst/>
                        </a:prstGeom>
                        <a:noFill/>
                        <a:ln w="38100" cap="flat" cmpd="sng">
                          <a:solidFill>
                            <a:srgbClr val="FF0000"/>
                          </a:solidFill>
                          <a:prstDash val="solid"/>
                          <a:miter/>
                          <a:headEnd type="none" w="med" len="med"/>
                          <a:tailEnd type="none" w="med" len="med"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154" name="Text Box 27"/>
            <p:cNvSpPr txBox="1"/>
            <p:nvPr/>
          </p:nvSpPr>
          <p:spPr>
            <a:xfrm>
              <a:off x="4468" y="3339"/>
              <a:ext cx="1610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2800" b="1" dirty="0">
                  <a:solidFill>
                    <a:srgbClr val="FF3300"/>
                  </a:solidFill>
                  <a:latin typeface="Arial" panose="020B0604020202020204" pitchFamily="34" charset="0"/>
                </a:rPr>
                <a:t>（公式四）</a:t>
              </a:r>
              <a:endParaRPr lang="zh-CN" altLang="en-US" sz="2800" b="1" dirty="0">
                <a:solidFill>
                  <a:srgbClr val="FF330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3" name="Group 33"/>
          <p:cNvGrpSpPr/>
          <p:nvPr/>
        </p:nvGrpSpPr>
        <p:grpSpPr>
          <a:xfrm>
            <a:off x="2339975" y="2276475"/>
            <a:ext cx="360363" cy="1033463"/>
            <a:chOff x="1474" y="1434"/>
            <a:chExt cx="227" cy="651"/>
          </a:xfrm>
        </p:grpSpPr>
        <p:sp>
          <p:nvSpPr>
            <p:cNvPr id="5153" name="Line 28"/>
            <p:cNvSpPr/>
            <p:nvPr/>
          </p:nvSpPr>
          <p:spPr>
            <a:xfrm>
              <a:off x="1655" y="1434"/>
              <a:ext cx="0" cy="408"/>
            </a:xfrm>
            <a:prstGeom prst="line">
              <a:avLst/>
            </a:prstGeom>
            <a:ln w="25400" cap="flat" cmpd="sng">
              <a:solidFill>
                <a:srgbClr val="800000"/>
              </a:solidFill>
              <a:prstDash val="solid"/>
              <a:headEnd type="none" w="med" len="med"/>
              <a:tailEnd type="none" w="med" len="med"/>
            </a:ln>
          </p:spPr>
        </p:sp>
        <p:graphicFrame>
          <p:nvGraphicFramePr>
            <p:cNvPr id="5127" name="Object 30"/>
            <p:cNvGraphicFramePr/>
            <p:nvPr/>
          </p:nvGraphicFramePr>
          <p:xfrm>
            <a:off x="1474" y="1888"/>
            <a:ext cx="227" cy="19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8" name="" r:id="rId3" imgW="190500" imgH="165100" progId="Equation.3">
                    <p:embed/>
                  </p:oleObj>
                </mc:Choice>
                <mc:Fallback>
                  <p:oleObj name="" r:id="rId3" imgW="190500" imgH="165100" progId="Equation.3">
                    <p:embed/>
                    <p:pic>
                      <p:nvPicPr>
                        <p:cNvPr id="0" name="图片 3087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474" y="1888"/>
                          <a:ext cx="227" cy="197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" name="Group 34"/>
          <p:cNvGrpSpPr/>
          <p:nvPr/>
        </p:nvGrpSpPr>
        <p:grpSpPr>
          <a:xfrm>
            <a:off x="673100" y="2565400"/>
            <a:ext cx="409575" cy="1008063"/>
            <a:chOff x="424" y="1616"/>
            <a:chExt cx="258" cy="635"/>
          </a:xfrm>
        </p:grpSpPr>
        <p:sp>
          <p:nvSpPr>
            <p:cNvPr id="5152" name="Line 29"/>
            <p:cNvSpPr/>
            <p:nvPr/>
          </p:nvSpPr>
          <p:spPr>
            <a:xfrm flipV="1">
              <a:off x="476" y="1842"/>
              <a:ext cx="0" cy="409"/>
            </a:xfrm>
            <a:prstGeom prst="line">
              <a:avLst/>
            </a:prstGeom>
            <a:ln w="25400" cap="flat" cmpd="sng">
              <a:solidFill>
                <a:srgbClr val="993300"/>
              </a:solidFill>
              <a:prstDash val="solid"/>
              <a:headEnd type="none" w="med" len="med"/>
              <a:tailEnd type="none" w="med" len="med"/>
            </a:ln>
          </p:spPr>
        </p:sp>
        <p:graphicFrame>
          <p:nvGraphicFramePr>
            <p:cNvPr id="5126" name="Object 31"/>
            <p:cNvGraphicFramePr/>
            <p:nvPr/>
          </p:nvGraphicFramePr>
          <p:xfrm>
            <a:off x="424" y="1616"/>
            <a:ext cx="258" cy="2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9" name="" r:id="rId5" imgW="215900" imgH="190500" progId="Equation.3">
                    <p:embed/>
                  </p:oleObj>
                </mc:Choice>
                <mc:Fallback>
                  <p:oleObj name="" r:id="rId5" imgW="215900" imgH="190500" progId="Equation.3">
                    <p:embed/>
                    <p:pic>
                      <p:nvPicPr>
                        <p:cNvPr id="0" name="图片 3088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424" y="1616"/>
                          <a:ext cx="258" cy="22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5122" name="Object 37"/>
          <p:cNvGraphicFramePr/>
          <p:nvPr/>
        </p:nvGraphicFramePr>
        <p:xfrm>
          <a:off x="3779838" y="390525"/>
          <a:ext cx="909637" cy="354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3" name="" r:id="rId7" imgW="380365" imgH="152400" progId="Equation.3">
                  <p:embed/>
                </p:oleObj>
              </mc:Choice>
              <mc:Fallback>
                <p:oleObj name="" r:id="rId7" imgW="380365" imgH="152400" progId="Equation.3">
                  <p:embed/>
                  <p:pic>
                    <p:nvPicPr>
                      <p:cNvPr id="0" name="图片 3112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779838" y="390525"/>
                        <a:ext cx="909637" cy="3540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3" name="Object 38"/>
          <p:cNvGraphicFramePr/>
          <p:nvPr/>
        </p:nvGraphicFramePr>
        <p:xfrm>
          <a:off x="2771775" y="404813"/>
          <a:ext cx="363538" cy="325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2" name="" r:id="rId9" imgW="152400" imgH="139700" progId="Equation.3">
                  <p:embed/>
                </p:oleObj>
              </mc:Choice>
              <mc:Fallback>
                <p:oleObj name="" r:id="rId9" imgW="152400" imgH="139700" progId="Equation.3">
                  <p:embed/>
                  <p:pic>
                    <p:nvPicPr>
                      <p:cNvPr id="0" name="图片 311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771775" y="404813"/>
                        <a:ext cx="363538" cy="3254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33" name="Text Box 39"/>
          <p:cNvSpPr txBox="1"/>
          <p:nvPr/>
        </p:nvSpPr>
        <p:spPr>
          <a:xfrm>
            <a:off x="1619250" y="0"/>
            <a:ext cx="7272338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/>
            <a:endParaRPr lang="en-US" altLang="zh-CN" sz="2400" b="1" dirty="0"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eaLnBrk="0" hangingPunct="0"/>
            <a:r>
              <a:rPr lang="zh-CN" altLang="en-US" sz="2400" b="1" dirty="0">
                <a:latin typeface="Arial" panose="020B0604020202020204" pitchFamily="34" charset="0"/>
                <a:ea typeface="黑体" panose="02010609060101010101" pitchFamily="49" charset="-122"/>
              </a:rPr>
              <a:t>任意角     与角           的三角函数值之间的关系呢？</a:t>
            </a:r>
            <a:endParaRPr lang="zh-CN" altLang="en-US" sz="2400" b="1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grpSp>
        <p:nvGrpSpPr>
          <p:cNvPr id="5" name="Group 47"/>
          <p:cNvGrpSpPr/>
          <p:nvPr/>
        </p:nvGrpSpPr>
        <p:grpSpPr>
          <a:xfrm>
            <a:off x="250825" y="1196975"/>
            <a:ext cx="3600450" cy="3311525"/>
            <a:chOff x="158" y="754"/>
            <a:chExt cx="2268" cy="2086"/>
          </a:xfrm>
        </p:grpSpPr>
        <p:grpSp>
          <p:nvGrpSpPr>
            <p:cNvPr id="5138" name="Group 2"/>
            <p:cNvGrpSpPr/>
            <p:nvPr/>
          </p:nvGrpSpPr>
          <p:grpSpPr>
            <a:xfrm>
              <a:off x="158" y="754"/>
              <a:ext cx="2268" cy="2086"/>
              <a:chOff x="158" y="754"/>
              <a:chExt cx="2268" cy="2086"/>
            </a:xfrm>
          </p:grpSpPr>
          <p:sp>
            <p:nvSpPr>
              <p:cNvPr id="5140" name="Line 3"/>
              <p:cNvSpPr/>
              <p:nvPr/>
            </p:nvSpPr>
            <p:spPr>
              <a:xfrm flipV="1">
                <a:off x="1066" y="890"/>
                <a:ext cx="0" cy="1950"/>
              </a:xfrm>
              <a:prstGeom prst="line">
                <a:avLst/>
              </a:prstGeom>
              <a:ln w="25400" cap="flat" cmpd="sng">
                <a:solidFill>
                  <a:schemeClr val="tx1"/>
                </a:solidFill>
                <a:prstDash val="solid"/>
                <a:headEnd type="none" w="med" len="med"/>
                <a:tailEnd type="triangle" w="med" len="med"/>
              </a:ln>
            </p:spPr>
          </p:sp>
          <p:grpSp>
            <p:nvGrpSpPr>
              <p:cNvPr id="5141" name="Group 4"/>
              <p:cNvGrpSpPr/>
              <p:nvPr/>
            </p:nvGrpSpPr>
            <p:grpSpPr>
              <a:xfrm>
                <a:off x="158" y="754"/>
                <a:ext cx="2268" cy="1813"/>
                <a:chOff x="158" y="754"/>
                <a:chExt cx="2268" cy="1813"/>
              </a:xfrm>
            </p:grpSpPr>
            <p:grpSp>
              <p:nvGrpSpPr>
                <p:cNvPr id="5142" name="Group 5"/>
                <p:cNvGrpSpPr/>
                <p:nvPr/>
              </p:nvGrpSpPr>
              <p:grpSpPr>
                <a:xfrm>
                  <a:off x="158" y="754"/>
                  <a:ext cx="2086" cy="1813"/>
                  <a:chOff x="158" y="754"/>
                  <a:chExt cx="2086" cy="1813"/>
                </a:xfrm>
              </p:grpSpPr>
              <p:grpSp>
                <p:nvGrpSpPr>
                  <p:cNvPr id="5144" name="Group 6"/>
                  <p:cNvGrpSpPr/>
                  <p:nvPr/>
                </p:nvGrpSpPr>
                <p:grpSpPr>
                  <a:xfrm>
                    <a:off x="158" y="754"/>
                    <a:ext cx="2086" cy="1813"/>
                    <a:chOff x="158" y="754"/>
                    <a:chExt cx="2086" cy="1813"/>
                  </a:xfrm>
                </p:grpSpPr>
                <p:grpSp>
                  <p:nvGrpSpPr>
                    <p:cNvPr id="5146" name="Group 7"/>
                    <p:cNvGrpSpPr/>
                    <p:nvPr/>
                  </p:nvGrpSpPr>
                  <p:grpSpPr>
                    <a:xfrm>
                      <a:off x="158" y="1117"/>
                      <a:ext cx="1906" cy="1450"/>
                      <a:chOff x="158" y="1117"/>
                      <a:chExt cx="1906" cy="1450"/>
                    </a:xfrm>
                  </p:grpSpPr>
                  <p:sp>
                    <p:nvSpPr>
                      <p:cNvPr id="5150" name="Oval 8"/>
                      <p:cNvSpPr/>
                      <p:nvPr/>
                    </p:nvSpPr>
                    <p:spPr>
                      <a:xfrm>
                        <a:off x="341" y="1117"/>
                        <a:ext cx="1450" cy="1450"/>
                      </a:xfrm>
                      <a:prstGeom prst="ellipse">
                        <a:avLst/>
                      </a:prstGeom>
                      <a:noFill/>
                      <a:ln w="25400">
                        <a:noFill/>
                      </a:ln>
                    </p:spPr>
                    <p:txBody>
                      <a:bodyPr wrap="none" anchor="ctr"/>
                      <a:p>
                        <a:endParaRPr lang="zh-CN" altLang="en-US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5151" name="Line 9"/>
                      <p:cNvSpPr/>
                      <p:nvPr/>
                    </p:nvSpPr>
                    <p:spPr>
                      <a:xfrm>
                        <a:off x="158" y="1842"/>
                        <a:ext cx="1906" cy="0"/>
                      </a:xfrm>
                      <a:prstGeom prst="line">
                        <a:avLst/>
                      </a:prstGeom>
                      <a:ln w="25400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triangle" w="med" len="med"/>
                      </a:ln>
                    </p:spPr>
                  </p:sp>
                </p:grpSp>
                <p:sp>
                  <p:nvSpPr>
                    <p:cNvPr id="5147" name="Text Box 10"/>
                    <p:cNvSpPr txBox="1"/>
                    <p:nvPr/>
                  </p:nvSpPr>
                  <p:spPr>
                    <a:xfrm>
                      <a:off x="1927" y="1842"/>
                      <a:ext cx="317" cy="288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>
                      <a:spAutoFit/>
                    </a:bodyPr>
                    <a:p>
                      <a:pPr>
                        <a:spcBef>
                          <a:spcPct val="50000"/>
                        </a:spcBef>
                      </a:pPr>
                      <a:r>
                        <a:rPr lang="en-US" altLang="zh-CN" sz="2400" dirty="0">
                          <a:latin typeface="Arial" panose="020B0604020202020204" pitchFamily="34" charset="0"/>
                        </a:rPr>
                        <a:t>x</a:t>
                      </a:r>
                      <a:endParaRPr lang="en-US" altLang="zh-CN" sz="2400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5148" name="Text Box 11"/>
                    <p:cNvSpPr txBox="1"/>
                    <p:nvPr/>
                  </p:nvSpPr>
                  <p:spPr>
                    <a:xfrm>
                      <a:off x="1066" y="754"/>
                      <a:ext cx="317" cy="288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>
                      <a:spAutoFit/>
                    </a:bodyPr>
                    <a:p>
                      <a:pPr>
                        <a:spcBef>
                          <a:spcPct val="50000"/>
                        </a:spcBef>
                      </a:pPr>
                      <a:r>
                        <a:rPr lang="en-US" altLang="zh-CN" sz="2400" dirty="0">
                          <a:latin typeface="Arial" panose="020B0604020202020204" pitchFamily="34" charset="0"/>
                        </a:rPr>
                        <a:t>y</a:t>
                      </a:r>
                      <a:endParaRPr lang="en-US" altLang="zh-CN" sz="2400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5149" name="Text Box 12"/>
                    <p:cNvSpPr txBox="1"/>
                    <p:nvPr/>
                  </p:nvSpPr>
                  <p:spPr>
                    <a:xfrm>
                      <a:off x="975" y="1842"/>
                      <a:ext cx="227" cy="288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>
                      <a:spAutoFit/>
                    </a:bodyPr>
                    <a:p>
                      <a:pPr>
                        <a:spcBef>
                          <a:spcPct val="50000"/>
                        </a:spcBef>
                      </a:pPr>
                      <a:r>
                        <a:rPr lang="en-US" altLang="zh-CN" sz="2400" dirty="0">
                          <a:latin typeface="Arial" panose="020B0604020202020204" pitchFamily="34" charset="0"/>
                        </a:rPr>
                        <a:t>O</a:t>
                      </a:r>
                      <a:endParaRPr lang="en-US" altLang="zh-CN" sz="2400" dirty="0">
                        <a:latin typeface="Arial" panose="020B0604020202020204" pitchFamily="34" charset="0"/>
                      </a:endParaRPr>
                    </a:p>
                  </p:txBody>
                </p:sp>
              </p:grpSp>
              <p:sp>
                <p:nvSpPr>
                  <p:cNvPr id="5145" name="Line 13"/>
                  <p:cNvSpPr/>
                  <p:nvPr/>
                </p:nvSpPr>
                <p:spPr>
                  <a:xfrm flipV="1">
                    <a:off x="1066" y="1162"/>
                    <a:ext cx="952" cy="680"/>
                  </a:xfrm>
                  <a:prstGeom prst="line">
                    <a:avLst/>
                  </a:prstGeom>
                  <a:ln w="2540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</p:grpSp>
            <p:sp>
              <p:nvSpPr>
                <p:cNvPr id="5143" name="Text Box 14"/>
                <p:cNvSpPr txBox="1"/>
                <p:nvPr/>
              </p:nvSpPr>
              <p:spPr>
                <a:xfrm>
                  <a:off x="1655" y="1344"/>
                  <a:ext cx="771" cy="288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p>
                  <a:pPr>
                    <a:spcBef>
                      <a:spcPct val="50000"/>
                    </a:spcBef>
                  </a:pPr>
                  <a:r>
                    <a:rPr lang="en-US" altLang="zh-CN" sz="2400" dirty="0">
                      <a:latin typeface="Arial" panose="020B0604020202020204" pitchFamily="34" charset="0"/>
                    </a:rPr>
                    <a:t>P(x,y)</a:t>
                  </a:r>
                  <a:endParaRPr lang="en-US" altLang="zh-CN" sz="2400" dirty="0">
                    <a:latin typeface="Arial" panose="020B0604020202020204" pitchFamily="34" charset="0"/>
                  </a:endParaRPr>
                </a:p>
              </p:txBody>
            </p:sp>
          </p:grpSp>
        </p:grpSp>
        <p:pic>
          <p:nvPicPr>
            <p:cNvPr id="5139" name="Picture 43" descr="image040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973" y="981"/>
              <a:ext cx="204" cy="191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5135" name="Rectangle 45"/>
          <p:cNvSpPr/>
          <p:nvPr/>
        </p:nvSpPr>
        <p:spPr>
          <a:xfrm>
            <a:off x="0" y="33528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</p:txBody>
      </p:sp>
      <p:grpSp>
        <p:nvGrpSpPr>
          <p:cNvPr id="11" name="Group 46"/>
          <p:cNvGrpSpPr/>
          <p:nvPr/>
        </p:nvGrpSpPr>
        <p:grpSpPr>
          <a:xfrm>
            <a:off x="0" y="2924175"/>
            <a:ext cx="1692275" cy="1376363"/>
            <a:chOff x="0" y="1842"/>
            <a:chExt cx="1066" cy="867"/>
          </a:xfrm>
        </p:grpSpPr>
        <p:sp>
          <p:nvSpPr>
            <p:cNvPr id="5137" name="Line 16"/>
            <p:cNvSpPr/>
            <p:nvPr/>
          </p:nvSpPr>
          <p:spPr>
            <a:xfrm flipH="1">
              <a:off x="204" y="1842"/>
              <a:ext cx="862" cy="590"/>
            </a:xfrm>
            <a:prstGeom prst="line">
              <a:avLst/>
            </a:prstGeom>
            <a:ln w="254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  <p:graphicFrame>
          <p:nvGraphicFramePr>
            <p:cNvPr id="5124" name="Object 17"/>
            <p:cNvGraphicFramePr/>
            <p:nvPr/>
          </p:nvGraphicFramePr>
          <p:xfrm>
            <a:off x="295" y="2251"/>
            <a:ext cx="771" cy="2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9" name="" r:id="rId12" imgW="660400" imgH="228600" progId="Equation.3">
                    <p:embed/>
                  </p:oleObj>
                </mc:Choice>
                <mc:Fallback>
                  <p:oleObj name="" r:id="rId12" imgW="660400" imgH="228600" progId="Equation.3">
                    <p:embed/>
                    <p:pic>
                      <p:nvPicPr>
                        <p:cNvPr id="0" name="图片 3108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295" y="2251"/>
                          <a:ext cx="771" cy="26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25" name="Object 44"/>
            <p:cNvGraphicFramePr/>
            <p:nvPr/>
          </p:nvGraphicFramePr>
          <p:xfrm>
            <a:off x="0" y="2523"/>
            <a:ext cx="476" cy="18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14" name="" r:id="rId14" imgW="393700" imgH="152400" progId="Equation.3">
                    <p:embed/>
                  </p:oleObj>
                </mc:Choice>
                <mc:Fallback>
                  <p:oleObj name="" r:id="rId14" imgW="393700" imgH="152400" progId="Equation.3">
                    <p:embed/>
                    <p:pic>
                      <p:nvPicPr>
                        <p:cNvPr id="0" name="图片 3113"/>
                        <p:cNvPicPr/>
                        <p:nvPr/>
                      </p:nvPicPr>
                      <p:blipFill>
                        <a:blip r:embed="rId15"/>
                        <a:stretch>
                          <a:fillRect/>
                        </a:stretch>
                      </p:blipFill>
                      <p:spPr>
                        <a:xfrm>
                          <a:off x="0" y="2523"/>
                          <a:ext cx="476" cy="18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0408" name="Rectangle 8"/>
          <p:cNvSpPr/>
          <p:nvPr/>
        </p:nvSpPr>
        <p:spPr>
          <a:xfrm>
            <a:off x="1476375" y="993775"/>
            <a:ext cx="6551613" cy="1373188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由三角函数的定义我们可以知道：</a:t>
            </a:r>
            <a:endParaRPr lang="zh-CN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终边相同的角的同一三角函数值相同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grpSp>
        <p:nvGrpSpPr>
          <p:cNvPr id="2" name="Group 20"/>
          <p:cNvGrpSpPr/>
          <p:nvPr/>
        </p:nvGrpSpPr>
        <p:grpSpPr>
          <a:xfrm>
            <a:off x="1979613" y="2924175"/>
            <a:ext cx="4452937" cy="2752725"/>
            <a:chOff x="1247" y="1842"/>
            <a:chExt cx="2805" cy="1734"/>
          </a:xfrm>
        </p:grpSpPr>
        <p:graphicFrame>
          <p:nvGraphicFramePr>
            <p:cNvPr id="6146" name="Object 2"/>
            <p:cNvGraphicFramePr/>
            <p:nvPr/>
          </p:nvGraphicFramePr>
          <p:xfrm>
            <a:off x="1247" y="1842"/>
            <a:ext cx="2805" cy="11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10" name="" r:id="rId1" imgW="1904365" imgH="761365" progId="Equation.3">
                    <p:embed/>
                  </p:oleObj>
                </mc:Choice>
                <mc:Fallback>
                  <p:oleObj name="" r:id="rId1" imgW="1904365" imgH="761365" progId="Equation.3">
                    <p:embed/>
                    <p:pic>
                      <p:nvPicPr>
                        <p:cNvPr id="0" name="图片 3109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1247" y="1842"/>
                          <a:ext cx="2805" cy="1110"/>
                        </a:xfrm>
                        <a:prstGeom prst="rect">
                          <a:avLst/>
                        </a:prstGeom>
                        <a:noFill/>
                        <a:ln w="38100" cap="flat" cmpd="sng">
                          <a:solidFill>
                            <a:srgbClr val="FF0000"/>
                          </a:solidFill>
                          <a:prstDash val="solid"/>
                          <a:miter/>
                          <a:headEnd type="none" w="med" len="med"/>
                          <a:tailEnd type="none" w="med" len="med"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150" name="Rectangle 19"/>
            <p:cNvSpPr/>
            <p:nvPr/>
          </p:nvSpPr>
          <p:spPr>
            <a:xfrm>
              <a:off x="1927" y="3249"/>
              <a:ext cx="1395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p>
              <a:r>
                <a:rPr lang="en-US" altLang="zh-CN" sz="1200" dirty="0">
                  <a:latin typeface="Arial" panose="020B0604020202020204" pitchFamily="34" charset="0"/>
                  <a:cs typeface="Times New Roman" panose="02020603050405020304" pitchFamily="18" charset="0"/>
                </a:rPr>
                <a:t>     </a:t>
              </a:r>
              <a:r>
                <a:rPr lang="zh-CN" altLang="en-US" sz="2800" b="1" dirty="0">
                  <a:solidFill>
                    <a:srgbClr val="FF33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（公式一）</a:t>
              </a:r>
              <a:r>
                <a:rPr lang="zh-CN" altLang="en-US" sz="1100" dirty="0">
                  <a:latin typeface="Arial" panose="020B0604020202020204" pitchFamily="34" charset="0"/>
                </a:rPr>
                <a:t> </a:t>
              </a:r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sp>
        <p:nvSpPr>
          <p:cNvPr id="6149" name="Rectangle 21"/>
          <p:cNvSpPr/>
          <p:nvPr/>
        </p:nvSpPr>
        <p:spPr>
          <a:xfrm>
            <a:off x="611188" y="188913"/>
            <a:ext cx="482600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</a:pPr>
            <a:r>
              <a:rPr lang="zh-CN" altLang="en-US" sz="3200" b="1" dirty="0">
                <a:solidFill>
                  <a:srgbClr val="FF3300"/>
                </a:solidFill>
                <a:latin typeface="Arial" panose="020B0604020202020204" pitchFamily="34" charset="0"/>
                <a:ea typeface="隶书" pitchFamily="49" charset="-122"/>
              </a:rPr>
              <a:t>（二）新课讲授</a:t>
            </a:r>
            <a:endParaRPr lang="zh-CN" altLang="en-US" sz="3200" b="1" dirty="0">
              <a:solidFill>
                <a:srgbClr val="FF3300"/>
              </a:solidFill>
              <a:latin typeface="Arial" panose="020B0604020202020204" pitchFamily="34" charset="0"/>
              <a:ea typeface="隶书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0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0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7170" name="Object 6"/>
          <p:cNvGraphicFramePr/>
          <p:nvPr/>
        </p:nvGraphicFramePr>
        <p:xfrm>
          <a:off x="4357688" y="1071563"/>
          <a:ext cx="4452937" cy="1762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5" name="" r:id="rId1" imgW="1904365" imgH="761365" progId="Equation.3">
                  <p:embed/>
                </p:oleObj>
              </mc:Choice>
              <mc:Fallback>
                <p:oleObj name="" r:id="rId1" imgW="1904365" imgH="761365" progId="Equation.3">
                  <p:embed/>
                  <p:pic>
                    <p:nvPicPr>
                      <p:cNvPr id="0" name="图片 311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357688" y="1071563"/>
                        <a:ext cx="4452937" cy="1762125"/>
                      </a:xfrm>
                      <a:prstGeom prst="rect">
                        <a:avLst/>
                      </a:prstGeom>
                      <a:noFill/>
                      <a:ln w="38100" cap="flat" cmpd="sng">
                        <a:solidFill>
                          <a:srgbClr val="FF0000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1" name="Object 11"/>
          <p:cNvGraphicFramePr/>
          <p:nvPr/>
        </p:nvGraphicFramePr>
        <p:xfrm>
          <a:off x="4429125" y="3429000"/>
          <a:ext cx="2195513" cy="154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6" name="" r:id="rId3" imgW="1078865" imgH="761365" progId="Equation.3">
                  <p:embed/>
                </p:oleObj>
              </mc:Choice>
              <mc:Fallback>
                <p:oleObj name="" r:id="rId3" imgW="1078865" imgH="761365" progId="Equation.3">
                  <p:embed/>
                  <p:pic>
                    <p:nvPicPr>
                      <p:cNvPr id="0" name="图片 311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29125" y="3429000"/>
                        <a:ext cx="2195513" cy="1549400"/>
                      </a:xfrm>
                      <a:prstGeom prst="rect">
                        <a:avLst/>
                      </a:prstGeom>
                      <a:noFill/>
                      <a:ln w="38100" cap="flat" cmpd="sng">
                        <a:solidFill>
                          <a:srgbClr val="FF0000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2" name="Object 14"/>
          <p:cNvGraphicFramePr/>
          <p:nvPr/>
        </p:nvGraphicFramePr>
        <p:xfrm>
          <a:off x="1143000" y="1214438"/>
          <a:ext cx="2581275" cy="154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7" name="" r:id="rId5" imgW="1269365" imgH="761365" progId="Equation.DSMT4">
                  <p:embed/>
                </p:oleObj>
              </mc:Choice>
              <mc:Fallback>
                <p:oleObj name="" r:id="rId5" imgW="1269365" imgH="761365" progId="Equation.DSMT4">
                  <p:embed/>
                  <p:pic>
                    <p:nvPicPr>
                      <p:cNvPr id="0" name="图片 311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43000" y="1214438"/>
                        <a:ext cx="2581275" cy="1549400"/>
                      </a:xfrm>
                      <a:prstGeom prst="rect">
                        <a:avLst/>
                      </a:prstGeom>
                      <a:noFill/>
                      <a:ln w="38100" cap="flat" cmpd="sng">
                        <a:solidFill>
                          <a:srgbClr val="FF0000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3" name="Object 17"/>
          <p:cNvGraphicFramePr/>
          <p:nvPr/>
        </p:nvGraphicFramePr>
        <p:xfrm>
          <a:off x="1214438" y="3357563"/>
          <a:ext cx="2581275" cy="154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1" name="" r:id="rId7" imgW="1269365" imgH="761365" progId="Equation.3">
                  <p:embed/>
                </p:oleObj>
              </mc:Choice>
              <mc:Fallback>
                <p:oleObj name="" r:id="rId7" imgW="1269365" imgH="761365" progId="Equation.3">
                  <p:embed/>
                  <p:pic>
                    <p:nvPicPr>
                      <p:cNvPr id="0" name="图片 3110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214438" y="3357563"/>
                        <a:ext cx="2581275" cy="1549400"/>
                      </a:xfrm>
                      <a:prstGeom prst="rect">
                        <a:avLst/>
                      </a:prstGeom>
                      <a:noFill/>
                      <a:ln w="38100" cap="flat" cmpd="sng">
                        <a:solidFill>
                          <a:srgbClr val="FF0000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4" name="Text Box 25"/>
          <p:cNvSpPr txBox="1"/>
          <p:nvPr/>
        </p:nvSpPr>
        <p:spPr>
          <a:xfrm>
            <a:off x="468313" y="5734050"/>
            <a:ext cx="6911975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Arial" panose="020B0604020202020204" pitchFamily="34" charset="0"/>
              </a:rPr>
              <a:t>这四组公式都叫做</a:t>
            </a:r>
            <a:r>
              <a:rPr lang="zh-CN" altLang="en-US" sz="2800" b="1" dirty="0">
                <a:solidFill>
                  <a:schemeClr val="hlink"/>
                </a:solidFill>
                <a:latin typeface="Arial" panose="020B0604020202020204" pitchFamily="34" charset="0"/>
              </a:rPr>
              <a:t>三角函数的</a:t>
            </a:r>
            <a:r>
              <a:rPr lang="zh-CN" altLang="en-US" sz="2800" b="1" dirty="0">
                <a:solidFill>
                  <a:schemeClr val="hlink"/>
                </a:solidFill>
                <a:latin typeface="Arial" panose="020B0604020202020204" pitchFamily="34" charset="0"/>
                <a:hlinkClick r:id="rId9" action="ppaction://hlinksldjump"/>
              </a:rPr>
              <a:t>诱导公式</a:t>
            </a:r>
            <a:endParaRPr lang="zh-CN" altLang="en-US" sz="2800" b="1" dirty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428625" y="3071813"/>
            <a:ext cx="8715375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>
            <a:off x="285750" y="3071813"/>
            <a:ext cx="8858250" cy="7143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 rot="5400000" flipH="1" flipV="1">
            <a:off x="1427163" y="3071813"/>
            <a:ext cx="543083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8" name="Text Box 5"/>
          <p:cNvSpPr txBox="1"/>
          <p:nvPr/>
        </p:nvSpPr>
        <p:spPr>
          <a:xfrm>
            <a:off x="1476375" y="1268413"/>
            <a:ext cx="4752975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Arial" panose="020B0604020202020204" pitchFamily="34" charset="0"/>
              </a:rPr>
              <a:t>例</a:t>
            </a:r>
            <a:r>
              <a:rPr lang="en-US" altLang="zh-CN" sz="2800" b="1" dirty="0">
                <a:latin typeface="Arial" panose="020B0604020202020204" pitchFamily="34" charset="0"/>
              </a:rPr>
              <a:t>1</a:t>
            </a:r>
            <a:r>
              <a:rPr lang="zh-CN" altLang="en-US" sz="2800" b="1" dirty="0">
                <a:latin typeface="Arial" panose="020B0604020202020204" pitchFamily="34" charset="0"/>
              </a:rPr>
              <a:t>：求下列三角函数值：</a:t>
            </a:r>
            <a:endParaRPr lang="zh-CN" altLang="en-US" sz="2800" b="1" dirty="0">
              <a:latin typeface="Arial" panose="020B0604020202020204" pitchFamily="34" charset="0"/>
            </a:endParaRPr>
          </a:p>
        </p:txBody>
      </p:sp>
      <p:graphicFrame>
        <p:nvGraphicFramePr>
          <p:cNvPr id="8194" name="Object 6"/>
          <p:cNvGraphicFramePr/>
          <p:nvPr>
            <p:ph sz="quarter" idx="2"/>
          </p:nvPr>
        </p:nvGraphicFramePr>
        <p:xfrm>
          <a:off x="5219700" y="1844675"/>
          <a:ext cx="1655763" cy="1465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444500" imgH="393700" progId="Equation.3">
                  <p:embed/>
                </p:oleObj>
              </mc:Choice>
              <mc:Fallback>
                <p:oleObj name="" r:id="rId1" imgW="444500" imgH="393700" progId="Equation.3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219700" y="1844675"/>
                        <a:ext cx="1655763" cy="1465263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5" name="Object 14"/>
          <p:cNvGraphicFramePr/>
          <p:nvPr/>
        </p:nvGraphicFramePr>
        <p:xfrm>
          <a:off x="5076825" y="3500438"/>
          <a:ext cx="2879725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" r:id="rId3" imgW="787400" imgH="228600" progId="Equation.3">
                  <p:embed/>
                </p:oleObj>
              </mc:Choice>
              <mc:Fallback>
                <p:oleObj name="" r:id="rId3" imgW="787400" imgH="228600" progId="Equation.3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076825" y="3500438"/>
                        <a:ext cx="2879725" cy="8382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9" name="Rectangle 21"/>
          <p:cNvSpPr/>
          <p:nvPr/>
        </p:nvSpPr>
        <p:spPr>
          <a:xfrm>
            <a:off x="468313" y="2420938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</p:txBody>
      </p:sp>
      <p:graphicFrame>
        <p:nvGraphicFramePr>
          <p:cNvPr id="8196" name="Object 20"/>
          <p:cNvGraphicFramePr/>
          <p:nvPr/>
        </p:nvGraphicFramePr>
        <p:xfrm>
          <a:off x="1908175" y="3500438"/>
          <a:ext cx="1743075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5" imgW="507365" imgH="177800" progId="Equation.3">
                  <p:embed/>
                </p:oleObj>
              </mc:Choice>
              <mc:Fallback>
                <p:oleObj name="" r:id="rId5" imgW="507365" imgH="177800" progId="Equation.3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908175" y="3500438"/>
                        <a:ext cx="1743075" cy="6223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0" name="Rectangle 22"/>
          <p:cNvSpPr>
            <a:spLocks noRot="1"/>
          </p:cNvSpPr>
          <p:nvPr/>
        </p:nvSpPr>
        <p:spPr>
          <a:xfrm>
            <a:off x="1547813" y="333375"/>
            <a:ext cx="4032250" cy="5048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</a:pPr>
            <a:r>
              <a:rPr lang="zh-CN" altLang="en-US" sz="4000" dirty="0">
                <a:solidFill>
                  <a:srgbClr val="FF3300"/>
                </a:solidFill>
                <a:latin typeface="Arial" panose="020B0604020202020204" pitchFamily="34" charset="0"/>
                <a:ea typeface="隶书" pitchFamily="49" charset="-122"/>
              </a:rPr>
              <a:t>（三）例题</a:t>
            </a:r>
            <a:endParaRPr lang="zh-CN" altLang="en-US" sz="4000" dirty="0">
              <a:solidFill>
                <a:srgbClr val="FF3300"/>
              </a:solidFill>
              <a:latin typeface="Arial" panose="020B0604020202020204" pitchFamily="34" charset="0"/>
              <a:ea typeface="隶书" pitchFamily="49" charset="-122"/>
            </a:endParaRPr>
          </a:p>
        </p:txBody>
      </p:sp>
      <p:sp>
        <p:nvSpPr>
          <p:cNvPr id="8201" name="Rectangle 31"/>
          <p:cNvSpPr/>
          <p:nvPr/>
        </p:nvSpPr>
        <p:spPr>
          <a:xfrm>
            <a:off x="0" y="32131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202" name="Rectangle 39"/>
          <p:cNvSpPr/>
          <p:nvPr/>
        </p:nvSpPr>
        <p:spPr>
          <a:xfrm>
            <a:off x="0" y="3338513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</p:txBody>
      </p:sp>
      <p:graphicFrame>
        <p:nvGraphicFramePr>
          <p:cNvPr id="8197" name="Object 38"/>
          <p:cNvGraphicFramePr/>
          <p:nvPr/>
        </p:nvGraphicFramePr>
        <p:xfrm>
          <a:off x="1835150" y="2205038"/>
          <a:ext cx="1944688" cy="661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7" imgW="532765" imgH="177800" progId="Equation.3">
                  <p:embed/>
                </p:oleObj>
              </mc:Choice>
              <mc:Fallback>
                <p:oleObj name="" r:id="rId7" imgW="532765" imgH="177800" progId="Equation.3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835150" y="2205038"/>
                        <a:ext cx="1944688" cy="6619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3" name="AutoShape 40">
            <a:hlinkClick r:id="" action="ppaction://hlinkshowjump?jump=previousslide"/>
          </p:cNvPr>
          <p:cNvSpPr/>
          <p:nvPr/>
        </p:nvSpPr>
        <p:spPr>
          <a:xfrm>
            <a:off x="7956550" y="5300663"/>
            <a:ext cx="576263" cy="433387"/>
          </a:xfrm>
          <a:prstGeom prst="actionButtonBackPrevious">
            <a:avLst/>
          </a:prstGeom>
          <a:solidFill>
            <a:schemeClr val="accent1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古瓶荷花">
  <a:themeElements>
    <a:clrScheme name="古瓶荷花 1">
      <a:dk1>
        <a:srgbClr val="0033CC"/>
      </a:dk1>
      <a:lt1>
        <a:srgbClr val="FFFFFF"/>
      </a:lt1>
      <a:dk2>
        <a:srgbClr val="007572"/>
      </a:dk2>
      <a:lt2>
        <a:srgbClr val="C0C0C0"/>
      </a:lt2>
      <a:accent1>
        <a:srgbClr val="CCECFF"/>
      </a:accent1>
      <a:accent2>
        <a:srgbClr val="3399FF"/>
      </a:accent2>
      <a:accent3>
        <a:srgbClr val="FFFFFF"/>
      </a:accent3>
      <a:accent4>
        <a:srgbClr val="002AAE"/>
      </a:accent4>
      <a:accent5>
        <a:srgbClr val="E2F4FF"/>
      </a:accent5>
      <a:accent6>
        <a:srgbClr val="2D8AE7"/>
      </a:accent6>
      <a:hlink>
        <a:srgbClr val="CC0066"/>
      </a:hlink>
      <a:folHlink>
        <a:srgbClr val="7D7DA9"/>
      </a:folHlink>
    </a:clrScheme>
    <a:fontScheme name="古瓶荷花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古瓶荷花 1">
        <a:dk1>
          <a:srgbClr val="0033CC"/>
        </a:dk1>
        <a:lt1>
          <a:srgbClr val="FFFFFF"/>
        </a:lt1>
        <a:dk2>
          <a:srgbClr val="007572"/>
        </a:dk2>
        <a:lt2>
          <a:srgbClr val="C0C0C0"/>
        </a:lt2>
        <a:accent1>
          <a:srgbClr val="CCECFF"/>
        </a:accent1>
        <a:accent2>
          <a:srgbClr val="3399FF"/>
        </a:accent2>
        <a:accent3>
          <a:srgbClr val="FFFFFF"/>
        </a:accent3>
        <a:accent4>
          <a:srgbClr val="002AAE"/>
        </a:accent4>
        <a:accent5>
          <a:srgbClr val="E2F4FF"/>
        </a:accent5>
        <a:accent6>
          <a:srgbClr val="2D8AE7"/>
        </a:accent6>
        <a:hlink>
          <a:srgbClr val="CC0066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2">
        <a:dk1>
          <a:srgbClr val="007A77"/>
        </a:dk1>
        <a:lt1>
          <a:srgbClr val="EFF6EE"/>
        </a:lt1>
        <a:dk2>
          <a:srgbClr val="0066CC"/>
        </a:dk2>
        <a:lt2>
          <a:srgbClr val="C0C0C0"/>
        </a:lt2>
        <a:accent1>
          <a:srgbClr val="E7EEE6"/>
        </a:accent1>
        <a:accent2>
          <a:srgbClr val="FF9933"/>
        </a:accent2>
        <a:accent3>
          <a:srgbClr val="F6FAF5"/>
        </a:accent3>
        <a:accent4>
          <a:srgbClr val="006765"/>
        </a:accent4>
        <a:accent5>
          <a:srgbClr val="F1F5F0"/>
        </a:accent5>
        <a:accent6>
          <a:srgbClr val="E78A2D"/>
        </a:accent6>
        <a:hlink>
          <a:srgbClr val="636395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3">
        <a:dk1>
          <a:srgbClr val="000000"/>
        </a:dk1>
        <a:lt1>
          <a:srgbClr val="CCFFCC"/>
        </a:lt1>
        <a:dk2>
          <a:srgbClr val="E88A00"/>
        </a:dk2>
        <a:lt2>
          <a:srgbClr val="C0C0C0"/>
        </a:lt2>
        <a:accent1>
          <a:srgbClr val="CCECFF"/>
        </a:accent1>
        <a:accent2>
          <a:srgbClr val="336600"/>
        </a:accent2>
        <a:accent3>
          <a:srgbClr val="E2FFE2"/>
        </a:accent3>
        <a:accent4>
          <a:srgbClr val="000000"/>
        </a:accent4>
        <a:accent5>
          <a:srgbClr val="E2F4FF"/>
        </a:accent5>
        <a:accent6>
          <a:srgbClr val="2D5C00"/>
        </a:accent6>
        <a:hlink>
          <a:srgbClr val="3333CC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4">
        <a:dk1>
          <a:srgbClr val="000000"/>
        </a:dk1>
        <a:lt1>
          <a:srgbClr val="FFFFCC"/>
        </a:lt1>
        <a:dk2>
          <a:srgbClr val="CC3300"/>
        </a:dk2>
        <a:lt2>
          <a:srgbClr val="C0C0C0"/>
        </a:lt2>
        <a:accent1>
          <a:srgbClr val="FFFFCC"/>
        </a:accent1>
        <a:accent2>
          <a:srgbClr val="339933"/>
        </a:accent2>
        <a:accent3>
          <a:srgbClr val="FFFFE2"/>
        </a:accent3>
        <a:accent4>
          <a:srgbClr val="000000"/>
        </a:accent4>
        <a:accent5>
          <a:srgbClr val="FFFFE2"/>
        </a:accent5>
        <a:accent6>
          <a:srgbClr val="2D8A2D"/>
        </a:accent6>
        <a:hlink>
          <a:srgbClr val="0066FF"/>
        </a:hlink>
        <a:folHlink>
          <a:srgbClr val="6F6F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5">
        <a:dk1>
          <a:srgbClr val="636395"/>
        </a:dk1>
        <a:lt1>
          <a:srgbClr val="FFE2C5"/>
        </a:lt1>
        <a:dk2>
          <a:srgbClr val="000000"/>
        </a:dk2>
        <a:lt2>
          <a:srgbClr val="C0C0C0"/>
        </a:lt2>
        <a:accent1>
          <a:srgbClr val="FFE1E1"/>
        </a:accent1>
        <a:accent2>
          <a:srgbClr val="FF9933"/>
        </a:accent2>
        <a:accent3>
          <a:srgbClr val="FFEEDF"/>
        </a:accent3>
        <a:accent4>
          <a:srgbClr val="53537E"/>
        </a:accent4>
        <a:accent5>
          <a:srgbClr val="FFEEEE"/>
        </a:accent5>
        <a:accent6>
          <a:srgbClr val="E78A2D"/>
        </a:accent6>
        <a:hlink>
          <a:srgbClr val="008080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6">
        <a:dk1>
          <a:srgbClr val="626292"/>
        </a:dk1>
        <a:lt1>
          <a:srgbClr val="CCECFF"/>
        </a:lt1>
        <a:dk2>
          <a:srgbClr val="3333CC"/>
        </a:dk2>
        <a:lt2>
          <a:srgbClr val="C0C0C0"/>
        </a:lt2>
        <a:accent1>
          <a:srgbClr val="D9F1FF"/>
        </a:accent1>
        <a:accent2>
          <a:srgbClr val="FF9900"/>
        </a:accent2>
        <a:accent3>
          <a:srgbClr val="E2F4FF"/>
        </a:accent3>
        <a:accent4>
          <a:srgbClr val="53537C"/>
        </a:accent4>
        <a:accent5>
          <a:srgbClr val="E9F7FF"/>
        </a:accent5>
        <a:accent6>
          <a:srgbClr val="E78A00"/>
        </a:accent6>
        <a:hlink>
          <a:srgbClr val="CC0066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7">
        <a:dk1>
          <a:srgbClr val="0066CC"/>
        </a:dk1>
        <a:lt1>
          <a:srgbClr val="FFE1E1"/>
        </a:lt1>
        <a:dk2>
          <a:srgbClr val="006600"/>
        </a:dk2>
        <a:lt2>
          <a:srgbClr val="C0C0C0"/>
        </a:lt2>
        <a:accent1>
          <a:srgbClr val="FFFFCC"/>
        </a:accent1>
        <a:accent2>
          <a:srgbClr val="009999"/>
        </a:accent2>
        <a:accent3>
          <a:srgbClr val="FFEEEE"/>
        </a:accent3>
        <a:accent4>
          <a:srgbClr val="0056AE"/>
        </a:accent4>
        <a:accent5>
          <a:srgbClr val="FFFFE2"/>
        </a:accent5>
        <a:accent6>
          <a:srgbClr val="008A8A"/>
        </a:accent6>
        <a:hlink>
          <a:srgbClr val="EC0000"/>
        </a:hlink>
        <a:folHlink>
          <a:srgbClr val="00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8">
        <a:dk1>
          <a:srgbClr val="292929"/>
        </a:dk1>
        <a:lt1>
          <a:srgbClr val="DDDDDD"/>
        </a:lt1>
        <a:dk2>
          <a:srgbClr val="0066CC"/>
        </a:dk2>
        <a:lt2>
          <a:srgbClr val="B2B2B2"/>
        </a:lt2>
        <a:accent1>
          <a:srgbClr val="CACADC"/>
        </a:accent1>
        <a:accent2>
          <a:srgbClr val="FFCC00"/>
        </a:accent2>
        <a:accent3>
          <a:srgbClr val="EBEBEB"/>
        </a:accent3>
        <a:accent4>
          <a:srgbClr val="212121"/>
        </a:accent4>
        <a:accent5>
          <a:srgbClr val="E1E1EB"/>
        </a:accent5>
        <a:accent6>
          <a:srgbClr val="E7B900"/>
        </a:accent6>
        <a:hlink>
          <a:srgbClr val="008080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962</Words>
  <Application>WPS 演示</Application>
  <PresentationFormat>全屏显示(4:3)</PresentationFormat>
  <Paragraphs>211</Paragraphs>
  <Slides>19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82</vt:i4>
      </vt:variant>
      <vt:variant>
        <vt:lpstr>幻灯片标题</vt:lpstr>
      </vt:variant>
      <vt:variant>
        <vt:i4>19</vt:i4>
      </vt:variant>
    </vt:vector>
  </HeadingPairs>
  <TitlesOfParts>
    <vt:vector size="116" baseType="lpstr">
      <vt:lpstr>Arial</vt:lpstr>
      <vt:lpstr>宋体</vt:lpstr>
      <vt:lpstr>Wingdings</vt:lpstr>
      <vt:lpstr>Calibri</vt:lpstr>
      <vt:lpstr>Tahoma</vt:lpstr>
      <vt:lpstr>楷体_GB2312</vt:lpstr>
      <vt:lpstr>新宋体</vt:lpstr>
      <vt:lpstr>隶书</vt:lpstr>
      <vt:lpstr>微软雅黑</vt:lpstr>
      <vt:lpstr>黑体</vt:lpstr>
      <vt:lpstr>Times New Roman</vt:lpstr>
      <vt:lpstr>华文新魏</vt:lpstr>
      <vt:lpstr>Arial Unicode MS</vt:lpstr>
      <vt:lpstr>楷体_GB2312</vt:lpstr>
      <vt:lpstr>古瓶荷花</vt:lpstr>
      <vt:lpstr>Equation.DSMT4</vt:lpstr>
      <vt:lpstr>Equation.DSMT4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Equation.DSMT4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Equation.DSMT4</vt:lpstr>
      <vt:lpstr>Equation.DSMT4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Equation.DSMT4</vt:lpstr>
      <vt:lpstr>Equation.3</vt:lpstr>
      <vt:lpstr>Equation.DSMT4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Equation.DSMT4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Equation.DSMT4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Equation.DSMT4</vt:lpstr>
      <vt:lpstr>Equation.3</vt:lpstr>
      <vt:lpstr>Equation.3</vt:lpstr>
      <vt:lpstr>Equation.DSMT4</vt:lpstr>
      <vt:lpstr>Equation.DSMT4</vt:lpstr>
      <vt:lpstr>Equation.3</vt:lpstr>
      <vt:lpstr>Equation.3</vt:lpstr>
      <vt:lpstr>Equation.3</vt:lpstr>
      <vt:lpstr>Equation.3</vt:lpstr>
      <vt:lpstr>Equation.DSMT4</vt:lpstr>
      <vt:lpstr>Equation.3</vt:lpstr>
      <vt:lpstr>Equation.3</vt:lpstr>
      <vt:lpstr>Equation.3</vt:lpstr>
      <vt:lpstr>Equation.3</vt:lpstr>
      <vt:lpstr>Equation.3</vt:lpstr>
      <vt:lpstr>Equation.DSMT4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DKSZ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正弦、余弦的诱导公式</dc:title>
  <dc:creator>AAA</dc:creator>
  <cp:lastModifiedBy>Administrator</cp:lastModifiedBy>
  <cp:revision>132</cp:revision>
  <dcterms:created xsi:type="dcterms:W3CDTF">2006-04-03T08:19:35Z</dcterms:created>
  <dcterms:modified xsi:type="dcterms:W3CDTF">2021-08-19T06:41:45Z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