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0"/>
  </p:handoutMasterIdLst>
  <p:sldIdLst>
    <p:sldId id="362" r:id="rId3"/>
    <p:sldId id="316" r:id="rId4"/>
    <p:sldId id="333" r:id="rId5"/>
    <p:sldId id="334" r:id="rId6"/>
    <p:sldId id="293" r:id="rId7"/>
    <p:sldId id="347" r:id="rId8"/>
    <p:sldId id="363" r:id="rId9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1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4"/>
    <p:restoredTop sz="94581"/>
  </p:normalViewPr>
  <p:slideViewPr>
    <p:cSldViewPr showGuides="1">
      <p:cViewPr>
        <p:scale>
          <a:sx n="50" d="100"/>
          <a:sy n="5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.wmf"/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zh-CN" sz="1200" b="0">
              <a:latin typeface="Times New Roman" panose="02020603050405020304" pitchFamily="18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dt" sz="quarte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 b="0">
              <a:latin typeface="Times New Roman" panose="02020603050405020304" pitchFamily="18" charset="0"/>
            </a:endParaRPr>
          </a:p>
        </p:txBody>
      </p:sp>
      <p:sp>
        <p:nvSpPr>
          <p:cNvPr id="21508" name="Rectangle 4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en-US" altLang="zh-CN" sz="1200" b="0">
              <a:latin typeface="Times New Roman" panose="02020603050405020304" pitchFamily="18" charset="0"/>
            </a:endParaRPr>
          </a:p>
        </p:txBody>
      </p:sp>
      <p:sp>
        <p:nvSpPr>
          <p:cNvPr id="21509" name="Rectangle 5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en-US" altLang="zh-CN" sz="1200" b="0">
                <a:latin typeface="Times New Roman" panose="02020603050405020304" pitchFamily="18" charset="0"/>
              </a:rPr>
            </a:fld>
            <a:endParaRPr lang="en-US" altLang="zh-CN" sz="1200" b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05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endParaRPr lang="en-US" altLang="zh-CN"/>
          </a:p>
        </p:txBody>
      </p:sp>
      <p:sp>
        <p:nvSpPr>
          <p:cNvPr id="205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wmf"/><Relationship Id="rId8" Type="http://schemas.openxmlformats.org/officeDocument/2006/relationships/oleObject" Target="../embeddings/oleObject5.bin"/><Relationship Id="rId7" Type="http://schemas.openxmlformats.org/officeDocument/2006/relationships/image" Target="../media/image4.wmf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4.xml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wmf"/><Relationship Id="rId8" Type="http://schemas.openxmlformats.org/officeDocument/2006/relationships/oleObject" Target="../embeddings/oleObject10.bin"/><Relationship Id="rId7" Type="http://schemas.openxmlformats.org/officeDocument/2006/relationships/image" Target="../media/image10.wmf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3" Type="http://schemas.openxmlformats.org/officeDocument/2006/relationships/image" Target="../media/image8.wmf"/><Relationship Id="rId2" Type="http://schemas.openxmlformats.org/officeDocument/2006/relationships/oleObject" Target="../embeddings/oleObject7.bin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Relationship Id="rId3" Type="http://schemas.openxmlformats.org/officeDocument/2006/relationships/image" Target="../media/image12.wmf"/><Relationship Id="rId2" Type="http://schemas.openxmlformats.org/officeDocument/2006/relationships/oleObject" Target="../embeddings/oleObject11.bin"/><Relationship Id="rId1" Type="http://schemas.openxmlformats.org/officeDocument/2006/relationships/hyperlink" Target="&#24050;&#30693;&#19977;&#35282;&#20989;&#25968;&#20540;&#27714;&#35282;&#35838;&#20214;&#38797;&#23665;&#19977;&#20013;.pp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已知三角函数值求角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苏州幼儿师范高等专科学校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074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2484438" y="1412875"/>
          <a:ext cx="616585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2689860" imgH="405765" progId="Equation.3">
                  <p:embed/>
                </p:oleObj>
              </mc:Choice>
              <mc:Fallback>
                <p:oleObj name="" r:id="rId1" imgW="2689860" imgH="405765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84438" y="1412875"/>
                        <a:ext cx="6165850" cy="9302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4643438" y="1268413"/>
          <a:ext cx="3429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3" imgW="177800" imgH="443865" progId="Equation.3">
                  <p:embed/>
                </p:oleObj>
              </mc:Choice>
              <mc:Fallback>
                <p:oleObj name="" r:id="rId3" imgW="177800" imgH="443865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3438" y="1268413"/>
                        <a:ext cx="342900" cy="857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Box 13"/>
          <p:cNvSpPr/>
          <p:nvPr/>
        </p:nvSpPr>
        <p:spPr>
          <a:xfrm>
            <a:off x="179388" y="1484313"/>
            <a:ext cx="2428875" cy="701675"/>
          </a:xfrm>
          <a:prstGeom prst="rect">
            <a:avLst/>
          </a:prstGeom>
          <a:solidFill>
            <a:srgbClr val="3333CC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口答填空：</a:t>
            </a:r>
            <a:endParaRPr lang="zh-CN" altLang="en-US" sz="4000">
              <a:solidFill>
                <a:srgbClr val="F606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077" name="Object 9"/>
          <p:cNvGraphicFramePr>
            <a:graphicFrameLocks noChangeAspect="1"/>
          </p:cNvGraphicFramePr>
          <p:nvPr/>
        </p:nvGraphicFramePr>
        <p:xfrm>
          <a:off x="7667625" y="1196975"/>
          <a:ext cx="34290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5" imgW="177800" imgH="443865" progId="Equation.3">
                  <p:embed/>
                </p:oleObj>
              </mc:Choice>
              <mc:Fallback>
                <p:oleObj name="" r:id="rId5" imgW="177800" imgH="443865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67625" y="1196975"/>
                        <a:ext cx="342900" cy="857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7"/>
          <p:cNvGraphicFramePr>
            <a:graphicFrameLocks noChangeAspect="1"/>
          </p:cNvGraphicFramePr>
          <p:nvPr/>
        </p:nvGraphicFramePr>
        <p:xfrm>
          <a:off x="1403350" y="3860800"/>
          <a:ext cx="69183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6" imgW="2970530" imgH="444500" progId="Equation.3">
                  <p:embed/>
                </p:oleObj>
              </mc:Choice>
              <mc:Fallback>
                <p:oleObj name="" r:id="rId6" imgW="2970530" imgH="4445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03350" y="3860800"/>
                        <a:ext cx="6918325" cy="1035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82" name="Group 19"/>
          <p:cNvGrpSpPr/>
          <p:nvPr/>
        </p:nvGrpSpPr>
        <p:grpSpPr>
          <a:xfrm>
            <a:off x="179388" y="2709863"/>
            <a:ext cx="6119812" cy="1174750"/>
            <a:chOff x="113" y="1707"/>
            <a:chExt cx="3855" cy="740"/>
          </a:xfrm>
        </p:grpSpPr>
        <p:grpSp>
          <p:nvGrpSpPr>
            <p:cNvPr id="3083" name="Group 18"/>
            <p:cNvGrpSpPr/>
            <p:nvPr/>
          </p:nvGrpSpPr>
          <p:grpSpPr>
            <a:xfrm>
              <a:off x="1292" y="1707"/>
              <a:ext cx="2676" cy="740"/>
              <a:chOff x="1292" y="1707"/>
              <a:chExt cx="2676" cy="740"/>
            </a:xfrm>
          </p:grpSpPr>
          <p:sp>
            <p:nvSpPr>
              <p:cNvPr id="3084" name="矩形 17"/>
              <p:cNvSpPr/>
              <p:nvPr/>
            </p:nvSpPr>
            <p:spPr>
              <a:xfrm>
                <a:off x="1292" y="1752"/>
                <a:ext cx="2676" cy="630"/>
              </a:xfrm>
              <a:prstGeom prst="rect">
                <a:avLst/>
              </a:prstGeom>
              <a:solidFill>
                <a:srgbClr val="FFFF00"/>
              </a:solidFill>
              <a:ln w="25400" cap="flat" cmpd="sng">
                <a:solidFill>
                  <a:srgbClr val="BBE0E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p>
                <a:pPr algn="ctr"/>
                <a:endParaRPr lang="zh-CN" altLang="en-US" b="0">
                  <a:solidFill>
                    <a:srgbClr val="FFFFFF"/>
                  </a:solidFill>
                </a:endParaRPr>
              </a:p>
            </p:txBody>
          </p:sp>
          <p:graphicFrame>
            <p:nvGraphicFramePr>
              <p:cNvPr id="3085" name="Object 15"/>
              <p:cNvGraphicFramePr>
                <a:graphicFrameLocks noChangeAspect="1"/>
              </p:cNvGraphicFramePr>
              <p:nvPr/>
            </p:nvGraphicFramePr>
            <p:xfrm>
              <a:off x="1519" y="1707"/>
              <a:ext cx="2314" cy="7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9" name="" r:id="rId8" imgW="1268730" imgH="405765" progId="Equation.3">
                      <p:embed/>
                    </p:oleObj>
                  </mc:Choice>
                  <mc:Fallback>
                    <p:oleObj name="" r:id="rId8" imgW="1268730" imgH="405765" progId="Equation.3">
                      <p:embed/>
                      <p:pic>
                        <p:nvPicPr>
                          <p:cNvPr id="0" name="图片 3098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519" y="1707"/>
                            <a:ext cx="2314" cy="7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086" name="TextBox 8"/>
            <p:cNvSpPr/>
            <p:nvPr/>
          </p:nvSpPr>
          <p:spPr>
            <a:xfrm>
              <a:off x="113" y="1842"/>
              <a:ext cx="1035" cy="442"/>
            </a:xfrm>
            <a:prstGeom prst="rect">
              <a:avLst/>
            </a:prstGeom>
            <a:solidFill>
              <a:srgbClr val="3333CC"/>
            </a:solidFill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000">
                  <a:solidFill>
                    <a:srgbClr val="F60606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问题</a:t>
              </a:r>
              <a:r>
                <a:rPr lang="en-US" altLang="zh-CN" sz="4000">
                  <a:solidFill>
                    <a:srgbClr val="F60606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1.</a:t>
              </a:r>
              <a:endPara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122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1874361" y="1430655"/>
          <a:ext cx="6355715" cy="1174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1" imgW="2133600" imgH="393700" progId="Equation.3">
                  <p:embed/>
                </p:oleObj>
              </mc:Choice>
              <mc:Fallback>
                <p:oleObj name="" r:id="rId1" imgW="2133600" imgH="393700" progId="Equation.3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74361" y="1430655"/>
                        <a:ext cx="6355715" cy="117411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/>
          <p:nvPr/>
        </p:nvSpPr>
        <p:spPr>
          <a:xfrm>
            <a:off x="1428750" y="428625"/>
            <a:ext cx="6934200" cy="646113"/>
          </a:xfrm>
          <a:prstGeom prst="rect">
            <a:avLst/>
          </a:prstGeom>
          <a:gradFill rotWithShape="0">
            <a:gsLst>
              <a:gs pos="0">
                <a:srgbClr val="009900">
                  <a:alpha val="100000"/>
                </a:srgbClr>
              </a:gs>
              <a:gs pos="50000">
                <a:srgbClr val="DEC612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已知三角函数值求角</a:t>
            </a:r>
            <a:endParaRPr lang="zh-CN" altLang="en-US" sz="360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5124" name="TextBox 8"/>
          <p:cNvSpPr/>
          <p:nvPr/>
        </p:nvSpPr>
        <p:spPr>
          <a:xfrm>
            <a:off x="107950" y="1628775"/>
            <a:ext cx="1643063" cy="706755"/>
          </a:xfrm>
          <a:prstGeom prst="rect">
            <a:avLst/>
          </a:prstGeom>
          <a:solidFill>
            <a:srgbClr val="3333CC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>
              <a:solidFill>
                <a:srgbClr val="F606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78"/>
          <p:cNvSpPr/>
          <p:nvPr/>
        </p:nvSpPr>
        <p:spPr>
          <a:xfrm>
            <a:off x="1403350" y="549275"/>
            <a:ext cx="6973888" cy="641350"/>
          </a:xfrm>
          <a:prstGeom prst="rect">
            <a:avLst/>
          </a:prstGeom>
          <a:gradFill rotWithShape="0">
            <a:gsLst>
              <a:gs pos="0">
                <a:srgbClr val="009900">
                  <a:alpha val="100000"/>
                </a:srgbClr>
              </a:gs>
              <a:gs pos="50000">
                <a:srgbClr val="DEC612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已知三角函数值求角</a:t>
            </a:r>
            <a:endParaRPr lang="zh-CN" altLang="en-US" sz="360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grpSp>
        <p:nvGrpSpPr>
          <p:cNvPr id="6147" name="Group 70"/>
          <p:cNvGrpSpPr/>
          <p:nvPr/>
        </p:nvGrpSpPr>
        <p:grpSpPr>
          <a:xfrm>
            <a:off x="0" y="1916113"/>
            <a:ext cx="9004300" cy="2527300"/>
            <a:chOff x="0" y="1207"/>
            <a:chExt cx="5672" cy="1592"/>
          </a:xfrm>
        </p:grpSpPr>
        <p:sp>
          <p:nvSpPr>
            <p:cNvPr id="6148" name="Text Box 47"/>
            <p:cNvSpPr/>
            <p:nvPr/>
          </p:nvSpPr>
          <p:spPr>
            <a:xfrm>
              <a:off x="5261" y="2568"/>
              <a:ext cx="31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b="0"/>
                <a:t>x</a:t>
              </a:r>
              <a:endParaRPr lang="en-US" altLang="zh-CN" b="0"/>
            </a:p>
          </p:txBody>
        </p:sp>
        <p:sp>
          <p:nvSpPr>
            <p:cNvPr id="6149" name="Text Box 48"/>
            <p:cNvSpPr/>
            <p:nvPr/>
          </p:nvSpPr>
          <p:spPr>
            <a:xfrm>
              <a:off x="2766" y="1974"/>
              <a:ext cx="27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b="0"/>
                <a:t>1</a:t>
              </a:r>
              <a:endParaRPr lang="en-US" altLang="zh-CN" b="0"/>
            </a:p>
          </p:txBody>
        </p:sp>
        <p:cxnSp>
          <p:nvCxnSpPr>
            <p:cNvPr id="6150" name="Line 51"/>
            <p:cNvCxnSpPr/>
            <p:nvPr/>
          </p:nvCxnSpPr>
          <p:spPr>
            <a:xfrm>
              <a:off x="2948" y="2069"/>
              <a:ext cx="544" cy="0"/>
            </a:xfrm>
            <a:prstGeom prst="line">
              <a:avLst/>
            </a:prstGeom>
            <a:ln w="952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6151" name="Group 214"/>
            <p:cNvGrpSpPr/>
            <p:nvPr/>
          </p:nvGrpSpPr>
          <p:grpSpPr>
            <a:xfrm>
              <a:off x="0" y="1207"/>
              <a:ext cx="5672" cy="1587"/>
              <a:chOff x="0" y="960"/>
              <a:chExt cx="5762" cy="930"/>
            </a:xfrm>
          </p:grpSpPr>
          <p:pic>
            <p:nvPicPr>
              <p:cNvPr id="6152" name="Picture 21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960"/>
                <a:ext cx="5760" cy="93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153" name="Text Box 212"/>
              <p:cNvSpPr/>
              <p:nvPr/>
            </p:nvSpPr>
            <p:spPr>
              <a:xfrm>
                <a:off x="2895" y="1102"/>
                <a:ext cx="183" cy="1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/>
                <a:r>
                  <a:rPr lang="en-US" altLang="zh-CN" i="1">
                    <a:latin typeface="Times New Roman" panose="02020603050405020304" pitchFamily="18" charset="0"/>
                  </a:rPr>
                  <a:t>y</a:t>
                </a:r>
                <a:endParaRPr lang="en-US" altLang="zh-CN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54" name="Text Box 213"/>
              <p:cNvSpPr/>
              <p:nvPr/>
            </p:nvSpPr>
            <p:spPr>
              <a:xfrm>
                <a:off x="5571" y="1296"/>
                <a:ext cx="191" cy="1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/>
                <a:r>
                  <a:rPr lang="en-US" altLang="zh-CN" i="1">
                    <a:latin typeface="Times New Roman" panose="02020603050405020304" pitchFamily="18" charset="0"/>
                  </a:rPr>
                  <a:t>x</a:t>
                </a:r>
                <a:endParaRPr lang="en-US" altLang="zh-CN" i="1">
                  <a:latin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6155" name="Object 7"/>
            <p:cNvGraphicFramePr>
              <a:graphicFrameLocks noChangeAspect="1"/>
            </p:cNvGraphicFramePr>
            <p:nvPr/>
          </p:nvGraphicFramePr>
          <p:xfrm>
            <a:off x="3356" y="2159"/>
            <a:ext cx="182" cy="1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" r:id="rId2" imgW="152400" imgH="139700" progId="Equation.3">
                    <p:embed/>
                  </p:oleObj>
                </mc:Choice>
                <mc:Fallback>
                  <p:oleObj name="" r:id="rId2" imgW="152400" imgH="139700" progId="Equation.3">
                    <p:embed/>
                    <p:pic>
                      <p:nvPicPr>
                        <p:cNvPr id="0" name="图片 310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356" y="2159"/>
                          <a:ext cx="182" cy="16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6" name="Rectangle 62"/>
            <p:cNvSpPr/>
            <p:nvPr/>
          </p:nvSpPr>
          <p:spPr>
            <a:xfrm>
              <a:off x="3447" y="2295"/>
              <a:ext cx="91" cy="136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/>
            </a:p>
          </p:txBody>
        </p:sp>
        <p:sp>
          <p:nvSpPr>
            <p:cNvPr id="6157" name="Rectangle 63"/>
            <p:cNvSpPr/>
            <p:nvPr/>
          </p:nvSpPr>
          <p:spPr>
            <a:xfrm>
              <a:off x="4173" y="2205"/>
              <a:ext cx="136" cy="181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/>
            </a:p>
          </p:txBody>
        </p:sp>
        <p:sp>
          <p:nvSpPr>
            <p:cNvPr id="6158" name="Rectangle 64"/>
            <p:cNvSpPr/>
            <p:nvPr/>
          </p:nvSpPr>
          <p:spPr>
            <a:xfrm>
              <a:off x="2086" y="2250"/>
              <a:ext cx="137" cy="136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/>
            </a:p>
          </p:txBody>
        </p:sp>
        <p:sp>
          <p:nvSpPr>
            <p:cNvPr id="6159" name="Rectangle 65"/>
            <p:cNvSpPr/>
            <p:nvPr/>
          </p:nvSpPr>
          <p:spPr>
            <a:xfrm>
              <a:off x="1542" y="2205"/>
              <a:ext cx="227" cy="181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/>
            </a:p>
          </p:txBody>
        </p:sp>
        <p:graphicFrame>
          <p:nvGraphicFramePr>
            <p:cNvPr id="6160" name="Object 3"/>
            <p:cNvGraphicFramePr>
              <a:graphicFrameLocks noChangeAspect="1"/>
            </p:cNvGraphicFramePr>
            <p:nvPr/>
          </p:nvGraphicFramePr>
          <p:xfrm>
            <a:off x="4082" y="2159"/>
            <a:ext cx="226" cy="1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9" name="" r:id="rId4" imgW="227965" imgH="177800" progId="Equation.3">
                    <p:embed/>
                  </p:oleObj>
                </mc:Choice>
                <mc:Fallback>
                  <p:oleObj name="" r:id="rId4" imgW="227965" imgH="177800" progId="Equation.3">
                    <p:embed/>
                    <p:pic>
                      <p:nvPicPr>
                        <p:cNvPr id="0" name="图片 310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082" y="2159"/>
                          <a:ext cx="226" cy="1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61" name="Object 4"/>
            <p:cNvGraphicFramePr>
              <a:graphicFrameLocks noChangeAspect="1"/>
            </p:cNvGraphicFramePr>
            <p:nvPr/>
          </p:nvGraphicFramePr>
          <p:xfrm>
            <a:off x="1995" y="2159"/>
            <a:ext cx="273" cy="1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7" name="" r:id="rId6" imgW="266065" imgH="139700" progId="Equation.3">
                    <p:embed/>
                  </p:oleObj>
                </mc:Choice>
                <mc:Fallback>
                  <p:oleObj name="" r:id="rId6" imgW="266065" imgH="139700" progId="Equation.3">
                    <p:embed/>
                    <p:pic>
                      <p:nvPicPr>
                        <p:cNvPr id="0" name="图片 310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995" y="2159"/>
                          <a:ext cx="273" cy="1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62" name="Object 5"/>
            <p:cNvGraphicFramePr>
              <a:graphicFrameLocks noChangeAspect="1"/>
            </p:cNvGraphicFramePr>
            <p:nvPr/>
          </p:nvGraphicFramePr>
          <p:xfrm>
            <a:off x="1406" y="2159"/>
            <a:ext cx="272" cy="1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4" name="" r:id="rId8" imgW="342265" imgH="177800" progId="Equation.3">
                    <p:embed/>
                  </p:oleObj>
                </mc:Choice>
                <mc:Fallback>
                  <p:oleObj name="" r:id="rId8" imgW="342265" imgH="177800" progId="Equation.3">
                    <p:embed/>
                    <p:pic>
                      <p:nvPicPr>
                        <p:cNvPr id="0" name="图片 3103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406" y="2159"/>
                          <a:ext cx="272" cy="14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63" name="TextBox 8"/>
          <p:cNvSpPr/>
          <p:nvPr/>
        </p:nvSpPr>
        <p:spPr>
          <a:xfrm>
            <a:off x="395288" y="1341438"/>
            <a:ext cx="4859337" cy="701675"/>
          </a:xfrm>
          <a:prstGeom prst="rect">
            <a:avLst/>
          </a:prstGeom>
          <a:solidFill>
            <a:srgbClr val="3333CC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观察正弦曲线：</a:t>
            </a:r>
            <a:endParaRPr lang="zh-CN" altLang="en-US" sz="4000">
              <a:solidFill>
                <a:srgbClr val="F606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64" name="Freeform 248"/>
          <p:cNvSpPr/>
          <p:nvPr/>
        </p:nvSpPr>
        <p:spPr>
          <a:xfrm>
            <a:off x="3995738" y="2852738"/>
            <a:ext cx="1081087" cy="1152525"/>
          </a:xfr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7" name="右箭头 22">
            <a:hlinkClick r:id="rId1" action="ppaction://hlinkpres?slideindex=1&amp;slidetitle="/>
          </p:cNvPr>
          <p:cNvSpPr/>
          <p:nvPr/>
        </p:nvSpPr>
        <p:spPr>
          <a:xfrm rot="5400000">
            <a:off x="8269288" y="5945188"/>
            <a:ext cx="355600" cy="322262"/>
          </a:xfrm>
          <a:prstGeom prst="rightArrow">
            <a:avLst>
              <a:gd name="adj1" fmla="val 50000"/>
              <a:gd name="adj2" fmla="val 49997"/>
            </a:avLst>
          </a:prstGeom>
          <a:solidFill>
            <a:srgbClr val="00FF00"/>
          </a:solidFill>
          <a:ln w="254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eaVert" anchor="ctr"/>
          <a:p>
            <a:pPr algn="ctr"/>
            <a:endParaRPr lang="zh-CN" altLang="en-US" b="0">
              <a:solidFill>
                <a:srgbClr val="FFFFFF"/>
              </a:solidFill>
            </a:endParaRPr>
          </a:p>
        </p:txBody>
      </p:sp>
      <p:graphicFrame>
        <p:nvGraphicFramePr>
          <p:cNvPr id="16388" name="Object 6"/>
          <p:cNvGraphicFramePr>
            <a:graphicFrameLocks noChangeAspect="1"/>
          </p:cNvGraphicFramePr>
          <p:nvPr/>
        </p:nvGraphicFramePr>
        <p:xfrm>
          <a:off x="1191736" y="3008313"/>
          <a:ext cx="6483985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2" imgW="2082800" imgH="393700" progId="Equation.3">
                  <p:embed/>
                </p:oleObj>
              </mc:Choice>
              <mc:Fallback>
                <p:oleObj name="" r:id="rId2" imgW="2082800" imgH="3937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91736" y="3008313"/>
                        <a:ext cx="6483985" cy="1225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9" name="Group 15"/>
          <p:cNvGrpSpPr/>
          <p:nvPr/>
        </p:nvGrpSpPr>
        <p:grpSpPr>
          <a:xfrm>
            <a:off x="2162493" y="1356678"/>
            <a:ext cx="4176712" cy="1250950"/>
            <a:chOff x="1292" y="2998"/>
            <a:chExt cx="2631" cy="788"/>
          </a:xfrm>
        </p:grpSpPr>
        <p:sp>
          <p:nvSpPr>
            <p:cNvPr id="3080" name="矩形 17"/>
            <p:cNvSpPr/>
            <p:nvPr/>
          </p:nvSpPr>
          <p:spPr>
            <a:xfrm>
              <a:off x="1292" y="3067"/>
              <a:ext cx="2631" cy="625"/>
            </a:xfrm>
            <a:prstGeom prst="rect">
              <a:avLst/>
            </a:prstGeom>
            <a:solidFill>
              <a:srgbClr val="FFFF00"/>
            </a:solidFill>
            <a:ln w="25400" cap="flat" cmpd="sng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zh-CN" altLang="en-US" b="0">
                <a:solidFill>
                  <a:srgbClr val="FFFFFF"/>
                </a:solidFill>
              </a:endParaRPr>
            </a:p>
          </p:txBody>
        </p:sp>
        <p:graphicFrame>
          <p:nvGraphicFramePr>
            <p:cNvPr id="3081" name="Object 7"/>
            <p:cNvGraphicFramePr>
              <a:graphicFrameLocks noChangeAspect="1"/>
            </p:cNvGraphicFramePr>
            <p:nvPr/>
          </p:nvGraphicFramePr>
          <p:xfrm>
            <a:off x="1428" y="2998"/>
            <a:ext cx="2373" cy="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8" name="" r:id="rId4" imgW="1320165" imgH="431800" progId="Equation.3">
                    <p:embed/>
                  </p:oleObj>
                </mc:Choice>
                <mc:Fallback>
                  <p:oleObj name="" r:id="rId4" imgW="1320165" imgH="431800" progId="Equation.3">
                    <p:embed/>
                    <p:pic>
                      <p:nvPicPr>
                        <p:cNvPr id="0" name="图片 309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28" y="2998"/>
                          <a:ext cx="2373" cy="7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24" name="TextBox 8"/>
          <p:cNvSpPr/>
          <p:nvPr/>
        </p:nvSpPr>
        <p:spPr>
          <a:xfrm>
            <a:off x="107950" y="1628775"/>
            <a:ext cx="1643063" cy="706755"/>
          </a:xfrm>
          <a:prstGeom prst="rect">
            <a:avLst/>
          </a:prstGeom>
          <a:solidFill>
            <a:srgbClr val="3333CC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>
              <a:solidFill>
                <a:srgbClr val="F606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8"/>
          <p:cNvSpPr/>
          <p:nvPr/>
        </p:nvSpPr>
        <p:spPr>
          <a:xfrm>
            <a:off x="4445" y="3267710"/>
            <a:ext cx="1643063" cy="706755"/>
          </a:xfrm>
          <a:prstGeom prst="rect">
            <a:avLst/>
          </a:prstGeom>
          <a:solidFill>
            <a:srgbClr val="3333CC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4000">
                <a:solidFill>
                  <a:srgbClr val="F606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>
              <a:solidFill>
                <a:srgbClr val="F6060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77" name="Picture 55" descr="b18.gif (1773 bytes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3349308"/>
            <a:ext cx="360363" cy="33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80" name="Text Box 63"/>
          <p:cNvSpPr/>
          <p:nvPr/>
        </p:nvSpPr>
        <p:spPr>
          <a:xfrm>
            <a:off x="1857375" y="3849370"/>
            <a:ext cx="464343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latin typeface="Times New Roman" panose="02020603050405020304" pitchFamily="18" charset="0"/>
              </a:rPr>
              <a:t>一</a:t>
            </a:r>
            <a:r>
              <a:rPr lang="en-US" altLang="zh-CN" sz="2400">
                <a:latin typeface="Times New Roman" panose="02020603050405020304" pitchFamily="18" charset="0"/>
              </a:rPr>
              <a:t>.</a:t>
            </a:r>
            <a:r>
              <a:rPr lang="zh-CN" altLang="en-US" sz="2400">
                <a:solidFill>
                  <a:srgbClr val="3333FF"/>
                </a:solidFill>
                <a:latin typeface="Times New Roman" panose="02020603050405020304" pitchFamily="18" charset="0"/>
              </a:rPr>
              <a:t>定象限</a:t>
            </a:r>
            <a:r>
              <a:rPr lang="zh-CN" altLang="en-US" sz="2400">
                <a:latin typeface="Times New Roman" panose="02020603050405020304" pitchFamily="18" charset="0"/>
              </a:rPr>
              <a:t>  二</a:t>
            </a:r>
            <a:r>
              <a:rPr lang="en-US" altLang="zh-CN" sz="2400">
                <a:latin typeface="Times New Roman" panose="02020603050405020304" pitchFamily="18" charset="0"/>
              </a:rPr>
              <a:t>.</a:t>
            </a:r>
            <a:r>
              <a:rPr lang="zh-CN" altLang="en-US" sz="2400">
                <a:solidFill>
                  <a:srgbClr val="3333FF"/>
                </a:solidFill>
                <a:latin typeface="Times New Roman" panose="02020603050405020304" pitchFamily="18" charset="0"/>
              </a:rPr>
              <a:t>找锐角</a:t>
            </a:r>
            <a:r>
              <a:rPr lang="zh-CN" altLang="en-US" sz="2400">
                <a:latin typeface="Times New Roman" panose="02020603050405020304" pitchFamily="18" charset="0"/>
              </a:rPr>
              <a:t>  三</a:t>
            </a:r>
            <a:r>
              <a:rPr lang="en-US" altLang="zh-CN" sz="2400">
                <a:latin typeface="Times New Roman" panose="02020603050405020304" pitchFamily="18" charset="0"/>
              </a:rPr>
              <a:t>.</a:t>
            </a:r>
            <a:r>
              <a:rPr lang="zh-CN" altLang="en-US" sz="2400">
                <a:solidFill>
                  <a:srgbClr val="3333FF"/>
                </a:solidFill>
                <a:latin typeface="Times New Roman" panose="02020603050405020304" pitchFamily="18" charset="0"/>
              </a:rPr>
              <a:t>写结果</a:t>
            </a:r>
            <a:endParaRPr lang="zh-CN" altLang="en-US" sz="2400">
              <a:solidFill>
                <a:srgbClr val="3333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1" name="Rectangle 65"/>
          <p:cNvSpPr/>
          <p:nvPr/>
        </p:nvSpPr>
        <p:spPr>
          <a:xfrm>
            <a:off x="2143125" y="3277870"/>
            <a:ext cx="50006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0"/>
              <a:t>   </a:t>
            </a:r>
            <a:r>
              <a:rPr lang="zh-CN" altLang="en-US" sz="2400"/>
              <a:t>已知三角函数值求角的步骤</a:t>
            </a:r>
            <a:endParaRPr lang="zh-CN" altLang="en-US" sz="2400"/>
          </a:p>
        </p:txBody>
      </p:sp>
      <p:sp>
        <p:nvSpPr>
          <p:cNvPr id="19482" name="WordArt 4"/>
          <p:cNvSpPr>
            <a:spLocks noTextEdit="1"/>
          </p:cNvSpPr>
          <p:nvPr/>
        </p:nvSpPr>
        <p:spPr>
          <a:xfrm>
            <a:off x="2286000" y="1214438"/>
            <a:ext cx="4495800" cy="1389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华文行楷" charset="0"/>
                <a:ea typeface="华文行楷" charset="0"/>
              </a:rPr>
              <a:t>课堂小结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19483" name="AutoShape 21"/>
          <p:cNvSpPr/>
          <p:nvPr/>
        </p:nvSpPr>
        <p:spPr>
          <a:xfrm>
            <a:off x="6858000" y="1143000"/>
            <a:ext cx="2057400" cy="15240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19484" name="Text Box 22"/>
          <p:cNvSpPr/>
          <p:nvPr/>
        </p:nvSpPr>
        <p:spPr>
          <a:xfrm>
            <a:off x="7072313" y="1285875"/>
            <a:ext cx="15240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rgbClr val="FF0066"/>
                </a:solidFill>
                <a:latin typeface="Times New Roman" panose="02020603050405020304" pitchFamily="18" charset="0"/>
              </a:rPr>
              <a:t>你都学</a:t>
            </a:r>
            <a:endParaRPr lang="zh-CN" altLang="en-US" sz="2400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rgbClr val="FF0066"/>
                </a:solidFill>
                <a:latin typeface="Times New Roman" panose="02020603050405020304" pitchFamily="18" charset="0"/>
              </a:rPr>
              <a:t>  会了什么？</a:t>
            </a:r>
            <a:endParaRPr lang="zh-CN" altLang="en-US" sz="240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7" name="Text Box 3"/>
          <p:cNvSpPr/>
          <p:nvPr/>
        </p:nvSpPr>
        <p:spPr>
          <a:xfrm>
            <a:off x="1428750" y="428625"/>
            <a:ext cx="6934200" cy="646113"/>
          </a:xfrm>
          <a:prstGeom prst="rect">
            <a:avLst/>
          </a:prstGeom>
          <a:gradFill rotWithShape="0">
            <a:gsLst>
              <a:gs pos="0">
                <a:srgbClr val="009900">
                  <a:alpha val="100000"/>
                </a:srgbClr>
              </a:gs>
              <a:gs pos="50000">
                <a:srgbClr val="DEC612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已知三角函数值求角</a:t>
            </a:r>
            <a:endParaRPr lang="zh-CN" altLang="en-US" sz="360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0" grpId="0" animBg="1"/>
      <p:bldP spid="194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p>
            <a:r>
              <a:rPr lang="zh-CN" altLang="en-US"/>
              <a:t>作业布置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白无">
  <a:themeElements>
    <a:clrScheme name="白无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白无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白无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无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无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无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无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白无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白无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WPS 演示</Application>
  <PresentationFormat/>
  <Paragraphs>41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12</vt:i4>
      </vt:variant>
      <vt:variant>
        <vt:lpstr>幻灯片标题</vt:lpstr>
      </vt:variant>
      <vt:variant>
        <vt:i4>7</vt:i4>
      </vt:variant>
    </vt:vector>
  </HeadingPairs>
  <TitlesOfParts>
    <vt:vector size="33" baseType="lpstr">
      <vt:lpstr>Arial</vt:lpstr>
      <vt:lpstr>宋体</vt:lpstr>
      <vt:lpstr>Wingdings</vt:lpstr>
      <vt:lpstr>Arial</vt:lpstr>
      <vt:lpstr>黑体</vt:lpstr>
      <vt:lpstr>华文行楷</vt:lpstr>
      <vt:lpstr>微软雅黑</vt:lpstr>
      <vt:lpstr>Times New Roman</vt:lpstr>
      <vt:lpstr>Symbol</vt:lpstr>
      <vt:lpstr>Calibri</vt:lpstr>
      <vt:lpstr>隶书</vt:lpstr>
      <vt:lpstr>华文行楷</vt:lpstr>
      <vt:lpstr>Arial Unicode MS</vt:lpstr>
      <vt:lpstr>白无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Administrator</cp:lastModifiedBy>
  <cp:revision>2</cp:revision>
  <cp:lastPrinted>2021-05-29T01:52:36Z</cp:lastPrinted>
  <dcterms:created xsi:type="dcterms:W3CDTF">2021-05-29T01:52:36Z</dcterms:created>
  <dcterms:modified xsi:type="dcterms:W3CDTF">2021-08-20T02:45:29Z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2052-11.1.0.9021</vt:lpwstr>
  </property>
</Properties>
</file>